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59" r:id="rId5"/>
    <p:sldId id="258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4" autoAdjust="0"/>
    <p:restoredTop sz="94658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12A0E63-8143-4222-90FD-7D20B8EFF7B1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DF1378DB-F595-4D3D-BA27-E0FC073F89E2}">
      <dgm:prSet/>
      <dgm:spPr/>
      <dgm:t>
        <a:bodyPr/>
        <a:lstStyle/>
        <a:p>
          <a:r>
            <a:rPr lang="en-US"/>
            <a:t>Tom Moylan</a:t>
          </a:r>
        </a:p>
      </dgm:t>
    </dgm:pt>
    <dgm:pt modelId="{0AD1D1DE-AE1D-43C5-B1D5-B340FCEF6376}" type="parTrans" cxnId="{04473263-6CB6-4FC3-B7AC-FA2B4DABA6EA}">
      <dgm:prSet/>
      <dgm:spPr/>
      <dgm:t>
        <a:bodyPr/>
        <a:lstStyle/>
        <a:p>
          <a:endParaRPr lang="en-US"/>
        </a:p>
      </dgm:t>
    </dgm:pt>
    <dgm:pt modelId="{FB9582DF-CC09-41DB-816D-68BD1D7351D3}" type="sibTrans" cxnId="{04473263-6CB6-4FC3-B7AC-FA2B4DABA6EA}">
      <dgm:prSet/>
      <dgm:spPr/>
      <dgm:t>
        <a:bodyPr/>
        <a:lstStyle/>
        <a:p>
          <a:endParaRPr lang="en-US"/>
        </a:p>
      </dgm:t>
    </dgm:pt>
    <dgm:pt modelId="{F3AD021E-1585-4F8A-AC9F-ADCB308B933A}">
      <dgm:prSet/>
      <dgm:spPr/>
      <dgm:t>
        <a:bodyPr/>
        <a:lstStyle/>
        <a:p>
          <a:r>
            <a:rPr lang="en-US"/>
            <a:t>President</a:t>
          </a:r>
        </a:p>
      </dgm:t>
    </dgm:pt>
    <dgm:pt modelId="{C549F339-426D-4C5D-B2A2-C16BB6F6BD82}" type="parTrans" cxnId="{C7AB9704-180C-4D49-99BE-B3C0093370FB}">
      <dgm:prSet/>
      <dgm:spPr/>
      <dgm:t>
        <a:bodyPr/>
        <a:lstStyle/>
        <a:p>
          <a:endParaRPr lang="en-US"/>
        </a:p>
      </dgm:t>
    </dgm:pt>
    <dgm:pt modelId="{9F7D8ACA-2001-401B-BD71-C3F7F4CE55A5}" type="sibTrans" cxnId="{C7AB9704-180C-4D49-99BE-B3C0093370FB}">
      <dgm:prSet/>
      <dgm:spPr/>
      <dgm:t>
        <a:bodyPr/>
        <a:lstStyle/>
        <a:p>
          <a:endParaRPr lang="en-US"/>
        </a:p>
      </dgm:t>
    </dgm:pt>
    <dgm:pt modelId="{1724C3D9-370B-4E53-A42A-EE176F3EE272}">
      <dgm:prSet/>
      <dgm:spPr/>
      <dgm:t>
        <a:bodyPr/>
        <a:lstStyle/>
        <a:p>
          <a:r>
            <a:rPr lang="en-US"/>
            <a:t>Steeplecom &amp; ATP Network</a:t>
          </a:r>
        </a:p>
      </dgm:t>
    </dgm:pt>
    <dgm:pt modelId="{83341E4F-BE72-439D-8CAE-ED6DF0D50591}" type="parTrans" cxnId="{53CDBDD0-FAC7-41EE-A6F7-3C08CC27A2F2}">
      <dgm:prSet/>
      <dgm:spPr/>
      <dgm:t>
        <a:bodyPr/>
        <a:lstStyle/>
        <a:p>
          <a:endParaRPr lang="en-US"/>
        </a:p>
      </dgm:t>
    </dgm:pt>
    <dgm:pt modelId="{37641F9C-219D-4F00-AFB8-F862AA0C3B9E}" type="sibTrans" cxnId="{53CDBDD0-FAC7-41EE-A6F7-3C08CC27A2F2}">
      <dgm:prSet/>
      <dgm:spPr/>
      <dgm:t>
        <a:bodyPr/>
        <a:lstStyle/>
        <a:p>
          <a:endParaRPr lang="en-US"/>
        </a:p>
      </dgm:t>
    </dgm:pt>
    <dgm:pt modelId="{5564A5DC-24BD-455B-A720-5742A7BF9027}">
      <dgm:prSet/>
      <dgm:spPr/>
      <dgm:t>
        <a:bodyPr/>
        <a:lstStyle/>
        <a:p>
          <a:r>
            <a:rPr lang="en-US"/>
            <a:t>978-855-2401</a:t>
          </a:r>
        </a:p>
      </dgm:t>
    </dgm:pt>
    <dgm:pt modelId="{FDD333B9-0A68-4E40-A3B0-D811877B78BD}" type="parTrans" cxnId="{6048822D-D0D3-4676-AAFB-87C84A4F6017}">
      <dgm:prSet/>
      <dgm:spPr/>
      <dgm:t>
        <a:bodyPr/>
        <a:lstStyle/>
        <a:p>
          <a:endParaRPr lang="en-US"/>
        </a:p>
      </dgm:t>
    </dgm:pt>
    <dgm:pt modelId="{A79FC43A-251D-48D6-B45B-2AA3A685D852}" type="sibTrans" cxnId="{6048822D-D0D3-4676-AAFB-87C84A4F6017}">
      <dgm:prSet/>
      <dgm:spPr/>
      <dgm:t>
        <a:bodyPr/>
        <a:lstStyle/>
        <a:p>
          <a:endParaRPr lang="en-US"/>
        </a:p>
      </dgm:t>
    </dgm:pt>
    <dgm:pt modelId="{0F413090-AA40-4A2F-B461-300CBD55ECD5}">
      <dgm:prSet/>
      <dgm:spPr/>
      <dgm:t>
        <a:bodyPr/>
        <a:lstStyle/>
        <a:p>
          <a:r>
            <a:rPr lang="en-US"/>
            <a:t>tmoylan@steeplecom.com</a:t>
          </a:r>
        </a:p>
      </dgm:t>
    </dgm:pt>
    <dgm:pt modelId="{EAE7B1D9-44AF-41BB-A32D-8100E16E1732}" type="parTrans" cxnId="{9CF71B38-8ECB-400F-8F35-435244573AEF}">
      <dgm:prSet/>
      <dgm:spPr/>
      <dgm:t>
        <a:bodyPr/>
        <a:lstStyle/>
        <a:p>
          <a:endParaRPr lang="en-US"/>
        </a:p>
      </dgm:t>
    </dgm:pt>
    <dgm:pt modelId="{6A03D7D2-9757-4423-B414-21B7A5FFE24B}" type="sibTrans" cxnId="{9CF71B38-8ECB-400F-8F35-435244573AEF}">
      <dgm:prSet/>
      <dgm:spPr/>
      <dgm:t>
        <a:bodyPr/>
        <a:lstStyle/>
        <a:p>
          <a:endParaRPr lang="en-US"/>
        </a:p>
      </dgm:t>
    </dgm:pt>
    <dgm:pt modelId="{C4863159-A998-48A2-B9DF-FA364E657F42}" type="pres">
      <dgm:prSet presAssocID="{212A0E63-8143-4222-90FD-7D20B8EFF7B1}" presName="linear" presStyleCnt="0">
        <dgm:presLayoutVars>
          <dgm:dir/>
          <dgm:animLvl val="lvl"/>
          <dgm:resizeHandles val="exact"/>
        </dgm:presLayoutVars>
      </dgm:prSet>
      <dgm:spPr/>
    </dgm:pt>
    <dgm:pt modelId="{2050F38E-8776-48A4-945D-A9CA58EBCFFF}" type="pres">
      <dgm:prSet presAssocID="{DF1378DB-F595-4D3D-BA27-E0FC073F89E2}" presName="parentLin" presStyleCnt="0"/>
      <dgm:spPr/>
    </dgm:pt>
    <dgm:pt modelId="{EFF1A3CC-5331-4AB5-A62B-B6042FBD26B5}" type="pres">
      <dgm:prSet presAssocID="{DF1378DB-F595-4D3D-BA27-E0FC073F89E2}" presName="parentLeftMargin" presStyleLbl="node1" presStyleIdx="0" presStyleCnt="5"/>
      <dgm:spPr/>
    </dgm:pt>
    <dgm:pt modelId="{FE68667C-AFA3-41EB-B18C-B159A062B3B5}" type="pres">
      <dgm:prSet presAssocID="{DF1378DB-F595-4D3D-BA27-E0FC073F89E2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E47FC9A9-1080-4A92-944E-79E912B50827}" type="pres">
      <dgm:prSet presAssocID="{DF1378DB-F595-4D3D-BA27-E0FC073F89E2}" presName="negativeSpace" presStyleCnt="0"/>
      <dgm:spPr/>
    </dgm:pt>
    <dgm:pt modelId="{728347FA-83B3-44CB-BE47-E33AA2BBCD08}" type="pres">
      <dgm:prSet presAssocID="{DF1378DB-F595-4D3D-BA27-E0FC073F89E2}" presName="childText" presStyleLbl="conFgAcc1" presStyleIdx="0" presStyleCnt="5">
        <dgm:presLayoutVars>
          <dgm:bulletEnabled val="1"/>
        </dgm:presLayoutVars>
      </dgm:prSet>
      <dgm:spPr/>
    </dgm:pt>
    <dgm:pt modelId="{51F283F9-99AD-4AB2-89BC-D413031B438B}" type="pres">
      <dgm:prSet presAssocID="{FB9582DF-CC09-41DB-816D-68BD1D7351D3}" presName="spaceBetweenRectangles" presStyleCnt="0"/>
      <dgm:spPr/>
    </dgm:pt>
    <dgm:pt modelId="{15A2DD07-BBB7-44B4-A8C3-7CCCE97DFD20}" type="pres">
      <dgm:prSet presAssocID="{F3AD021E-1585-4F8A-AC9F-ADCB308B933A}" presName="parentLin" presStyleCnt="0"/>
      <dgm:spPr/>
    </dgm:pt>
    <dgm:pt modelId="{E4A25D60-ED4C-4397-9C3C-F60682B72C00}" type="pres">
      <dgm:prSet presAssocID="{F3AD021E-1585-4F8A-AC9F-ADCB308B933A}" presName="parentLeftMargin" presStyleLbl="node1" presStyleIdx="0" presStyleCnt="5"/>
      <dgm:spPr/>
    </dgm:pt>
    <dgm:pt modelId="{171C6A2C-40B6-4E3C-B477-E98039FFAE2B}" type="pres">
      <dgm:prSet presAssocID="{F3AD021E-1585-4F8A-AC9F-ADCB308B933A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DA86673B-BD4C-4474-A8B0-7AF6A8B2D6EC}" type="pres">
      <dgm:prSet presAssocID="{F3AD021E-1585-4F8A-AC9F-ADCB308B933A}" presName="negativeSpace" presStyleCnt="0"/>
      <dgm:spPr/>
    </dgm:pt>
    <dgm:pt modelId="{290BD6CC-556E-4F0D-B776-E33AFD8CA1DE}" type="pres">
      <dgm:prSet presAssocID="{F3AD021E-1585-4F8A-AC9F-ADCB308B933A}" presName="childText" presStyleLbl="conFgAcc1" presStyleIdx="1" presStyleCnt="5">
        <dgm:presLayoutVars>
          <dgm:bulletEnabled val="1"/>
        </dgm:presLayoutVars>
      </dgm:prSet>
      <dgm:spPr/>
    </dgm:pt>
    <dgm:pt modelId="{698F5B40-0CDD-4B04-A069-69B5A2EE0F1F}" type="pres">
      <dgm:prSet presAssocID="{9F7D8ACA-2001-401B-BD71-C3F7F4CE55A5}" presName="spaceBetweenRectangles" presStyleCnt="0"/>
      <dgm:spPr/>
    </dgm:pt>
    <dgm:pt modelId="{8FBCF887-50F0-4443-ACC2-FD68F7DB71C5}" type="pres">
      <dgm:prSet presAssocID="{1724C3D9-370B-4E53-A42A-EE176F3EE272}" presName="parentLin" presStyleCnt="0"/>
      <dgm:spPr/>
    </dgm:pt>
    <dgm:pt modelId="{39D7DC1E-E255-4AE9-B9D1-07B792CB153A}" type="pres">
      <dgm:prSet presAssocID="{1724C3D9-370B-4E53-A42A-EE176F3EE272}" presName="parentLeftMargin" presStyleLbl="node1" presStyleIdx="1" presStyleCnt="5"/>
      <dgm:spPr/>
    </dgm:pt>
    <dgm:pt modelId="{74D85310-300B-44CA-9898-32E932407938}" type="pres">
      <dgm:prSet presAssocID="{1724C3D9-370B-4E53-A42A-EE176F3EE272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0D9D720C-1883-4930-B591-7ED4BE0ADA59}" type="pres">
      <dgm:prSet presAssocID="{1724C3D9-370B-4E53-A42A-EE176F3EE272}" presName="negativeSpace" presStyleCnt="0"/>
      <dgm:spPr/>
    </dgm:pt>
    <dgm:pt modelId="{6CA845BA-DBF8-49DC-AA44-29E78D34152B}" type="pres">
      <dgm:prSet presAssocID="{1724C3D9-370B-4E53-A42A-EE176F3EE272}" presName="childText" presStyleLbl="conFgAcc1" presStyleIdx="2" presStyleCnt="5">
        <dgm:presLayoutVars>
          <dgm:bulletEnabled val="1"/>
        </dgm:presLayoutVars>
      </dgm:prSet>
      <dgm:spPr/>
    </dgm:pt>
    <dgm:pt modelId="{1CFF753A-2EBC-4770-B92E-4E5C7FCD9EBD}" type="pres">
      <dgm:prSet presAssocID="{37641F9C-219D-4F00-AFB8-F862AA0C3B9E}" presName="spaceBetweenRectangles" presStyleCnt="0"/>
      <dgm:spPr/>
    </dgm:pt>
    <dgm:pt modelId="{AAE3C7AB-6ABB-4172-AF9B-708EF0A2F2C2}" type="pres">
      <dgm:prSet presAssocID="{5564A5DC-24BD-455B-A720-5742A7BF9027}" presName="parentLin" presStyleCnt="0"/>
      <dgm:spPr/>
    </dgm:pt>
    <dgm:pt modelId="{F6A0CD07-4354-44D0-B9E5-F46A72F2293E}" type="pres">
      <dgm:prSet presAssocID="{5564A5DC-24BD-455B-A720-5742A7BF9027}" presName="parentLeftMargin" presStyleLbl="node1" presStyleIdx="2" presStyleCnt="5"/>
      <dgm:spPr/>
    </dgm:pt>
    <dgm:pt modelId="{4C66BF9E-872B-4B5B-A4F6-1CDF7760C69D}" type="pres">
      <dgm:prSet presAssocID="{5564A5DC-24BD-455B-A720-5742A7BF9027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00E18AB6-CE58-43F1-8DF1-AE524A4EA65D}" type="pres">
      <dgm:prSet presAssocID="{5564A5DC-24BD-455B-A720-5742A7BF9027}" presName="negativeSpace" presStyleCnt="0"/>
      <dgm:spPr/>
    </dgm:pt>
    <dgm:pt modelId="{1725D85E-0459-45A0-A70C-AB091431E306}" type="pres">
      <dgm:prSet presAssocID="{5564A5DC-24BD-455B-A720-5742A7BF9027}" presName="childText" presStyleLbl="conFgAcc1" presStyleIdx="3" presStyleCnt="5">
        <dgm:presLayoutVars>
          <dgm:bulletEnabled val="1"/>
        </dgm:presLayoutVars>
      </dgm:prSet>
      <dgm:spPr/>
    </dgm:pt>
    <dgm:pt modelId="{85C02DE2-AD86-4007-BDA2-1F34AF12683A}" type="pres">
      <dgm:prSet presAssocID="{A79FC43A-251D-48D6-B45B-2AA3A685D852}" presName="spaceBetweenRectangles" presStyleCnt="0"/>
      <dgm:spPr/>
    </dgm:pt>
    <dgm:pt modelId="{AFAE5518-B25F-43F7-BB58-F12EF1140621}" type="pres">
      <dgm:prSet presAssocID="{0F413090-AA40-4A2F-B461-300CBD55ECD5}" presName="parentLin" presStyleCnt="0"/>
      <dgm:spPr/>
    </dgm:pt>
    <dgm:pt modelId="{4CEC1C4E-6A08-4633-980C-423772FBFB6F}" type="pres">
      <dgm:prSet presAssocID="{0F413090-AA40-4A2F-B461-300CBD55ECD5}" presName="parentLeftMargin" presStyleLbl="node1" presStyleIdx="3" presStyleCnt="5"/>
      <dgm:spPr/>
    </dgm:pt>
    <dgm:pt modelId="{6707B41B-6369-4C47-A34C-2734B1EF7262}" type="pres">
      <dgm:prSet presAssocID="{0F413090-AA40-4A2F-B461-300CBD55ECD5}" presName="parentText" presStyleLbl="node1" presStyleIdx="4" presStyleCnt="5">
        <dgm:presLayoutVars>
          <dgm:chMax val="0"/>
          <dgm:bulletEnabled val="1"/>
        </dgm:presLayoutVars>
      </dgm:prSet>
      <dgm:spPr/>
    </dgm:pt>
    <dgm:pt modelId="{785DADCD-0817-4E39-9DE5-A6ECCE0D7668}" type="pres">
      <dgm:prSet presAssocID="{0F413090-AA40-4A2F-B461-300CBD55ECD5}" presName="negativeSpace" presStyleCnt="0"/>
      <dgm:spPr/>
    </dgm:pt>
    <dgm:pt modelId="{2C823BAF-328F-41F4-91E0-86D43651E065}" type="pres">
      <dgm:prSet presAssocID="{0F413090-AA40-4A2F-B461-300CBD55ECD5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C7AB9704-180C-4D49-99BE-B3C0093370FB}" srcId="{212A0E63-8143-4222-90FD-7D20B8EFF7B1}" destId="{F3AD021E-1585-4F8A-AC9F-ADCB308B933A}" srcOrd="1" destOrd="0" parTransId="{C549F339-426D-4C5D-B2A2-C16BB6F6BD82}" sibTransId="{9F7D8ACA-2001-401B-BD71-C3F7F4CE55A5}"/>
    <dgm:cxn modelId="{3B34D306-4E30-46F8-A611-BD93BD41ECE8}" type="presOf" srcId="{DF1378DB-F595-4D3D-BA27-E0FC073F89E2}" destId="{FE68667C-AFA3-41EB-B18C-B159A062B3B5}" srcOrd="1" destOrd="0" presId="urn:microsoft.com/office/officeart/2005/8/layout/list1"/>
    <dgm:cxn modelId="{2C31EE19-393B-4127-A1F0-2FDBE6E5AF42}" type="presOf" srcId="{1724C3D9-370B-4E53-A42A-EE176F3EE272}" destId="{39D7DC1E-E255-4AE9-B9D1-07B792CB153A}" srcOrd="0" destOrd="0" presId="urn:microsoft.com/office/officeart/2005/8/layout/list1"/>
    <dgm:cxn modelId="{15829C1C-B848-42A6-9335-21DA2401CB54}" type="presOf" srcId="{1724C3D9-370B-4E53-A42A-EE176F3EE272}" destId="{74D85310-300B-44CA-9898-32E932407938}" srcOrd="1" destOrd="0" presId="urn:microsoft.com/office/officeart/2005/8/layout/list1"/>
    <dgm:cxn modelId="{FC761120-0A42-4C31-BB15-7C120AF133EA}" type="presOf" srcId="{5564A5DC-24BD-455B-A720-5742A7BF9027}" destId="{F6A0CD07-4354-44D0-B9E5-F46A72F2293E}" srcOrd="0" destOrd="0" presId="urn:microsoft.com/office/officeart/2005/8/layout/list1"/>
    <dgm:cxn modelId="{28B32024-0F23-450E-8ED1-D2FB599570E4}" type="presOf" srcId="{5564A5DC-24BD-455B-A720-5742A7BF9027}" destId="{4C66BF9E-872B-4B5B-A4F6-1CDF7760C69D}" srcOrd="1" destOrd="0" presId="urn:microsoft.com/office/officeart/2005/8/layout/list1"/>
    <dgm:cxn modelId="{6048822D-D0D3-4676-AAFB-87C84A4F6017}" srcId="{212A0E63-8143-4222-90FD-7D20B8EFF7B1}" destId="{5564A5DC-24BD-455B-A720-5742A7BF9027}" srcOrd="3" destOrd="0" parTransId="{FDD333B9-0A68-4E40-A3B0-D811877B78BD}" sibTransId="{A79FC43A-251D-48D6-B45B-2AA3A685D852}"/>
    <dgm:cxn modelId="{9CF71B38-8ECB-400F-8F35-435244573AEF}" srcId="{212A0E63-8143-4222-90FD-7D20B8EFF7B1}" destId="{0F413090-AA40-4A2F-B461-300CBD55ECD5}" srcOrd="4" destOrd="0" parTransId="{EAE7B1D9-44AF-41BB-A32D-8100E16E1732}" sibTransId="{6A03D7D2-9757-4423-B414-21B7A5FFE24B}"/>
    <dgm:cxn modelId="{04473263-6CB6-4FC3-B7AC-FA2B4DABA6EA}" srcId="{212A0E63-8143-4222-90FD-7D20B8EFF7B1}" destId="{DF1378DB-F595-4D3D-BA27-E0FC073F89E2}" srcOrd="0" destOrd="0" parTransId="{0AD1D1DE-AE1D-43C5-B1D5-B340FCEF6376}" sibTransId="{FB9582DF-CC09-41DB-816D-68BD1D7351D3}"/>
    <dgm:cxn modelId="{9DD22A6B-6DEE-44C5-B928-5AFCA6D6F45C}" type="presOf" srcId="{F3AD021E-1585-4F8A-AC9F-ADCB308B933A}" destId="{171C6A2C-40B6-4E3C-B477-E98039FFAE2B}" srcOrd="1" destOrd="0" presId="urn:microsoft.com/office/officeart/2005/8/layout/list1"/>
    <dgm:cxn modelId="{A9F328A4-4AD4-4BC8-B36E-5A38681C1549}" type="presOf" srcId="{212A0E63-8143-4222-90FD-7D20B8EFF7B1}" destId="{C4863159-A998-48A2-B9DF-FA364E657F42}" srcOrd="0" destOrd="0" presId="urn:microsoft.com/office/officeart/2005/8/layout/list1"/>
    <dgm:cxn modelId="{203DADA9-B9D9-4D03-BEB4-E9DB70EB4EA1}" type="presOf" srcId="{0F413090-AA40-4A2F-B461-300CBD55ECD5}" destId="{6707B41B-6369-4C47-A34C-2734B1EF7262}" srcOrd="1" destOrd="0" presId="urn:microsoft.com/office/officeart/2005/8/layout/list1"/>
    <dgm:cxn modelId="{4ADC0DC9-0F03-4DF4-B649-D7353984E406}" type="presOf" srcId="{0F413090-AA40-4A2F-B461-300CBD55ECD5}" destId="{4CEC1C4E-6A08-4633-980C-423772FBFB6F}" srcOrd="0" destOrd="0" presId="urn:microsoft.com/office/officeart/2005/8/layout/list1"/>
    <dgm:cxn modelId="{165404CD-9B41-477E-A4DE-C08AB6F84E72}" type="presOf" srcId="{DF1378DB-F595-4D3D-BA27-E0FC073F89E2}" destId="{EFF1A3CC-5331-4AB5-A62B-B6042FBD26B5}" srcOrd="0" destOrd="0" presId="urn:microsoft.com/office/officeart/2005/8/layout/list1"/>
    <dgm:cxn modelId="{53CDBDD0-FAC7-41EE-A6F7-3C08CC27A2F2}" srcId="{212A0E63-8143-4222-90FD-7D20B8EFF7B1}" destId="{1724C3D9-370B-4E53-A42A-EE176F3EE272}" srcOrd="2" destOrd="0" parTransId="{83341E4F-BE72-439D-8CAE-ED6DF0D50591}" sibTransId="{37641F9C-219D-4F00-AFB8-F862AA0C3B9E}"/>
    <dgm:cxn modelId="{5387A1D5-1908-468C-A3E1-A22F7C880974}" type="presOf" srcId="{F3AD021E-1585-4F8A-AC9F-ADCB308B933A}" destId="{E4A25D60-ED4C-4397-9C3C-F60682B72C00}" srcOrd="0" destOrd="0" presId="urn:microsoft.com/office/officeart/2005/8/layout/list1"/>
    <dgm:cxn modelId="{71B34E01-F0D0-4FFB-AB7B-87D5F2EFC998}" type="presParOf" srcId="{C4863159-A998-48A2-B9DF-FA364E657F42}" destId="{2050F38E-8776-48A4-945D-A9CA58EBCFFF}" srcOrd="0" destOrd="0" presId="urn:microsoft.com/office/officeart/2005/8/layout/list1"/>
    <dgm:cxn modelId="{F38425D2-B751-41FF-9858-05CE0A2D4B1A}" type="presParOf" srcId="{2050F38E-8776-48A4-945D-A9CA58EBCFFF}" destId="{EFF1A3CC-5331-4AB5-A62B-B6042FBD26B5}" srcOrd="0" destOrd="0" presId="urn:microsoft.com/office/officeart/2005/8/layout/list1"/>
    <dgm:cxn modelId="{56C4C6B4-6E19-420F-8934-0DF1608B645C}" type="presParOf" srcId="{2050F38E-8776-48A4-945D-A9CA58EBCFFF}" destId="{FE68667C-AFA3-41EB-B18C-B159A062B3B5}" srcOrd="1" destOrd="0" presId="urn:microsoft.com/office/officeart/2005/8/layout/list1"/>
    <dgm:cxn modelId="{6577B0DA-476B-4E03-BF2D-C274B1E77D1E}" type="presParOf" srcId="{C4863159-A998-48A2-B9DF-FA364E657F42}" destId="{E47FC9A9-1080-4A92-944E-79E912B50827}" srcOrd="1" destOrd="0" presId="urn:microsoft.com/office/officeart/2005/8/layout/list1"/>
    <dgm:cxn modelId="{A878863D-F438-4E5B-BC72-5882AF7B6094}" type="presParOf" srcId="{C4863159-A998-48A2-B9DF-FA364E657F42}" destId="{728347FA-83B3-44CB-BE47-E33AA2BBCD08}" srcOrd="2" destOrd="0" presId="urn:microsoft.com/office/officeart/2005/8/layout/list1"/>
    <dgm:cxn modelId="{1B4D796E-2B55-4663-8815-95DB67BA06C9}" type="presParOf" srcId="{C4863159-A998-48A2-B9DF-FA364E657F42}" destId="{51F283F9-99AD-4AB2-89BC-D413031B438B}" srcOrd="3" destOrd="0" presId="urn:microsoft.com/office/officeart/2005/8/layout/list1"/>
    <dgm:cxn modelId="{29AE1633-D30C-45F5-BFC2-FC4037DA250B}" type="presParOf" srcId="{C4863159-A998-48A2-B9DF-FA364E657F42}" destId="{15A2DD07-BBB7-44B4-A8C3-7CCCE97DFD20}" srcOrd="4" destOrd="0" presId="urn:microsoft.com/office/officeart/2005/8/layout/list1"/>
    <dgm:cxn modelId="{65D5503E-9E6B-4B9F-A9CC-4258B4E62ACC}" type="presParOf" srcId="{15A2DD07-BBB7-44B4-A8C3-7CCCE97DFD20}" destId="{E4A25D60-ED4C-4397-9C3C-F60682B72C00}" srcOrd="0" destOrd="0" presId="urn:microsoft.com/office/officeart/2005/8/layout/list1"/>
    <dgm:cxn modelId="{8F50F7F1-D731-4B5E-9D42-5BFC1543CF0B}" type="presParOf" srcId="{15A2DD07-BBB7-44B4-A8C3-7CCCE97DFD20}" destId="{171C6A2C-40B6-4E3C-B477-E98039FFAE2B}" srcOrd="1" destOrd="0" presId="urn:microsoft.com/office/officeart/2005/8/layout/list1"/>
    <dgm:cxn modelId="{9CDB770A-5F76-432E-AD58-3F7F86048F7E}" type="presParOf" srcId="{C4863159-A998-48A2-B9DF-FA364E657F42}" destId="{DA86673B-BD4C-4474-A8B0-7AF6A8B2D6EC}" srcOrd="5" destOrd="0" presId="urn:microsoft.com/office/officeart/2005/8/layout/list1"/>
    <dgm:cxn modelId="{207D6B28-2E4B-4370-8DC8-C061D6BFF997}" type="presParOf" srcId="{C4863159-A998-48A2-B9DF-FA364E657F42}" destId="{290BD6CC-556E-4F0D-B776-E33AFD8CA1DE}" srcOrd="6" destOrd="0" presId="urn:microsoft.com/office/officeart/2005/8/layout/list1"/>
    <dgm:cxn modelId="{8EF93787-465B-40FC-B71C-C12D9AD7B598}" type="presParOf" srcId="{C4863159-A998-48A2-B9DF-FA364E657F42}" destId="{698F5B40-0CDD-4B04-A069-69B5A2EE0F1F}" srcOrd="7" destOrd="0" presId="urn:microsoft.com/office/officeart/2005/8/layout/list1"/>
    <dgm:cxn modelId="{927AD3D1-C4A2-439A-BA0B-B238B0364355}" type="presParOf" srcId="{C4863159-A998-48A2-B9DF-FA364E657F42}" destId="{8FBCF887-50F0-4443-ACC2-FD68F7DB71C5}" srcOrd="8" destOrd="0" presId="urn:microsoft.com/office/officeart/2005/8/layout/list1"/>
    <dgm:cxn modelId="{8DA224AC-117C-4616-9C4A-1C843AB4BCDF}" type="presParOf" srcId="{8FBCF887-50F0-4443-ACC2-FD68F7DB71C5}" destId="{39D7DC1E-E255-4AE9-B9D1-07B792CB153A}" srcOrd="0" destOrd="0" presId="urn:microsoft.com/office/officeart/2005/8/layout/list1"/>
    <dgm:cxn modelId="{6F972CA7-49DF-482E-B885-141593DF2114}" type="presParOf" srcId="{8FBCF887-50F0-4443-ACC2-FD68F7DB71C5}" destId="{74D85310-300B-44CA-9898-32E932407938}" srcOrd="1" destOrd="0" presId="urn:microsoft.com/office/officeart/2005/8/layout/list1"/>
    <dgm:cxn modelId="{0896F357-B5DA-483B-A838-E65F59E44B33}" type="presParOf" srcId="{C4863159-A998-48A2-B9DF-FA364E657F42}" destId="{0D9D720C-1883-4930-B591-7ED4BE0ADA59}" srcOrd="9" destOrd="0" presId="urn:microsoft.com/office/officeart/2005/8/layout/list1"/>
    <dgm:cxn modelId="{C5E36E62-1CE4-4B3D-A8AA-C85386C8F957}" type="presParOf" srcId="{C4863159-A998-48A2-B9DF-FA364E657F42}" destId="{6CA845BA-DBF8-49DC-AA44-29E78D34152B}" srcOrd="10" destOrd="0" presId="urn:microsoft.com/office/officeart/2005/8/layout/list1"/>
    <dgm:cxn modelId="{F0D085BE-6332-4588-B7A8-9BE83C918E44}" type="presParOf" srcId="{C4863159-A998-48A2-B9DF-FA364E657F42}" destId="{1CFF753A-2EBC-4770-B92E-4E5C7FCD9EBD}" srcOrd="11" destOrd="0" presId="urn:microsoft.com/office/officeart/2005/8/layout/list1"/>
    <dgm:cxn modelId="{E7A92E04-306F-4403-94B1-B050C9993A55}" type="presParOf" srcId="{C4863159-A998-48A2-B9DF-FA364E657F42}" destId="{AAE3C7AB-6ABB-4172-AF9B-708EF0A2F2C2}" srcOrd="12" destOrd="0" presId="urn:microsoft.com/office/officeart/2005/8/layout/list1"/>
    <dgm:cxn modelId="{B1819372-593A-448D-8DC4-F124F9035CC8}" type="presParOf" srcId="{AAE3C7AB-6ABB-4172-AF9B-708EF0A2F2C2}" destId="{F6A0CD07-4354-44D0-B9E5-F46A72F2293E}" srcOrd="0" destOrd="0" presId="urn:microsoft.com/office/officeart/2005/8/layout/list1"/>
    <dgm:cxn modelId="{5A783EFC-31BD-4B6B-9A4D-E4F1CD9CAB23}" type="presParOf" srcId="{AAE3C7AB-6ABB-4172-AF9B-708EF0A2F2C2}" destId="{4C66BF9E-872B-4B5B-A4F6-1CDF7760C69D}" srcOrd="1" destOrd="0" presId="urn:microsoft.com/office/officeart/2005/8/layout/list1"/>
    <dgm:cxn modelId="{6EC2319F-E62F-4B30-8431-BA6668CE9C45}" type="presParOf" srcId="{C4863159-A998-48A2-B9DF-FA364E657F42}" destId="{00E18AB6-CE58-43F1-8DF1-AE524A4EA65D}" srcOrd="13" destOrd="0" presId="urn:microsoft.com/office/officeart/2005/8/layout/list1"/>
    <dgm:cxn modelId="{C705E681-6777-4517-8AAD-3C9F79B1B7E8}" type="presParOf" srcId="{C4863159-A998-48A2-B9DF-FA364E657F42}" destId="{1725D85E-0459-45A0-A70C-AB091431E306}" srcOrd="14" destOrd="0" presId="urn:microsoft.com/office/officeart/2005/8/layout/list1"/>
    <dgm:cxn modelId="{10A26C70-72A8-4574-90F0-86641BB3AC88}" type="presParOf" srcId="{C4863159-A998-48A2-B9DF-FA364E657F42}" destId="{85C02DE2-AD86-4007-BDA2-1F34AF12683A}" srcOrd="15" destOrd="0" presId="urn:microsoft.com/office/officeart/2005/8/layout/list1"/>
    <dgm:cxn modelId="{DD9DAEFB-230A-418B-B5AD-B9CD681AA76F}" type="presParOf" srcId="{C4863159-A998-48A2-B9DF-FA364E657F42}" destId="{AFAE5518-B25F-43F7-BB58-F12EF1140621}" srcOrd="16" destOrd="0" presId="urn:microsoft.com/office/officeart/2005/8/layout/list1"/>
    <dgm:cxn modelId="{1B5FDF51-CE69-4C4A-AB70-33C1D6C60E37}" type="presParOf" srcId="{AFAE5518-B25F-43F7-BB58-F12EF1140621}" destId="{4CEC1C4E-6A08-4633-980C-423772FBFB6F}" srcOrd="0" destOrd="0" presId="urn:microsoft.com/office/officeart/2005/8/layout/list1"/>
    <dgm:cxn modelId="{C909CD41-9878-4B8E-83E0-F395BC034CAD}" type="presParOf" srcId="{AFAE5518-B25F-43F7-BB58-F12EF1140621}" destId="{6707B41B-6369-4C47-A34C-2734B1EF7262}" srcOrd="1" destOrd="0" presId="urn:microsoft.com/office/officeart/2005/8/layout/list1"/>
    <dgm:cxn modelId="{CC3B8C7C-88E2-4790-B5DA-757E84DB92DE}" type="presParOf" srcId="{C4863159-A998-48A2-B9DF-FA364E657F42}" destId="{785DADCD-0817-4E39-9DE5-A6ECCE0D7668}" srcOrd="17" destOrd="0" presId="urn:microsoft.com/office/officeart/2005/8/layout/list1"/>
    <dgm:cxn modelId="{54D3356E-99DF-4B9E-92AF-33415876E8B2}" type="presParOf" srcId="{C4863159-A998-48A2-B9DF-FA364E657F42}" destId="{2C823BAF-328F-41F4-91E0-86D43651E065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8347FA-83B3-44CB-BE47-E33AA2BBCD08}">
      <dsp:nvSpPr>
        <dsp:cNvPr id="0" name=""/>
        <dsp:cNvSpPr/>
      </dsp:nvSpPr>
      <dsp:spPr>
        <a:xfrm>
          <a:off x="0" y="352809"/>
          <a:ext cx="10515600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E68667C-AFA3-41EB-B18C-B159A062B3B5}">
      <dsp:nvSpPr>
        <dsp:cNvPr id="0" name=""/>
        <dsp:cNvSpPr/>
      </dsp:nvSpPr>
      <dsp:spPr>
        <a:xfrm>
          <a:off x="525780" y="72369"/>
          <a:ext cx="7360920" cy="5608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Tom Moylan</a:t>
          </a:r>
        </a:p>
      </dsp:txBody>
      <dsp:txXfrm>
        <a:off x="553160" y="99749"/>
        <a:ext cx="7306160" cy="506120"/>
      </dsp:txXfrm>
    </dsp:sp>
    <dsp:sp modelId="{290BD6CC-556E-4F0D-B776-E33AFD8CA1DE}">
      <dsp:nvSpPr>
        <dsp:cNvPr id="0" name=""/>
        <dsp:cNvSpPr/>
      </dsp:nvSpPr>
      <dsp:spPr>
        <a:xfrm>
          <a:off x="0" y="1214649"/>
          <a:ext cx="10515600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71C6A2C-40B6-4E3C-B477-E98039FFAE2B}">
      <dsp:nvSpPr>
        <dsp:cNvPr id="0" name=""/>
        <dsp:cNvSpPr/>
      </dsp:nvSpPr>
      <dsp:spPr>
        <a:xfrm>
          <a:off x="525780" y="934209"/>
          <a:ext cx="7360920" cy="5608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President</a:t>
          </a:r>
        </a:p>
      </dsp:txBody>
      <dsp:txXfrm>
        <a:off x="553160" y="961589"/>
        <a:ext cx="7306160" cy="506120"/>
      </dsp:txXfrm>
    </dsp:sp>
    <dsp:sp modelId="{6CA845BA-DBF8-49DC-AA44-29E78D34152B}">
      <dsp:nvSpPr>
        <dsp:cNvPr id="0" name=""/>
        <dsp:cNvSpPr/>
      </dsp:nvSpPr>
      <dsp:spPr>
        <a:xfrm>
          <a:off x="0" y="2076489"/>
          <a:ext cx="10515600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4D85310-300B-44CA-9898-32E932407938}">
      <dsp:nvSpPr>
        <dsp:cNvPr id="0" name=""/>
        <dsp:cNvSpPr/>
      </dsp:nvSpPr>
      <dsp:spPr>
        <a:xfrm>
          <a:off x="525780" y="1796049"/>
          <a:ext cx="7360920" cy="5608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Steeplecom &amp; ATP Network</a:t>
          </a:r>
        </a:p>
      </dsp:txBody>
      <dsp:txXfrm>
        <a:off x="553160" y="1823429"/>
        <a:ext cx="7306160" cy="506120"/>
      </dsp:txXfrm>
    </dsp:sp>
    <dsp:sp modelId="{1725D85E-0459-45A0-A70C-AB091431E306}">
      <dsp:nvSpPr>
        <dsp:cNvPr id="0" name=""/>
        <dsp:cNvSpPr/>
      </dsp:nvSpPr>
      <dsp:spPr>
        <a:xfrm>
          <a:off x="0" y="2938329"/>
          <a:ext cx="10515600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C66BF9E-872B-4B5B-A4F6-1CDF7760C69D}">
      <dsp:nvSpPr>
        <dsp:cNvPr id="0" name=""/>
        <dsp:cNvSpPr/>
      </dsp:nvSpPr>
      <dsp:spPr>
        <a:xfrm>
          <a:off x="525780" y="2657889"/>
          <a:ext cx="7360920" cy="5608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978-855-2401</a:t>
          </a:r>
        </a:p>
      </dsp:txBody>
      <dsp:txXfrm>
        <a:off x="553160" y="2685269"/>
        <a:ext cx="7306160" cy="506120"/>
      </dsp:txXfrm>
    </dsp:sp>
    <dsp:sp modelId="{2C823BAF-328F-41F4-91E0-86D43651E065}">
      <dsp:nvSpPr>
        <dsp:cNvPr id="0" name=""/>
        <dsp:cNvSpPr/>
      </dsp:nvSpPr>
      <dsp:spPr>
        <a:xfrm>
          <a:off x="0" y="3800169"/>
          <a:ext cx="10515600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707B41B-6369-4C47-A34C-2734B1EF7262}">
      <dsp:nvSpPr>
        <dsp:cNvPr id="0" name=""/>
        <dsp:cNvSpPr/>
      </dsp:nvSpPr>
      <dsp:spPr>
        <a:xfrm>
          <a:off x="525780" y="3519729"/>
          <a:ext cx="7360920" cy="5608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tmoylan@steeplecom.com</a:t>
          </a:r>
        </a:p>
      </dsp:txBody>
      <dsp:txXfrm>
        <a:off x="553160" y="3547109"/>
        <a:ext cx="7306160" cy="5061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C6029A-1A0B-5876-2ED0-CA6D05F9A8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2BD02B-2A30-74F2-CCFD-116BB43B77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01978F-DEE3-ABB4-757F-FE01C714F1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A85F8-0AC6-44DE-AD91-83E57F684C07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1DF0F0-0D4C-E7A6-552F-8879AD515B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52AF8B-C0E9-EA50-60D3-30CDEA6026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EAA6D-A907-4D89-B32B-1B46BEAF5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495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F58B4B-3BA0-B681-6A16-068B5EE164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571567E-D36D-3912-A5A1-15AFE57307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63DEDA-4C70-205D-095E-C4F25F2E65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A85F8-0AC6-44DE-AD91-83E57F684C07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D3BF41-64F7-5B55-73F2-34DDDCD5F9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2468DD-B801-C2B5-40DA-1FF5E7DDE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EAA6D-A907-4D89-B32B-1B46BEAF5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858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B3CE64D-DD4B-A8BA-B51E-300CF5BDCB4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9B03A2F-22A6-6F48-B5E2-E663C352B2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4670CC-2E41-9FCC-65D5-60DAB77DA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A85F8-0AC6-44DE-AD91-83E57F684C07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FCE7EA-F8F1-95D2-9282-C60C418F9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72F085-8CFC-81C2-FB95-FE1E5E37F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EAA6D-A907-4D89-B32B-1B46BEAF5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673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305824-DFAB-C521-EEEC-FCF5D92164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F0E254-B911-4DF4-C199-0AF6B67789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11A7F5-3A23-BFB8-E856-0D6B054E3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A85F8-0AC6-44DE-AD91-83E57F684C07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4E3EE7-3639-193B-9762-991061B3E8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4A85B7-46FB-68A5-39B5-DD33A02C7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EAA6D-A907-4D89-B32B-1B46BEAF5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851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95869-8ED7-577D-1823-B1EC1BED85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C5B9A6-C8C2-93C5-5E44-86D3C9AFB0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891390-006F-ADDC-D038-CF47C14D2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A85F8-0AC6-44DE-AD91-83E57F684C07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7F6071-8433-5D1A-361C-4917A66CE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D687F8-886A-AB86-0666-E08B7A93D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EAA6D-A907-4D89-B32B-1B46BEAF5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449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4A3343-26D7-0562-8386-4030FCB6A6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2B052E-DEF2-BCB2-23BC-84D2955887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62C6FC-8BF8-9698-3157-47C4F3A765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E6E34C-02A9-D62A-F072-ECF4C4947C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A85F8-0AC6-44DE-AD91-83E57F684C07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CCB013-D247-9F5D-0087-3338B9520C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36C92B-140D-270F-F6E0-7E5958AE8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EAA6D-A907-4D89-B32B-1B46BEAF5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347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A1C261-55D0-6B65-2331-1030B4B676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70F4F2-A04A-6DD2-25D2-3E32D37419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F9A6D9-24BF-E129-88F4-D1CD02BCE8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6406641-BDA2-0C31-2859-1A1A19ECB6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C21493F-2EC1-15B3-2FB9-B95E95D4D5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8F2129-7D5B-1C22-F183-925C5B2436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A85F8-0AC6-44DE-AD91-83E57F684C07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E2C9607-1994-D129-82DD-5853B37791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797737-C1B3-7F1C-4E15-6C24C06E7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EAA6D-A907-4D89-B32B-1B46BEAF5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643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F3C704-4B2D-BB68-FA99-5DD3782433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FB9F5D8-D9CD-FA18-527C-0A9A6CE0C8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A85F8-0AC6-44DE-AD91-83E57F684C07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0C3CD6-AFEF-6ADF-210B-7E627A64EE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A943133-2258-6EE8-B164-53544A1B5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EAA6D-A907-4D89-B32B-1B46BEAF5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731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3AA1754-E692-890E-132D-12E958D162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A85F8-0AC6-44DE-AD91-83E57F684C07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E4C6488-9C01-7FE2-DB8E-7690E3845F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E0459B-143C-EA2F-5035-8F115099C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EAA6D-A907-4D89-B32B-1B46BEAF5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514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5484BA-8197-9C2F-DA0C-82F272C54B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9365BD-7A0D-E690-8044-FE039C9D25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19DF23-3485-DD6F-5C5B-6E11FB2D0F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0D8D61-C143-708F-EF2A-1ADA05019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A85F8-0AC6-44DE-AD91-83E57F684C07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2197C2-F6FF-00A8-0C28-A3A2969A6E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12841E-AD73-B3E0-BFC6-256574A764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EAA6D-A907-4D89-B32B-1B46BEAF5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449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ADA4F-962D-3DE1-5596-B0DF54E7C6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31ECFA0-6174-A7EF-52C5-29B6419B22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C9BDFA-AA4D-F888-041C-87200EAE6D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A6B180-E3B0-6C68-F5F0-269BCF7B5A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A85F8-0AC6-44DE-AD91-83E57F684C07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4F72B4-0BD2-B475-9C56-37818A97C0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C552F1-179B-4C63-85E2-9153220CC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EAA6D-A907-4D89-B32B-1B46BEAF5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096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7C52E25-DCED-593F-1664-3DFFA56013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11C148-6B8E-BD67-D772-49D4634EEE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2F3620-266D-7056-3FD7-B2F0A6D3D0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7FA85F8-0AC6-44DE-AD91-83E57F684C07}" type="datetimeFigureOut">
              <a:rPr lang="en-US" smtClean="0"/>
              <a:t>5/10/2026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EED24A-5EEB-D493-7840-0CFD446BEB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36FABF-189E-EDE2-CC07-EE97CF3CE3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C7EAA6D-A907-4D89-B32B-1B46BEAF58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612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8C790BE2-4E4F-4AAF-81A2-4A6F4885EB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28B54C3-B57B-472A-B96E-1FCB67093D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0"/>
            <a:ext cx="12191999" cy="6858000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rgbClr val="000000"/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DB3C429-F8DA-49B9-AF84-21996FCF7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-4"/>
            <a:ext cx="12192000" cy="6402581"/>
          </a:xfrm>
          <a:prstGeom prst="rect">
            <a:avLst/>
          </a:prstGeom>
          <a:gradFill>
            <a:gsLst>
              <a:gs pos="1000">
                <a:schemeClr val="accent1">
                  <a:lumMod val="75000"/>
                  <a:alpha val="59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12088DD-B1AD-40E0-8B86-1D87A2CCD9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63054" y="-2653923"/>
            <a:ext cx="6858001" cy="12165846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rgbClr val="000000">
                  <a:alpha val="28000"/>
                </a:srgb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4C9F2B0-1044-46EB-8AEB-C3BFFDE6C2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94763" y="0"/>
            <a:ext cx="6096001" cy="6858000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chemeClr val="accent1">
                  <a:lumMod val="75000"/>
                  <a:alpha val="50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C395952-4E26-45A2-8756-2ADFD6E53C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4" y="-3"/>
            <a:ext cx="12182871" cy="6871922"/>
          </a:xfrm>
          <a:prstGeom prst="rect">
            <a:avLst/>
          </a:prstGeom>
          <a:gradFill>
            <a:gsLst>
              <a:gs pos="13000">
                <a:srgbClr val="000000">
                  <a:alpha val="35000"/>
                </a:srgbClr>
              </a:gs>
              <a:gs pos="99000">
                <a:schemeClr val="accent1">
                  <a:lumMod val="75000"/>
                  <a:alpha val="0"/>
                </a:schemeClr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4734BADF-9461-4621-B112-2D7BABEA7D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7713" y="4049"/>
            <a:ext cx="10216576" cy="4729040"/>
          </a:xfrm>
          <a:custGeom>
            <a:avLst/>
            <a:gdLst>
              <a:gd name="connsiteX0" fmla="*/ 0 w 10216576"/>
              <a:gd name="connsiteY0" fmla="*/ 0 h 4729040"/>
              <a:gd name="connsiteX1" fmla="*/ 10216576 w 10216576"/>
              <a:gd name="connsiteY1" fmla="*/ 0 h 4729040"/>
              <a:gd name="connsiteX2" fmla="*/ 10210268 w 10216576"/>
              <a:gd name="connsiteY2" fmla="*/ 124944 h 4729040"/>
              <a:gd name="connsiteX3" fmla="*/ 5108288 w 10216576"/>
              <a:gd name="connsiteY3" fmla="*/ 4729040 h 4729040"/>
              <a:gd name="connsiteX4" fmla="*/ 6309 w 10216576"/>
              <a:gd name="connsiteY4" fmla="*/ 124944 h 4729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16576" h="4729040">
                <a:moveTo>
                  <a:pt x="0" y="0"/>
                </a:moveTo>
                <a:lnTo>
                  <a:pt x="10216576" y="0"/>
                </a:lnTo>
                <a:lnTo>
                  <a:pt x="10210268" y="124944"/>
                </a:lnTo>
                <a:cubicBezTo>
                  <a:pt x="9947637" y="2710997"/>
                  <a:pt x="7763635" y="4729040"/>
                  <a:pt x="5108288" y="4729040"/>
                </a:cubicBezTo>
                <a:cubicBezTo>
                  <a:pt x="2452942" y="4729040"/>
                  <a:pt x="268937" y="2710997"/>
                  <a:pt x="6309" y="124944"/>
                </a:cubicBezTo>
                <a:close/>
              </a:path>
            </a:pathLst>
          </a:custGeom>
          <a:gradFill>
            <a:gsLst>
              <a:gs pos="7000">
                <a:schemeClr val="accent1">
                  <a:lumMod val="50000"/>
                  <a:alpha val="4000"/>
                </a:schemeClr>
              </a:gs>
              <a:gs pos="99000">
                <a:schemeClr val="accent1">
                  <a:alpha val="24000"/>
                </a:schemeClr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55EE22D-D799-9E4B-2061-3CD95DF89082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2026693" y="1030406"/>
            <a:ext cx="8147713" cy="3081242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/>
            <a:br>
              <a:rPr lang="en-US" sz="41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41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Greater New Jersey Conference</a:t>
            </a:r>
            <a:br>
              <a:rPr lang="en-US" sz="41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41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of the UMC</a:t>
            </a:r>
            <a:br>
              <a:rPr lang="en-US" sz="41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41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Battery Energy Storage System</a:t>
            </a:r>
            <a:br>
              <a:rPr lang="en-US" sz="41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41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(BESS)</a:t>
            </a:r>
            <a:br>
              <a:rPr lang="en-US" sz="41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41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Opportunity</a:t>
            </a:r>
            <a:br>
              <a:rPr lang="en-US" sz="41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br>
              <a:rPr lang="en-US" sz="41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41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May 12, 2026</a:t>
            </a:r>
            <a:endParaRPr lang="en-US" sz="41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7522730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F804EB1-0D14-7008-503B-D0E1957A7A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</a:rPr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B35B00-94B0-B2C8-53D0-31DA420D8B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 fontScale="92500" lnSpcReduction="20000"/>
          </a:bodyPr>
          <a:lstStyle/>
          <a:p>
            <a:r>
              <a:rPr lang="en-US" sz="2000" dirty="0" err="1"/>
              <a:t>Steeplecom</a:t>
            </a:r>
            <a:r>
              <a:rPr lang="en-US" sz="2000" dirty="0"/>
              <a:t>, Inc…….22-year track record </a:t>
            </a:r>
          </a:p>
          <a:p>
            <a:r>
              <a:rPr lang="en-US" sz="2000" dirty="0"/>
              <a:t>ATP Network, Inc…...non-profit system</a:t>
            </a:r>
          </a:p>
          <a:p>
            <a:r>
              <a:rPr lang="en-US" sz="2000" dirty="0"/>
              <a:t>Solway Development LLC  (Principals have 40-year track record in RE Development, Solar, and BESS)</a:t>
            </a:r>
          </a:p>
          <a:p>
            <a:r>
              <a:rPr lang="en-US" sz="2000" dirty="0"/>
              <a:t>BESS Projects in:  MA, VA, IL </a:t>
            </a:r>
          </a:p>
          <a:p>
            <a:r>
              <a:rPr lang="en-US" sz="2000" dirty="0"/>
              <a:t>Denominations:  UMC, Assemblies of God, Episcopal, ELCA, Baptist</a:t>
            </a:r>
            <a:endParaRPr lang="en-US" sz="1600" dirty="0"/>
          </a:p>
          <a:p>
            <a:r>
              <a:rPr lang="en-US" sz="2000" dirty="0"/>
              <a:t>Completed analysis of  GNJ Conference churches</a:t>
            </a:r>
          </a:p>
          <a:p>
            <a:pPr lvl="1"/>
            <a:r>
              <a:rPr lang="en-US" sz="1600" dirty="0"/>
              <a:t>48 Qualify</a:t>
            </a:r>
          </a:p>
          <a:p>
            <a:pPr lvl="1"/>
            <a:r>
              <a:rPr lang="en-US" sz="1600" dirty="0"/>
              <a:t>15 Have space challenges (small footprint, cemeteries, tight setbacks)</a:t>
            </a:r>
          </a:p>
          <a:p>
            <a:pPr lvl="1"/>
            <a:r>
              <a:rPr lang="en-US" sz="1600" dirty="0"/>
              <a:t>33 Look relatively straight-forward</a:t>
            </a:r>
          </a:p>
          <a:p>
            <a:pPr lvl="1"/>
            <a:r>
              <a:rPr lang="en-US" sz="1600" dirty="0"/>
              <a:t>ALL 48 will need more analysis</a:t>
            </a:r>
          </a:p>
          <a:p>
            <a:r>
              <a:rPr lang="en-US" sz="2000" dirty="0"/>
              <a:t>Conference, DS, Building/Locations Committee</a:t>
            </a:r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9684267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838200" y="344814"/>
            <a:ext cx="10515600" cy="1366186"/>
          </a:xfrm>
          <a:prstGeom prst="rect">
            <a:avLst/>
          </a:prstGeom>
        </p:spPr>
        <p:txBody>
          <a:bodyPr vert="horz" wrap="square" lIns="0" tIns="354753" rIns="0" bIns="0" rtlCol="0" anchor="ctr">
            <a:spAutoFit/>
          </a:bodyPr>
          <a:lstStyle/>
          <a:p>
            <a:pPr marL="2348593">
              <a:lnSpc>
                <a:spcPct val="100000"/>
              </a:lnSpc>
              <a:spcBef>
                <a:spcPts val="2793"/>
              </a:spcBef>
            </a:pPr>
            <a:r>
              <a:rPr dirty="0"/>
              <a:t>How</a:t>
            </a:r>
            <a:r>
              <a:rPr spc="-80" dirty="0"/>
              <a:t> </a:t>
            </a:r>
            <a:r>
              <a:rPr dirty="0"/>
              <a:t>Battery</a:t>
            </a:r>
            <a:r>
              <a:rPr spc="-53" dirty="0"/>
              <a:t> </a:t>
            </a:r>
            <a:r>
              <a:rPr dirty="0"/>
              <a:t>Storage</a:t>
            </a:r>
            <a:r>
              <a:rPr spc="-53" dirty="0"/>
              <a:t> </a:t>
            </a:r>
            <a:r>
              <a:rPr spc="-13" dirty="0"/>
              <a:t>Works</a:t>
            </a:r>
          </a:p>
          <a:p>
            <a:pPr marL="509681" marR="296326" algn="ctr">
              <a:lnSpc>
                <a:spcPct val="100000"/>
              </a:lnSpc>
              <a:spcBef>
                <a:spcPts val="887"/>
              </a:spcBef>
            </a:pPr>
            <a:r>
              <a:rPr sz="1400" i="1" dirty="0">
                <a:solidFill>
                  <a:srgbClr val="0E7B7A"/>
                </a:solidFill>
                <a:latin typeface="Arial"/>
                <a:cs typeface="Arial"/>
              </a:rPr>
              <a:t>The</a:t>
            </a:r>
            <a:r>
              <a:rPr sz="1400" i="1" spc="-33" dirty="0">
                <a:solidFill>
                  <a:srgbClr val="0E7B7A"/>
                </a:solidFill>
                <a:latin typeface="Arial"/>
                <a:cs typeface="Arial"/>
              </a:rPr>
              <a:t> </a:t>
            </a:r>
            <a:r>
              <a:rPr sz="1400" i="1" dirty="0">
                <a:solidFill>
                  <a:srgbClr val="0E7B7A"/>
                </a:solidFill>
                <a:latin typeface="Arial"/>
                <a:cs typeface="Arial"/>
              </a:rPr>
              <a:t>daily</a:t>
            </a:r>
            <a:r>
              <a:rPr sz="1400" i="1" spc="-40" dirty="0">
                <a:solidFill>
                  <a:srgbClr val="0E7B7A"/>
                </a:solidFill>
                <a:latin typeface="Arial"/>
                <a:cs typeface="Arial"/>
              </a:rPr>
              <a:t> </a:t>
            </a:r>
            <a:r>
              <a:rPr sz="1400" i="1" dirty="0">
                <a:solidFill>
                  <a:srgbClr val="0E7B7A"/>
                </a:solidFill>
                <a:latin typeface="Arial"/>
                <a:cs typeface="Arial"/>
              </a:rPr>
              <a:t>cycle</a:t>
            </a:r>
            <a:r>
              <a:rPr sz="1400" i="1" spc="-27" dirty="0">
                <a:solidFill>
                  <a:srgbClr val="0E7B7A"/>
                </a:solidFill>
                <a:latin typeface="Arial"/>
                <a:cs typeface="Arial"/>
              </a:rPr>
              <a:t> </a:t>
            </a:r>
            <a:r>
              <a:rPr sz="1400" i="1" dirty="0">
                <a:solidFill>
                  <a:srgbClr val="0E7B7A"/>
                </a:solidFill>
                <a:latin typeface="Arial"/>
                <a:cs typeface="Arial"/>
              </a:rPr>
              <a:t>that</a:t>
            </a:r>
            <a:r>
              <a:rPr sz="1400" i="1" spc="-27" dirty="0">
                <a:solidFill>
                  <a:srgbClr val="0E7B7A"/>
                </a:solidFill>
                <a:latin typeface="Arial"/>
                <a:cs typeface="Arial"/>
              </a:rPr>
              <a:t> </a:t>
            </a:r>
            <a:r>
              <a:rPr sz="1400" i="1" dirty="0">
                <a:solidFill>
                  <a:srgbClr val="0E7B7A"/>
                </a:solidFill>
                <a:latin typeface="Arial"/>
                <a:cs typeface="Arial"/>
              </a:rPr>
              <a:t>keeps</a:t>
            </a:r>
            <a:r>
              <a:rPr lang="en-US" sz="1400" i="1" spc="-33" dirty="0">
                <a:solidFill>
                  <a:srgbClr val="0E7B7A"/>
                </a:solidFill>
              </a:rPr>
              <a:t> utility</a:t>
            </a:r>
            <a:r>
              <a:rPr sz="1400" i="1" spc="-53" dirty="0">
                <a:solidFill>
                  <a:srgbClr val="0E7B7A"/>
                </a:solidFill>
                <a:latin typeface="Arial"/>
                <a:cs typeface="Arial"/>
              </a:rPr>
              <a:t> </a:t>
            </a:r>
            <a:r>
              <a:rPr sz="1400" i="1" dirty="0">
                <a:solidFill>
                  <a:srgbClr val="0E7B7A"/>
                </a:solidFill>
                <a:latin typeface="Arial"/>
                <a:cs typeface="Arial"/>
              </a:rPr>
              <a:t>grid</a:t>
            </a:r>
            <a:r>
              <a:rPr lang="en-US" sz="1400" i="1" dirty="0">
                <a:solidFill>
                  <a:srgbClr val="0E7B7A"/>
                </a:solidFill>
                <a:latin typeface="Arial"/>
                <a:cs typeface="Arial"/>
              </a:rPr>
              <a:t>s</a:t>
            </a:r>
            <a:r>
              <a:rPr sz="1400" i="1" spc="-13" dirty="0">
                <a:solidFill>
                  <a:srgbClr val="0E7B7A"/>
                </a:solidFill>
                <a:latin typeface="Arial"/>
                <a:cs typeface="Arial"/>
              </a:rPr>
              <a:t> reliable</a:t>
            </a:r>
            <a:endParaRPr sz="1400" dirty="0">
              <a:latin typeface="Arial"/>
              <a:cs typeface="Arial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138176" y="1312671"/>
            <a:ext cx="11891433" cy="2722880"/>
            <a:chOff x="103631" y="984503"/>
            <a:chExt cx="8918575" cy="2042160"/>
          </a:xfrm>
        </p:grpSpPr>
        <p:pic>
          <p:nvPicPr>
            <p:cNvPr id="4" name="object 4" descr="þÿ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3631" y="984503"/>
              <a:ext cx="8918447" cy="2042159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80975" y="1042730"/>
              <a:ext cx="8763000" cy="1887220"/>
            </a:xfrm>
            <a:custGeom>
              <a:avLst/>
              <a:gdLst/>
              <a:ahLst/>
              <a:cxnLst/>
              <a:rect l="l" t="t" r="r" b="b"/>
              <a:pathLst>
                <a:path w="8763000" h="1887220">
                  <a:moveTo>
                    <a:pt x="8682215" y="0"/>
                  </a:moveTo>
                  <a:lnTo>
                    <a:pt x="80784" y="0"/>
                  </a:lnTo>
                  <a:lnTo>
                    <a:pt x="49340" y="6348"/>
                  </a:lnTo>
                  <a:lnTo>
                    <a:pt x="23661" y="23661"/>
                  </a:lnTo>
                  <a:lnTo>
                    <a:pt x="6348" y="49340"/>
                  </a:lnTo>
                  <a:lnTo>
                    <a:pt x="0" y="80784"/>
                  </a:lnTo>
                  <a:lnTo>
                    <a:pt x="0" y="1806308"/>
                  </a:lnTo>
                  <a:lnTo>
                    <a:pt x="6348" y="1837760"/>
                  </a:lnTo>
                  <a:lnTo>
                    <a:pt x="23661" y="1863442"/>
                  </a:lnTo>
                  <a:lnTo>
                    <a:pt x="49340" y="1880756"/>
                  </a:lnTo>
                  <a:lnTo>
                    <a:pt x="80784" y="1887105"/>
                  </a:lnTo>
                  <a:lnTo>
                    <a:pt x="8682215" y="1887105"/>
                  </a:lnTo>
                  <a:lnTo>
                    <a:pt x="8713659" y="1880756"/>
                  </a:lnTo>
                  <a:lnTo>
                    <a:pt x="8739338" y="1863442"/>
                  </a:lnTo>
                  <a:lnTo>
                    <a:pt x="8756651" y="1837760"/>
                  </a:lnTo>
                  <a:lnTo>
                    <a:pt x="8763000" y="1806308"/>
                  </a:lnTo>
                  <a:lnTo>
                    <a:pt x="8763000" y="80784"/>
                  </a:lnTo>
                  <a:lnTo>
                    <a:pt x="8756651" y="49340"/>
                  </a:lnTo>
                  <a:lnTo>
                    <a:pt x="8739338" y="23661"/>
                  </a:lnTo>
                  <a:lnTo>
                    <a:pt x="8713659" y="6348"/>
                  </a:lnTo>
                  <a:lnTo>
                    <a:pt x="868221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2400"/>
            </a:p>
          </p:txBody>
        </p:sp>
        <p:pic>
          <p:nvPicPr>
            <p:cNvPr id="6" name="object 6" descr="/tmp/rasterized-gradient-19fccbe6.png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52475" y="1877318"/>
              <a:ext cx="7619999" cy="38095"/>
            </a:xfrm>
            <a:prstGeom prst="rect">
              <a:avLst/>
            </a:prstGeom>
          </p:spPr>
        </p:pic>
        <p:pic>
          <p:nvPicPr>
            <p:cNvPr id="7" name="object 7" descr="/tmp/rasterized-gradient-d28fe041.png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271015" y="1077467"/>
              <a:ext cx="993647" cy="993647"/>
            </a:xfrm>
            <a:prstGeom prst="rect">
              <a:avLst/>
            </a:prstGeom>
          </p:spPr>
        </p:pic>
        <p:pic>
          <p:nvPicPr>
            <p:cNvPr id="8" name="object 8" descr="/tmp/rasterized-gradient-d28fe041.png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387375" y="1154912"/>
              <a:ext cx="761997" cy="761987"/>
            </a:xfrm>
            <a:prstGeom prst="rect">
              <a:avLst/>
            </a:prstGeom>
          </p:spPr>
        </p:pic>
        <p:pic>
          <p:nvPicPr>
            <p:cNvPr id="9" name="object 9" descr="🌅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424939" y="1202435"/>
              <a:ext cx="687323" cy="560831"/>
            </a:xfrm>
            <a:prstGeom prst="rect">
              <a:avLst/>
            </a:prstGeom>
          </p:spPr>
        </p:pic>
      </p:grpSp>
      <p:sp>
        <p:nvSpPr>
          <p:cNvPr id="10" name="object 10"/>
          <p:cNvSpPr txBox="1"/>
          <p:nvPr/>
        </p:nvSpPr>
        <p:spPr>
          <a:xfrm>
            <a:off x="2112259" y="2206843"/>
            <a:ext cx="491067" cy="185586"/>
          </a:xfrm>
          <a:prstGeom prst="rect">
            <a:avLst/>
          </a:prstGeom>
        </p:spPr>
        <p:txBody>
          <a:bodyPr vert="horz" wrap="square" lIns="0" tIns="21167" rIns="0" bIns="0" rtlCol="0">
            <a:spAutoFit/>
          </a:bodyPr>
          <a:lstStyle/>
          <a:p>
            <a:pPr marL="16933">
              <a:spcBef>
                <a:spcPts val="167"/>
              </a:spcBef>
            </a:pPr>
            <a:r>
              <a:rPr sz="1067" b="1" dirty="0">
                <a:solidFill>
                  <a:srgbClr val="2C2C2C"/>
                </a:solidFill>
                <a:latin typeface="Arial"/>
                <a:cs typeface="Arial"/>
              </a:rPr>
              <a:t>2-6</a:t>
            </a:r>
            <a:r>
              <a:rPr sz="1067" b="1" spc="47" dirty="0">
                <a:solidFill>
                  <a:srgbClr val="2C2C2C"/>
                </a:solidFill>
                <a:latin typeface="Arial"/>
                <a:cs typeface="Arial"/>
              </a:rPr>
              <a:t> </a:t>
            </a:r>
            <a:r>
              <a:rPr sz="1067" b="1" spc="-33" dirty="0">
                <a:solidFill>
                  <a:srgbClr val="2C2C2C"/>
                </a:solidFill>
                <a:latin typeface="Arial"/>
                <a:cs typeface="Arial"/>
              </a:rPr>
              <a:t>AM</a:t>
            </a:r>
            <a:endParaRPr sz="1067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24896" y="2677118"/>
            <a:ext cx="3064933" cy="920508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algn="ctr">
              <a:spcBef>
                <a:spcPts val="140"/>
              </a:spcBef>
            </a:pPr>
            <a:r>
              <a:rPr sz="1400" b="1" dirty="0">
                <a:solidFill>
                  <a:srgbClr val="E65100"/>
                </a:solidFill>
                <a:latin typeface="Arial"/>
                <a:cs typeface="Arial"/>
              </a:rPr>
              <a:t>Overnight</a:t>
            </a:r>
            <a:r>
              <a:rPr sz="1400" b="1" spc="-80" dirty="0">
                <a:solidFill>
                  <a:srgbClr val="E65100"/>
                </a:solidFill>
                <a:latin typeface="Arial"/>
                <a:cs typeface="Arial"/>
              </a:rPr>
              <a:t> </a:t>
            </a:r>
            <a:r>
              <a:rPr sz="1400" b="1" spc="-13" dirty="0">
                <a:solidFill>
                  <a:srgbClr val="E65100"/>
                </a:solidFill>
                <a:latin typeface="Arial"/>
                <a:cs typeface="Arial"/>
              </a:rPr>
              <a:t>Charging</a:t>
            </a:r>
            <a:endParaRPr sz="1400">
              <a:latin typeface="Arial"/>
              <a:cs typeface="Arial"/>
            </a:endParaRPr>
          </a:p>
          <a:p>
            <a:pPr marL="16086" marR="6773" indent="4233" algn="ctr">
              <a:lnSpc>
                <a:spcPct val="114399"/>
              </a:lnSpc>
              <a:spcBef>
                <a:spcPts val="1087"/>
              </a:spcBef>
            </a:pPr>
            <a:r>
              <a:rPr sz="1067" dirty="0">
                <a:solidFill>
                  <a:srgbClr val="2C2C2C"/>
                </a:solidFill>
                <a:latin typeface="Arial"/>
                <a:cs typeface="Arial"/>
              </a:rPr>
              <a:t>Battery</a:t>
            </a:r>
            <a:r>
              <a:rPr sz="1067" spc="33" dirty="0">
                <a:solidFill>
                  <a:srgbClr val="2C2C2C"/>
                </a:solidFill>
                <a:latin typeface="Arial"/>
                <a:cs typeface="Arial"/>
              </a:rPr>
              <a:t> </a:t>
            </a:r>
            <a:r>
              <a:rPr sz="1067" dirty="0">
                <a:solidFill>
                  <a:srgbClr val="2C2C2C"/>
                </a:solidFill>
                <a:latin typeface="Arial"/>
                <a:cs typeface="Arial"/>
              </a:rPr>
              <a:t>charges</a:t>
            </a:r>
            <a:r>
              <a:rPr sz="1067" spc="73" dirty="0">
                <a:solidFill>
                  <a:srgbClr val="2C2C2C"/>
                </a:solidFill>
                <a:latin typeface="Arial"/>
                <a:cs typeface="Arial"/>
              </a:rPr>
              <a:t> </a:t>
            </a:r>
            <a:r>
              <a:rPr sz="1067" dirty="0">
                <a:solidFill>
                  <a:srgbClr val="2C2C2C"/>
                </a:solidFill>
                <a:latin typeface="Arial"/>
                <a:cs typeface="Arial"/>
              </a:rPr>
              <a:t>from</a:t>
            </a:r>
            <a:r>
              <a:rPr sz="1067" spc="20" dirty="0">
                <a:solidFill>
                  <a:srgbClr val="2C2C2C"/>
                </a:solidFill>
                <a:latin typeface="Arial"/>
                <a:cs typeface="Arial"/>
              </a:rPr>
              <a:t> </a:t>
            </a:r>
            <a:r>
              <a:rPr sz="1067" dirty="0">
                <a:solidFill>
                  <a:srgbClr val="2C2C2C"/>
                </a:solidFill>
                <a:latin typeface="Arial"/>
                <a:cs typeface="Arial"/>
              </a:rPr>
              <a:t>the</a:t>
            </a:r>
            <a:r>
              <a:rPr sz="1067" spc="60" dirty="0">
                <a:solidFill>
                  <a:srgbClr val="2C2C2C"/>
                </a:solidFill>
                <a:latin typeface="Arial"/>
                <a:cs typeface="Arial"/>
              </a:rPr>
              <a:t> </a:t>
            </a:r>
            <a:r>
              <a:rPr sz="1067" dirty="0">
                <a:solidFill>
                  <a:srgbClr val="2C2C2C"/>
                </a:solidFill>
                <a:latin typeface="Arial"/>
                <a:cs typeface="Arial"/>
              </a:rPr>
              <a:t>grid</a:t>
            </a:r>
            <a:r>
              <a:rPr sz="1067" spc="60" dirty="0">
                <a:solidFill>
                  <a:srgbClr val="2C2C2C"/>
                </a:solidFill>
                <a:latin typeface="Arial"/>
                <a:cs typeface="Arial"/>
              </a:rPr>
              <a:t> </a:t>
            </a:r>
            <a:r>
              <a:rPr sz="1067" dirty="0">
                <a:solidFill>
                  <a:srgbClr val="2C2C2C"/>
                </a:solidFill>
                <a:latin typeface="Arial"/>
                <a:cs typeface="Arial"/>
              </a:rPr>
              <a:t>when</a:t>
            </a:r>
            <a:r>
              <a:rPr sz="1067" spc="100" dirty="0">
                <a:solidFill>
                  <a:srgbClr val="2C2C2C"/>
                </a:solidFill>
                <a:latin typeface="Arial"/>
                <a:cs typeface="Arial"/>
              </a:rPr>
              <a:t> </a:t>
            </a:r>
            <a:r>
              <a:rPr sz="1067" spc="-13" dirty="0">
                <a:solidFill>
                  <a:srgbClr val="2C2C2C"/>
                </a:solidFill>
                <a:latin typeface="Arial"/>
                <a:cs typeface="Arial"/>
              </a:rPr>
              <a:t>electricity </a:t>
            </a:r>
            <a:r>
              <a:rPr sz="1067" dirty="0">
                <a:solidFill>
                  <a:srgbClr val="2C2C2C"/>
                </a:solidFill>
                <a:latin typeface="Arial"/>
                <a:cs typeface="Arial"/>
              </a:rPr>
              <a:t>demand</a:t>
            </a:r>
            <a:r>
              <a:rPr sz="1067" spc="87" dirty="0">
                <a:solidFill>
                  <a:srgbClr val="2C2C2C"/>
                </a:solidFill>
                <a:latin typeface="Arial"/>
                <a:cs typeface="Arial"/>
              </a:rPr>
              <a:t> </a:t>
            </a:r>
            <a:r>
              <a:rPr sz="1067" dirty="0">
                <a:solidFill>
                  <a:srgbClr val="2C2C2C"/>
                </a:solidFill>
                <a:latin typeface="Arial"/>
                <a:cs typeface="Arial"/>
              </a:rPr>
              <a:t>is</a:t>
            </a:r>
            <a:r>
              <a:rPr sz="1067" spc="27" dirty="0">
                <a:solidFill>
                  <a:srgbClr val="2C2C2C"/>
                </a:solidFill>
                <a:latin typeface="Arial"/>
                <a:cs typeface="Arial"/>
              </a:rPr>
              <a:t> </a:t>
            </a:r>
            <a:r>
              <a:rPr sz="1067" dirty="0">
                <a:solidFill>
                  <a:srgbClr val="2C2C2C"/>
                </a:solidFill>
                <a:latin typeface="Arial"/>
                <a:cs typeface="Arial"/>
              </a:rPr>
              <a:t>lowest</a:t>
            </a:r>
            <a:r>
              <a:rPr sz="1067" spc="80" dirty="0">
                <a:solidFill>
                  <a:srgbClr val="2C2C2C"/>
                </a:solidFill>
                <a:latin typeface="Arial"/>
                <a:cs typeface="Arial"/>
              </a:rPr>
              <a:t> </a:t>
            </a:r>
            <a:r>
              <a:rPr sz="1067" dirty="0">
                <a:solidFill>
                  <a:srgbClr val="2C2C2C"/>
                </a:solidFill>
                <a:latin typeface="Arial"/>
                <a:cs typeface="Arial"/>
              </a:rPr>
              <a:t>and</a:t>
            </a:r>
            <a:r>
              <a:rPr sz="1067" spc="47" dirty="0">
                <a:solidFill>
                  <a:srgbClr val="2C2C2C"/>
                </a:solidFill>
                <a:latin typeface="Arial"/>
                <a:cs typeface="Arial"/>
              </a:rPr>
              <a:t> </a:t>
            </a:r>
            <a:r>
              <a:rPr sz="1067" dirty="0">
                <a:solidFill>
                  <a:srgbClr val="2C2C2C"/>
                </a:solidFill>
                <a:latin typeface="Arial"/>
                <a:cs typeface="Arial"/>
              </a:rPr>
              <a:t>cheapest</a:t>
            </a:r>
            <a:r>
              <a:rPr sz="1067" spc="53" dirty="0">
                <a:solidFill>
                  <a:srgbClr val="2C2C2C"/>
                </a:solidFill>
                <a:latin typeface="Arial"/>
                <a:cs typeface="Arial"/>
              </a:rPr>
              <a:t> </a:t>
            </a:r>
            <a:r>
              <a:rPr sz="1067" dirty="0">
                <a:solidFill>
                  <a:srgbClr val="2C2C2C"/>
                </a:solidFill>
                <a:latin typeface="Arial"/>
                <a:cs typeface="Arial"/>
              </a:rPr>
              <a:t>-</a:t>
            </a:r>
            <a:r>
              <a:rPr sz="1067" spc="47" dirty="0">
                <a:solidFill>
                  <a:srgbClr val="2C2C2C"/>
                </a:solidFill>
                <a:latin typeface="Arial"/>
                <a:cs typeface="Arial"/>
              </a:rPr>
              <a:t> </a:t>
            </a:r>
            <a:r>
              <a:rPr sz="1067" dirty="0">
                <a:solidFill>
                  <a:srgbClr val="2C2C2C"/>
                </a:solidFill>
                <a:latin typeface="Arial"/>
                <a:cs typeface="Arial"/>
              </a:rPr>
              <a:t>using</a:t>
            </a:r>
            <a:r>
              <a:rPr sz="1067" spc="53" dirty="0">
                <a:solidFill>
                  <a:srgbClr val="2C2C2C"/>
                </a:solidFill>
                <a:latin typeface="Arial"/>
                <a:cs typeface="Arial"/>
              </a:rPr>
              <a:t> </a:t>
            </a:r>
            <a:r>
              <a:rPr sz="1067" spc="-13" dirty="0">
                <a:solidFill>
                  <a:srgbClr val="2C2C2C"/>
                </a:solidFill>
                <a:latin typeface="Arial"/>
                <a:cs typeface="Arial"/>
              </a:rPr>
              <a:t>excess </a:t>
            </a:r>
            <a:r>
              <a:rPr sz="1067" dirty="0">
                <a:solidFill>
                  <a:srgbClr val="2C2C2C"/>
                </a:solidFill>
                <a:latin typeface="Arial"/>
                <a:cs typeface="Arial"/>
              </a:rPr>
              <a:t>base-load</a:t>
            </a:r>
            <a:r>
              <a:rPr sz="1067" spc="87" dirty="0">
                <a:solidFill>
                  <a:srgbClr val="2C2C2C"/>
                </a:solidFill>
                <a:latin typeface="Arial"/>
                <a:cs typeface="Arial"/>
              </a:rPr>
              <a:t> </a:t>
            </a:r>
            <a:r>
              <a:rPr sz="1067" dirty="0">
                <a:solidFill>
                  <a:srgbClr val="2C2C2C"/>
                </a:solidFill>
                <a:latin typeface="Arial"/>
                <a:cs typeface="Arial"/>
              </a:rPr>
              <a:t>power</a:t>
            </a:r>
            <a:r>
              <a:rPr sz="1067" spc="80" dirty="0">
                <a:solidFill>
                  <a:srgbClr val="2C2C2C"/>
                </a:solidFill>
                <a:latin typeface="Arial"/>
                <a:cs typeface="Arial"/>
              </a:rPr>
              <a:t> </a:t>
            </a:r>
            <a:r>
              <a:rPr sz="1067" dirty="0">
                <a:solidFill>
                  <a:srgbClr val="2C2C2C"/>
                </a:solidFill>
                <a:latin typeface="Arial"/>
                <a:cs typeface="Arial"/>
              </a:rPr>
              <a:t>that</a:t>
            </a:r>
            <a:r>
              <a:rPr sz="1067" spc="53" dirty="0">
                <a:solidFill>
                  <a:srgbClr val="2C2C2C"/>
                </a:solidFill>
                <a:latin typeface="Arial"/>
                <a:cs typeface="Arial"/>
              </a:rPr>
              <a:t> </a:t>
            </a:r>
            <a:r>
              <a:rPr sz="1067" dirty="0">
                <a:solidFill>
                  <a:srgbClr val="2C2C2C"/>
                </a:solidFill>
                <a:latin typeface="Arial"/>
                <a:cs typeface="Arial"/>
              </a:rPr>
              <a:t>would</a:t>
            </a:r>
            <a:r>
              <a:rPr sz="1067" spc="93" dirty="0">
                <a:solidFill>
                  <a:srgbClr val="2C2C2C"/>
                </a:solidFill>
                <a:latin typeface="Arial"/>
                <a:cs typeface="Arial"/>
              </a:rPr>
              <a:t> </a:t>
            </a:r>
            <a:r>
              <a:rPr sz="1067" dirty="0">
                <a:solidFill>
                  <a:srgbClr val="2C2C2C"/>
                </a:solidFill>
                <a:latin typeface="Arial"/>
                <a:cs typeface="Arial"/>
              </a:rPr>
              <a:t>otherwise</a:t>
            </a:r>
            <a:r>
              <a:rPr sz="1067" spc="67" dirty="0">
                <a:solidFill>
                  <a:srgbClr val="2C2C2C"/>
                </a:solidFill>
                <a:latin typeface="Arial"/>
                <a:cs typeface="Arial"/>
              </a:rPr>
              <a:t> </a:t>
            </a:r>
            <a:r>
              <a:rPr sz="1067" dirty="0">
                <a:solidFill>
                  <a:srgbClr val="2C2C2C"/>
                </a:solidFill>
                <a:latin typeface="Arial"/>
                <a:cs typeface="Arial"/>
              </a:rPr>
              <a:t>be</a:t>
            </a:r>
            <a:r>
              <a:rPr sz="1067" spc="53" dirty="0">
                <a:solidFill>
                  <a:srgbClr val="2C2C2C"/>
                </a:solidFill>
                <a:latin typeface="Arial"/>
                <a:cs typeface="Arial"/>
              </a:rPr>
              <a:t> </a:t>
            </a:r>
            <a:r>
              <a:rPr sz="1067" spc="-13" dirty="0">
                <a:solidFill>
                  <a:srgbClr val="2C2C2C"/>
                </a:solidFill>
                <a:latin typeface="Arial"/>
                <a:cs typeface="Arial"/>
              </a:rPr>
              <a:t>wasted</a:t>
            </a:r>
            <a:endParaRPr sz="1067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942001" y="2396749"/>
            <a:ext cx="287867" cy="324875"/>
          </a:xfrm>
          <a:prstGeom prst="rect">
            <a:avLst/>
          </a:prstGeom>
        </p:spPr>
        <p:txBody>
          <a:bodyPr vert="horz" wrap="square" lIns="0" tIns="16933" rIns="0" bIns="0" rtlCol="0">
            <a:spAutoFit/>
          </a:bodyPr>
          <a:lstStyle/>
          <a:p>
            <a:pPr marL="16933">
              <a:spcBef>
                <a:spcPts val="133"/>
              </a:spcBef>
            </a:pPr>
            <a:r>
              <a:rPr sz="2000" spc="-67" dirty="0">
                <a:solidFill>
                  <a:srgbClr val="666666"/>
                </a:solidFill>
                <a:latin typeface="Arial"/>
                <a:cs typeface="Arial"/>
              </a:rPr>
              <a:t>→</a:t>
            </a:r>
            <a:endParaRPr sz="2000">
              <a:latin typeface="Arial"/>
              <a:cs typeface="Arial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5421377" y="1436624"/>
            <a:ext cx="1325033" cy="1325033"/>
            <a:chOff x="4066032" y="1077467"/>
            <a:chExt cx="993775" cy="993775"/>
          </a:xfrm>
        </p:grpSpPr>
        <p:pic>
          <p:nvPicPr>
            <p:cNvPr id="14" name="object 14" descr="/tmp/rasterized-gradient-eee31378.png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066032" y="1077467"/>
              <a:ext cx="993647" cy="993647"/>
            </a:xfrm>
            <a:prstGeom prst="rect">
              <a:avLst/>
            </a:prstGeom>
          </p:spPr>
        </p:pic>
        <p:pic>
          <p:nvPicPr>
            <p:cNvPr id="15" name="object 15" descr="/tmp/rasterized-gradient-eee31378.png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4181325" y="1154912"/>
              <a:ext cx="761996" cy="761987"/>
            </a:xfrm>
            <a:prstGeom prst="rect">
              <a:avLst/>
            </a:prstGeom>
          </p:spPr>
        </p:pic>
        <p:pic>
          <p:nvPicPr>
            <p:cNvPr id="16" name="object 16" descr="☀️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4227576" y="1242072"/>
              <a:ext cx="687323" cy="560819"/>
            </a:xfrm>
            <a:prstGeom prst="rect">
              <a:avLst/>
            </a:prstGeom>
          </p:spPr>
        </p:pic>
      </p:grpSp>
      <p:sp>
        <p:nvSpPr>
          <p:cNvPr id="17" name="object 17"/>
          <p:cNvSpPr txBox="1"/>
          <p:nvPr/>
        </p:nvSpPr>
        <p:spPr>
          <a:xfrm>
            <a:off x="5805381" y="2218399"/>
            <a:ext cx="554567" cy="185586"/>
          </a:xfrm>
          <a:prstGeom prst="rect">
            <a:avLst/>
          </a:prstGeom>
        </p:spPr>
        <p:txBody>
          <a:bodyPr vert="horz" wrap="square" lIns="0" tIns="21167" rIns="0" bIns="0" rtlCol="0">
            <a:spAutoFit/>
          </a:bodyPr>
          <a:lstStyle/>
          <a:p>
            <a:pPr marL="16933">
              <a:spcBef>
                <a:spcPts val="167"/>
              </a:spcBef>
            </a:pPr>
            <a:r>
              <a:rPr sz="1067" b="1" dirty="0">
                <a:solidFill>
                  <a:srgbClr val="2C2C2C"/>
                </a:solidFill>
                <a:latin typeface="Arial"/>
                <a:cs typeface="Arial"/>
              </a:rPr>
              <a:t>10a</a:t>
            </a:r>
            <a:r>
              <a:rPr sz="1067" b="1" spc="33" dirty="0">
                <a:solidFill>
                  <a:srgbClr val="2C2C2C"/>
                </a:solidFill>
                <a:latin typeface="Arial"/>
                <a:cs typeface="Arial"/>
              </a:rPr>
              <a:t> </a:t>
            </a:r>
            <a:r>
              <a:rPr sz="1067" b="1" dirty="0">
                <a:solidFill>
                  <a:srgbClr val="2C2C2C"/>
                </a:solidFill>
                <a:latin typeface="Arial"/>
                <a:cs typeface="Arial"/>
              </a:rPr>
              <a:t>-</a:t>
            </a:r>
            <a:r>
              <a:rPr sz="1067" b="1" spc="27" dirty="0">
                <a:solidFill>
                  <a:srgbClr val="2C2C2C"/>
                </a:solidFill>
                <a:latin typeface="Arial"/>
                <a:cs typeface="Arial"/>
              </a:rPr>
              <a:t> </a:t>
            </a:r>
            <a:r>
              <a:rPr sz="1067" b="1" spc="-33" dirty="0">
                <a:solidFill>
                  <a:srgbClr val="2C2C2C"/>
                </a:solidFill>
                <a:latin typeface="Arial"/>
                <a:cs typeface="Arial"/>
              </a:rPr>
              <a:t>3p</a:t>
            </a:r>
            <a:endParaRPr sz="1067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463421" y="2686674"/>
            <a:ext cx="3241040" cy="725583"/>
          </a:xfrm>
          <a:prstGeom prst="rect">
            <a:avLst/>
          </a:prstGeom>
        </p:spPr>
        <p:txBody>
          <a:bodyPr vert="horz" wrap="square" lIns="0" tIns="99060" rIns="0" bIns="0" rtlCol="0">
            <a:spAutoFit/>
          </a:bodyPr>
          <a:lstStyle/>
          <a:p>
            <a:pPr marL="847" algn="ctr">
              <a:spcBef>
                <a:spcPts val="780"/>
              </a:spcBef>
            </a:pPr>
            <a:r>
              <a:rPr sz="1400" b="1" dirty="0">
                <a:solidFill>
                  <a:srgbClr val="1464C0"/>
                </a:solidFill>
                <a:latin typeface="Arial"/>
                <a:cs typeface="Arial"/>
              </a:rPr>
              <a:t>Smart</a:t>
            </a:r>
            <a:r>
              <a:rPr sz="1400" b="1" spc="-27" dirty="0">
                <a:solidFill>
                  <a:srgbClr val="1464C0"/>
                </a:solidFill>
                <a:latin typeface="Arial"/>
                <a:cs typeface="Arial"/>
              </a:rPr>
              <a:t> </a:t>
            </a:r>
            <a:r>
              <a:rPr sz="1400" b="1" spc="-13" dirty="0">
                <a:solidFill>
                  <a:srgbClr val="1464C0"/>
                </a:solidFill>
                <a:latin typeface="Arial"/>
                <a:cs typeface="Arial"/>
              </a:rPr>
              <a:t>Monitoring</a:t>
            </a:r>
            <a:endParaRPr sz="1400">
              <a:latin typeface="Arial"/>
              <a:cs typeface="Arial"/>
            </a:endParaRPr>
          </a:p>
          <a:p>
            <a:pPr marL="16933" marR="6773" algn="ctr">
              <a:lnSpc>
                <a:spcPct val="113799"/>
              </a:lnSpc>
              <a:spcBef>
                <a:spcPts val="367"/>
              </a:spcBef>
            </a:pPr>
            <a:r>
              <a:rPr sz="1067" dirty="0">
                <a:solidFill>
                  <a:srgbClr val="2C2C2C"/>
                </a:solidFill>
                <a:latin typeface="Arial"/>
                <a:cs typeface="Arial"/>
              </a:rPr>
              <a:t>AI</a:t>
            </a:r>
            <a:r>
              <a:rPr sz="1067" spc="27" dirty="0">
                <a:solidFill>
                  <a:srgbClr val="2C2C2C"/>
                </a:solidFill>
                <a:latin typeface="Arial"/>
                <a:cs typeface="Arial"/>
              </a:rPr>
              <a:t> </a:t>
            </a:r>
            <a:r>
              <a:rPr sz="1067" dirty="0">
                <a:solidFill>
                  <a:srgbClr val="2C2C2C"/>
                </a:solidFill>
                <a:latin typeface="Arial"/>
                <a:cs typeface="Arial"/>
              </a:rPr>
              <a:t>systems</a:t>
            </a:r>
            <a:r>
              <a:rPr sz="1067" spc="60" dirty="0">
                <a:solidFill>
                  <a:srgbClr val="2C2C2C"/>
                </a:solidFill>
                <a:latin typeface="Arial"/>
                <a:cs typeface="Arial"/>
              </a:rPr>
              <a:t> </a:t>
            </a:r>
            <a:r>
              <a:rPr sz="1067" dirty="0">
                <a:solidFill>
                  <a:srgbClr val="2C2C2C"/>
                </a:solidFill>
                <a:latin typeface="Arial"/>
                <a:cs typeface="Arial"/>
              </a:rPr>
              <a:t>monitor</a:t>
            </a:r>
            <a:r>
              <a:rPr sz="1067" spc="93" dirty="0">
                <a:solidFill>
                  <a:srgbClr val="2C2C2C"/>
                </a:solidFill>
                <a:latin typeface="Arial"/>
                <a:cs typeface="Arial"/>
              </a:rPr>
              <a:t> </a:t>
            </a:r>
            <a:r>
              <a:rPr sz="1067" dirty="0">
                <a:solidFill>
                  <a:srgbClr val="2C2C2C"/>
                </a:solidFill>
                <a:latin typeface="Arial"/>
                <a:cs typeface="Arial"/>
              </a:rPr>
              <a:t>grid</a:t>
            </a:r>
            <a:r>
              <a:rPr sz="1067" spc="60" dirty="0">
                <a:solidFill>
                  <a:srgbClr val="2C2C2C"/>
                </a:solidFill>
                <a:latin typeface="Arial"/>
                <a:cs typeface="Arial"/>
              </a:rPr>
              <a:t> </a:t>
            </a:r>
            <a:r>
              <a:rPr sz="1067" dirty="0">
                <a:solidFill>
                  <a:srgbClr val="2C2C2C"/>
                </a:solidFill>
                <a:latin typeface="Arial"/>
                <a:cs typeface="Arial"/>
              </a:rPr>
              <a:t>conditions,</a:t>
            </a:r>
            <a:r>
              <a:rPr sz="1067" spc="80" dirty="0">
                <a:solidFill>
                  <a:srgbClr val="2C2C2C"/>
                </a:solidFill>
                <a:latin typeface="Arial"/>
                <a:cs typeface="Arial"/>
              </a:rPr>
              <a:t> </a:t>
            </a:r>
            <a:r>
              <a:rPr sz="1067" dirty="0">
                <a:solidFill>
                  <a:srgbClr val="2C2C2C"/>
                </a:solidFill>
                <a:latin typeface="Arial"/>
                <a:cs typeface="Arial"/>
              </a:rPr>
              <a:t>weather,</a:t>
            </a:r>
            <a:r>
              <a:rPr sz="1067" spc="100" dirty="0">
                <a:solidFill>
                  <a:srgbClr val="2C2C2C"/>
                </a:solidFill>
                <a:latin typeface="Arial"/>
                <a:cs typeface="Arial"/>
              </a:rPr>
              <a:t> </a:t>
            </a:r>
            <a:r>
              <a:rPr sz="1067" spc="-33" dirty="0">
                <a:solidFill>
                  <a:srgbClr val="2C2C2C"/>
                </a:solidFill>
                <a:latin typeface="Arial"/>
                <a:cs typeface="Arial"/>
              </a:rPr>
              <a:t>and</a:t>
            </a:r>
            <a:r>
              <a:rPr sz="1067" dirty="0">
                <a:solidFill>
                  <a:srgbClr val="2C2C2C"/>
                </a:solidFill>
                <a:latin typeface="Arial"/>
                <a:cs typeface="Arial"/>
              </a:rPr>
              <a:t> demand</a:t>
            </a:r>
            <a:r>
              <a:rPr sz="1067" spc="100" dirty="0">
                <a:solidFill>
                  <a:srgbClr val="2C2C2C"/>
                </a:solidFill>
                <a:latin typeface="Arial"/>
                <a:cs typeface="Arial"/>
              </a:rPr>
              <a:t> </a:t>
            </a:r>
            <a:r>
              <a:rPr sz="1067" dirty="0">
                <a:solidFill>
                  <a:srgbClr val="2C2C2C"/>
                </a:solidFill>
                <a:latin typeface="Arial"/>
                <a:cs typeface="Arial"/>
              </a:rPr>
              <a:t>forecasts</a:t>
            </a:r>
            <a:r>
              <a:rPr sz="1067" spc="13" dirty="0">
                <a:solidFill>
                  <a:srgbClr val="2C2C2C"/>
                </a:solidFill>
                <a:latin typeface="Arial"/>
                <a:cs typeface="Arial"/>
              </a:rPr>
              <a:t> </a:t>
            </a:r>
            <a:r>
              <a:rPr sz="1067" dirty="0">
                <a:solidFill>
                  <a:srgbClr val="2C2C2C"/>
                </a:solidFill>
                <a:latin typeface="Arial"/>
                <a:cs typeface="Arial"/>
              </a:rPr>
              <a:t>-</a:t>
            </a:r>
            <a:r>
              <a:rPr sz="1067" spc="27" dirty="0">
                <a:solidFill>
                  <a:srgbClr val="2C2C2C"/>
                </a:solidFill>
                <a:latin typeface="Arial"/>
                <a:cs typeface="Arial"/>
              </a:rPr>
              <a:t> </a:t>
            </a:r>
            <a:r>
              <a:rPr sz="1067" dirty="0">
                <a:solidFill>
                  <a:srgbClr val="2C2C2C"/>
                </a:solidFill>
                <a:latin typeface="Arial"/>
                <a:cs typeface="Arial"/>
              </a:rPr>
              <a:t>preparing</a:t>
            </a:r>
            <a:r>
              <a:rPr sz="1067" spc="120" dirty="0">
                <a:solidFill>
                  <a:srgbClr val="2C2C2C"/>
                </a:solidFill>
                <a:latin typeface="Arial"/>
                <a:cs typeface="Arial"/>
              </a:rPr>
              <a:t> </a:t>
            </a:r>
            <a:r>
              <a:rPr sz="1067" dirty="0">
                <a:solidFill>
                  <a:srgbClr val="2C2C2C"/>
                </a:solidFill>
                <a:latin typeface="Arial"/>
                <a:cs typeface="Arial"/>
              </a:rPr>
              <a:t>for</a:t>
            </a:r>
            <a:r>
              <a:rPr sz="1067" spc="27" dirty="0">
                <a:solidFill>
                  <a:srgbClr val="2C2C2C"/>
                </a:solidFill>
                <a:latin typeface="Arial"/>
                <a:cs typeface="Arial"/>
              </a:rPr>
              <a:t> </a:t>
            </a:r>
            <a:r>
              <a:rPr sz="1067" dirty="0">
                <a:solidFill>
                  <a:srgbClr val="2C2C2C"/>
                </a:solidFill>
                <a:latin typeface="Arial"/>
                <a:cs typeface="Arial"/>
              </a:rPr>
              <a:t>peak</a:t>
            </a:r>
            <a:r>
              <a:rPr sz="1067" spc="80" dirty="0">
                <a:solidFill>
                  <a:srgbClr val="2C2C2C"/>
                </a:solidFill>
                <a:latin typeface="Arial"/>
                <a:cs typeface="Arial"/>
              </a:rPr>
              <a:t> </a:t>
            </a:r>
            <a:r>
              <a:rPr sz="1067" dirty="0">
                <a:solidFill>
                  <a:srgbClr val="2C2C2C"/>
                </a:solidFill>
                <a:latin typeface="Arial"/>
                <a:cs typeface="Arial"/>
              </a:rPr>
              <a:t>evening</a:t>
            </a:r>
            <a:r>
              <a:rPr sz="1067" spc="87" dirty="0">
                <a:solidFill>
                  <a:srgbClr val="2C2C2C"/>
                </a:solidFill>
                <a:latin typeface="Arial"/>
                <a:cs typeface="Arial"/>
              </a:rPr>
              <a:t> </a:t>
            </a:r>
            <a:r>
              <a:rPr sz="1067" spc="-27" dirty="0">
                <a:solidFill>
                  <a:srgbClr val="2C2C2C"/>
                </a:solidFill>
                <a:latin typeface="Arial"/>
                <a:cs typeface="Arial"/>
              </a:rPr>
              <a:t>load</a:t>
            </a:r>
            <a:endParaRPr sz="1067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7630847" y="2396749"/>
            <a:ext cx="287867" cy="324875"/>
          </a:xfrm>
          <a:prstGeom prst="rect">
            <a:avLst/>
          </a:prstGeom>
        </p:spPr>
        <p:txBody>
          <a:bodyPr vert="horz" wrap="square" lIns="0" tIns="16933" rIns="0" bIns="0" rtlCol="0">
            <a:spAutoFit/>
          </a:bodyPr>
          <a:lstStyle/>
          <a:p>
            <a:pPr marL="16933">
              <a:spcBef>
                <a:spcPts val="133"/>
              </a:spcBef>
            </a:pPr>
            <a:r>
              <a:rPr sz="2000" spc="-67" dirty="0">
                <a:solidFill>
                  <a:srgbClr val="666666"/>
                </a:solidFill>
                <a:latin typeface="Arial"/>
                <a:cs typeface="Arial"/>
              </a:rPr>
              <a:t>→</a:t>
            </a:r>
            <a:endParaRPr sz="2000">
              <a:latin typeface="Arial"/>
              <a:cs typeface="Arial"/>
            </a:endParaRPr>
          </a:p>
        </p:txBody>
      </p:sp>
      <p:grpSp>
        <p:nvGrpSpPr>
          <p:cNvPr id="20" name="object 20"/>
          <p:cNvGrpSpPr/>
          <p:nvPr/>
        </p:nvGrpSpPr>
        <p:grpSpPr>
          <a:xfrm>
            <a:off x="9146032" y="1436624"/>
            <a:ext cx="1325033" cy="1325033"/>
            <a:chOff x="6859523" y="1077467"/>
            <a:chExt cx="993775" cy="993775"/>
          </a:xfrm>
        </p:grpSpPr>
        <p:pic>
          <p:nvPicPr>
            <p:cNvPr id="21" name="object 21" descr="/tmp/rasterized-gradient-e5364c33.png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6859523" y="1077467"/>
              <a:ext cx="993647" cy="993647"/>
            </a:xfrm>
            <a:prstGeom prst="rect">
              <a:avLst/>
            </a:prstGeom>
          </p:spPr>
        </p:pic>
        <p:pic>
          <p:nvPicPr>
            <p:cNvPr id="22" name="object 22" descr="/tmp/rasterized-gradient-e5364c33.png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6975276" y="1154912"/>
              <a:ext cx="761995" cy="761987"/>
            </a:xfrm>
            <a:prstGeom prst="rect">
              <a:avLst/>
            </a:prstGeom>
          </p:spPr>
        </p:pic>
        <p:pic>
          <p:nvPicPr>
            <p:cNvPr id="23" name="object 23" descr="🏠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7011923" y="1202435"/>
              <a:ext cx="687323" cy="560831"/>
            </a:xfrm>
            <a:prstGeom prst="rect">
              <a:avLst/>
            </a:prstGeom>
          </p:spPr>
        </p:pic>
      </p:grpSp>
      <p:sp>
        <p:nvSpPr>
          <p:cNvPr id="24" name="object 24"/>
          <p:cNvSpPr txBox="1"/>
          <p:nvPr/>
        </p:nvSpPr>
        <p:spPr>
          <a:xfrm>
            <a:off x="9565842" y="2206843"/>
            <a:ext cx="486833" cy="185586"/>
          </a:xfrm>
          <a:prstGeom prst="rect">
            <a:avLst/>
          </a:prstGeom>
        </p:spPr>
        <p:txBody>
          <a:bodyPr vert="horz" wrap="square" lIns="0" tIns="21167" rIns="0" bIns="0" rtlCol="0">
            <a:spAutoFit/>
          </a:bodyPr>
          <a:lstStyle/>
          <a:p>
            <a:pPr marL="16933">
              <a:spcBef>
                <a:spcPts val="167"/>
              </a:spcBef>
            </a:pPr>
            <a:r>
              <a:rPr sz="1067" b="1" dirty="0">
                <a:solidFill>
                  <a:srgbClr val="2C2C2C"/>
                </a:solidFill>
                <a:latin typeface="Arial"/>
                <a:cs typeface="Arial"/>
              </a:rPr>
              <a:t>4-8</a:t>
            </a:r>
            <a:r>
              <a:rPr sz="1067" b="1" spc="47" dirty="0">
                <a:solidFill>
                  <a:srgbClr val="2C2C2C"/>
                </a:solidFill>
                <a:latin typeface="Arial"/>
                <a:cs typeface="Arial"/>
              </a:rPr>
              <a:t> </a:t>
            </a:r>
            <a:r>
              <a:rPr sz="1067" b="1" spc="-33" dirty="0">
                <a:solidFill>
                  <a:srgbClr val="2C2C2C"/>
                </a:solidFill>
                <a:latin typeface="Arial"/>
                <a:cs typeface="Arial"/>
              </a:rPr>
              <a:t>PM</a:t>
            </a:r>
            <a:endParaRPr sz="1067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8188343" y="2677117"/>
            <a:ext cx="3572933" cy="746102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044761">
              <a:spcBef>
                <a:spcPts val="140"/>
              </a:spcBef>
            </a:pPr>
            <a:r>
              <a:rPr sz="1400" b="1" dirty="0">
                <a:solidFill>
                  <a:srgbClr val="C52828"/>
                </a:solidFill>
                <a:latin typeface="Arial"/>
                <a:cs typeface="Arial"/>
              </a:rPr>
              <a:t>Peak</a:t>
            </a:r>
            <a:r>
              <a:rPr sz="1400" b="1" spc="-47" dirty="0">
                <a:solidFill>
                  <a:srgbClr val="C52828"/>
                </a:solidFill>
                <a:latin typeface="Arial"/>
                <a:cs typeface="Arial"/>
              </a:rPr>
              <a:t> </a:t>
            </a:r>
            <a:r>
              <a:rPr sz="1400" b="1" spc="-13" dirty="0">
                <a:solidFill>
                  <a:srgbClr val="C52828"/>
                </a:solidFill>
                <a:latin typeface="Arial"/>
                <a:cs typeface="Arial"/>
              </a:rPr>
              <a:t>Support</a:t>
            </a:r>
            <a:endParaRPr sz="1400">
              <a:latin typeface="Arial"/>
              <a:cs typeface="Arial"/>
            </a:endParaRPr>
          </a:p>
          <a:p>
            <a:pPr marL="46566" marR="6773" indent="-30479">
              <a:lnSpc>
                <a:spcPct val="113799"/>
              </a:lnSpc>
              <a:spcBef>
                <a:spcPts val="1153"/>
              </a:spcBef>
            </a:pPr>
            <a:r>
              <a:rPr sz="1067" dirty="0">
                <a:solidFill>
                  <a:srgbClr val="2C2C2C"/>
                </a:solidFill>
                <a:latin typeface="Arial"/>
                <a:cs typeface="Arial"/>
              </a:rPr>
              <a:t>Battery</a:t>
            </a:r>
            <a:r>
              <a:rPr sz="1067" spc="33" dirty="0">
                <a:solidFill>
                  <a:srgbClr val="2C2C2C"/>
                </a:solidFill>
                <a:latin typeface="Arial"/>
                <a:cs typeface="Arial"/>
              </a:rPr>
              <a:t> </a:t>
            </a:r>
            <a:r>
              <a:rPr sz="1067" dirty="0">
                <a:solidFill>
                  <a:srgbClr val="2C2C2C"/>
                </a:solidFill>
                <a:latin typeface="Arial"/>
                <a:cs typeface="Arial"/>
              </a:rPr>
              <a:t>discharges</a:t>
            </a:r>
            <a:r>
              <a:rPr sz="1067" spc="100" dirty="0">
                <a:solidFill>
                  <a:srgbClr val="2C2C2C"/>
                </a:solidFill>
                <a:latin typeface="Arial"/>
                <a:cs typeface="Arial"/>
              </a:rPr>
              <a:t> </a:t>
            </a:r>
            <a:r>
              <a:rPr sz="1067" dirty="0">
                <a:solidFill>
                  <a:srgbClr val="2C2C2C"/>
                </a:solidFill>
                <a:latin typeface="Arial"/>
                <a:cs typeface="Arial"/>
              </a:rPr>
              <a:t>to</a:t>
            </a:r>
            <a:r>
              <a:rPr sz="1067" spc="40" dirty="0">
                <a:solidFill>
                  <a:srgbClr val="2C2C2C"/>
                </a:solidFill>
                <a:latin typeface="Arial"/>
                <a:cs typeface="Arial"/>
              </a:rPr>
              <a:t> </a:t>
            </a:r>
            <a:r>
              <a:rPr sz="1067" dirty="0">
                <a:solidFill>
                  <a:srgbClr val="2C2C2C"/>
                </a:solidFill>
                <a:latin typeface="Arial"/>
                <a:cs typeface="Arial"/>
              </a:rPr>
              <a:t>the</a:t>
            </a:r>
            <a:r>
              <a:rPr sz="1067" spc="47" dirty="0">
                <a:solidFill>
                  <a:srgbClr val="2C2C2C"/>
                </a:solidFill>
                <a:latin typeface="Arial"/>
                <a:cs typeface="Arial"/>
              </a:rPr>
              <a:t> </a:t>
            </a:r>
            <a:r>
              <a:rPr sz="1067" dirty="0">
                <a:solidFill>
                  <a:srgbClr val="2C2C2C"/>
                </a:solidFill>
                <a:latin typeface="Arial"/>
                <a:cs typeface="Arial"/>
              </a:rPr>
              <a:t>grid</a:t>
            </a:r>
            <a:r>
              <a:rPr sz="1067" spc="80" dirty="0">
                <a:solidFill>
                  <a:srgbClr val="2C2C2C"/>
                </a:solidFill>
                <a:latin typeface="Arial"/>
                <a:cs typeface="Arial"/>
              </a:rPr>
              <a:t> </a:t>
            </a:r>
            <a:r>
              <a:rPr sz="1067" dirty="0">
                <a:solidFill>
                  <a:srgbClr val="2C2C2C"/>
                </a:solidFill>
                <a:latin typeface="Arial"/>
                <a:cs typeface="Arial"/>
              </a:rPr>
              <a:t>when</a:t>
            </a:r>
            <a:r>
              <a:rPr sz="1067" spc="87" dirty="0">
                <a:solidFill>
                  <a:srgbClr val="2C2C2C"/>
                </a:solidFill>
                <a:latin typeface="Arial"/>
                <a:cs typeface="Arial"/>
              </a:rPr>
              <a:t> </a:t>
            </a:r>
            <a:r>
              <a:rPr sz="1067" dirty="0">
                <a:solidFill>
                  <a:srgbClr val="2C2C2C"/>
                </a:solidFill>
                <a:latin typeface="Arial"/>
                <a:cs typeface="Arial"/>
              </a:rPr>
              <a:t>families</a:t>
            </a:r>
            <a:r>
              <a:rPr sz="1067" spc="73" dirty="0">
                <a:solidFill>
                  <a:srgbClr val="2C2C2C"/>
                </a:solidFill>
                <a:latin typeface="Arial"/>
                <a:cs typeface="Arial"/>
              </a:rPr>
              <a:t> </a:t>
            </a:r>
            <a:r>
              <a:rPr sz="1067" dirty="0">
                <a:solidFill>
                  <a:srgbClr val="2C2C2C"/>
                </a:solidFill>
                <a:latin typeface="Arial"/>
                <a:cs typeface="Arial"/>
              </a:rPr>
              <a:t>return</a:t>
            </a:r>
            <a:r>
              <a:rPr sz="1067" spc="60" dirty="0">
                <a:solidFill>
                  <a:srgbClr val="2C2C2C"/>
                </a:solidFill>
                <a:latin typeface="Arial"/>
                <a:cs typeface="Arial"/>
              </a:rPr>
              <a:t> </a:t>
            </a:r>
            <a:r>
              <a:rPr sz="1067" spc="-27" dirty="0">
                <a:solidFill>
                  <a:srgbClr val="2C2C2C"/>
                </a:solidFill>
                <a:latin typeface="Arial"/>
                <a:cs typeface="Arial"/>
              </a:rPr>
              <a:t>home, </a:t>
            </a:r>
            <a:r>
              <a:rPr sz="1067" dirty="0">
                <a:solidFill>
                  <a:srgbClr val="2C2C2C"/>
                </a:solidFill>
                <a:latin typeface="Arial"/>
                <a:cs typeface="Arial"/>
              </a:rPr>
              <a:t>cook</a:t>
            </a:r>
            <a:r>
              <a:rPr sz="1067" spc="47" dirty="0">
                <a:solidFill>
                  <a:srgbClr val="2C2C2C"/>
                </a:solidFill>
                <a:latin typeface="Arial"/>
                <a:cs typeface="Arial"/>
              </a:rPr>
              <a:t> </a:t>
            </a:r>
            <a:r>
              <a:rPr sz="1067" dirty="0">
                <a:solidFill>
                  <a:srgbClr val="2C2C2C"/>
                </a:solidFill>
                <a:latin typeface="Arial"/>
                <a:cs typeface="Arial"/>
              </a:rPr>
              <a:t>dinner,</a:t>
            </a:r>
            <a:r>
              <a:rPr sz="1067" spc="73" dirty="0">
                <a:solidFill>
                  <a:srgbClr val="2C2C2C"/>
                </a:solidFill>
                <a:latin typeface="Arial"/>
                <a:cs typeface="Arial"/>
              </a:rPr>
              <a:t> </a:t>
            </a:r>
            <a:r>
              <a:rPr sz="1067" dirty="0">
                <a:solidFill>
                  <a:srgbClr val="2C2C2C"/>
                </a:solidFill>
                <a:latin typeface="Arial"/>
                <a:cs typeface="Arial"/>
              </a:rPr>
              <a:t>and</a:t>
            </a:r>
            <a:r>
              <a:rPr sz="1067" spc="47" dirty="0">
                <a:solidFill>
                  <a:srgbClr val="2C2C2C"/>
                </a:solidFill>
                <a:latin typeface="Arial"/>
                <a:cs typeface="Arial"/>
              </a:rPr>
              <a:t> </a:t>
            </a:r>
            <a:r>
              <a:rPr sz="1067" dirty="0">
                <a:solidFill>
                  <a:srgbClr val="2C2C2C"/>
                </a:solidFill>
                <a:latin typeface="Arial"/>
                <a:cs typeface="Arial"/>
              </a:rPr>
              <a:t>run</a:t>
            </a:r>
            <a:r>
              <a:rPr sz="1067" spc="53" dirty="0">
                <a:solidFill>
                  <a:srgbClr val="2C2C2C"/>
                </a:solidFill>
                <a:latin typeface="Arial"/>
                <a:cs typeface="Arial"/>
              </a:rPr>
              <a:t> </a:t>
            </a:r>
            <a:r>
              <a:rPr sz="1067" dirty="0">
                <a:solidFill>
                  <a:srgbClr val="2C2C2C"/>
                </a:solidFill>
                <a:latin typeface="Arial"/>
                <a:cs typeface="Arial"/>
              </a:rPr>
              <a:t>AC</a:t>
            </a:r>
            <a:r>
              <a:rPr sz="1067" spc="20" dirty="0">
                <a:solidFill>
                  <a:srgbClr val="2C2C2C"/>
                </a:solidFill>
                <a:latin typeface="Arial"/>
                <a:cs typeface="Arial"/>
              </a:rPr>
              <a:t> </a:t>
            </a:r>
            <a:r>
              <a:rPr sz="1067" dirty="0">
                <a:solidFill>
                  <a:srgbClr val="2C2C2C"/>
                </a:solidFill>
                <a:latin typeface="Arial"/>
                <a:cs typeface="Arial"/>
              </a:rPr>
              <a:t>-</a:t>
            </a:r>
            <a:r>
              <a:rPr sz="1067" spc="40" dirty="0">
                <a:solidFill>
                  <a:srgbClr val="2C2C2C"/>
                </a:solidFill>
                <a:latin typeface="Arial"/>
                <a:cs typeface="Arial"/>
              </a:rPr>
              <a:t> </a:t>
            </a:r>
            <a:r>
              <a:rPr sz="1067" dirty="0">
                <a:solidFill>
                  <a:srgbClr val="2C2C2C"/>
                </a:solidFill>
                <a:latin typeface="Arial"/>
                <a:cs typeface="Arial"/>
              </a:rPr>
              <a:t>preventing</a:t>
            </a:r>
            <a:r>
              <a:rPr sz="1067" spc="87" dirty="0">
                <a:solidFill>
                  <a:srgbClr val="2C2C2C"/>
                </a:solidFill>
                <a:latin typeface="Arial"/>
                <a:cs typeface="Arial"/>
              </a:rPr>
              <a:t> </a:t>
            </a:r>
            <a:r>
              <a:rPr sz="1067" dirty="0">
                <a:solidFill>
                  <a:srgbClr val="2C2C2C"/>
                </a:solidFill>
                <a:latin typeface="Arial"/>
                <a:cs typeface="Arial"/>
              </a:rPr>
              <a:t>strain</a:t>
            </a:r>
            <a:r>
              <a:rPr sz="1067" spc="33" dirty="0">
                <a:solidFill>
                  <a:srgbClr val="2C2C2C"/>
                </a:solidFill>
                <a:latin typeface="Arial"/>
                <a:cs typeface="Arial"/>
              </a:rPr>
              <a:t> </a:t>
            </a:r>
            <a:r>
              <a:rPr sz="1067" dirty="0">
                <a:solidFill>
                  <a:srgbClr val="2C2C2C"/>
                </a:solidFill>
                <a:latin typeface="Arial"/>
                <a:cs typeface="Arial"/>
              </a:rPr>
              <a:t>and</a:t>
            </a:r>
            <a:r>
              <a:rPr sz="1067" spc="73" dirty="0">
                <a:solidFill>
                  <a:srgbClr val="2C2C2C"/>
                </a:solidFill>
                <a:latin typeface="Arial"/>
                <a:cs typeface="Arial"/>
              </a:rPr>
              <a:t> </a:t>
            </a:r>
            <a:r>
              <a:rPr sz="1067" spc="-13" dirty="0">
                <a:solidFill>
                  <a:srgbClr val="2C2C2C"/>
                </a:solidFill>
                <a:latin typeface="Arial"/>
                <a:cs typeface="Arial"/>
              </a:rPr>
              <a:t>outages</a:t>
            </a:r>
            <a:endParaRPr sz="1067">
              <a:latin typeface="Arial"/>
              <a:cs typeface="Arial"/>
            </a:endParaRPr>
          </a:p>
        </p:txBody>
      </p:sp>
      <p:grpSp>
        <p:nvGrpSpPr>
          <p:cNvPr id="26" name="object 26" descr="þÿ"/>
          <p:cNvGrpSpPr/>
          <p:nvPr/>
        </p:nvGrpSpPr>
        <p:grpSpPr>
          <a:xfrm>
            <a:off x="217424" y="4122928"/>
            <a:ext cx="3899747" cy="1203113"/>
            <a:chOff x="163068" y="3092195"/>
            <a:chExt cx="2924810" cy="902335"/>
          </a:xfrm>
        </p:grpSpPr>
        <p:pic>
          <p:nvPicPr>
            <p:cNvPr id="27" name="object 27" descr="þÿ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163068" y="3092195"/>
              <a:ext cx="2924555" cy="902207"/>
            </a:xfrm>
            <a:prstGeom prst="rect">
              <a:avLst/>
            </a:prstGeom>
          </p:spPr>
        </p:pic>
        <p:sp>
          <p:nvSpPr>
            <p:cNvPr id="28" name="object 28"/>
            <p:cNvSpPr/>
            <p:nvPr/>
          </p:nvSpPr>
          <p:spPr>
            <a:xfrm>
              <a:off x="202783" y="3112291"/>
              <a:ext cx="2845435" cy="824230"/>
            </a:xfrm>
            <a:custGeom>
              <a:avLst/>
              <a:gdLst/>
              <a:ahLst/>
              <a:cxnLst/>
              <a:rect l="l" t="t" r="r" b="b"/>
              <a:pathLst>
                <a:path w="2845435" h="824229">
                  <a:moveTo>
                    <a:pt x="2768650" y="0"/>
                  </a:moveTo>
                  <a:lnTo>
                    <a:pt x="76200" y="0"/>
                  </a:lnTo>
                  <a:lnTo>
                    <a:pt x="46537" y="5987"/>
                  </a:lnTo>
                  <a:lnTo>
                    <a:pt x="22317" y="22317"/>
                  </a:lnTo>
                  <a:lnTo>
                    <a:pt x="5987" y="46537"/>
                  </a:lnTo>
                  <a:lnTo>
                    <a:pt x="0" y="76200"/>
                  </a:lnTo>
                  <a:lnTo>
                    <a:pt x="0" y="747560"/>
                  </a:lnTo>
                  <a:lnTo>
                    <a:pt x="5987" y="777222"/>
                  </a:lnTo>
                  <a:lnTo>
                    <a:pt x="22317" y="801443"/>
                  </a:lnTo>
                  <a:lnTo>
                    <a:pt x="46537" y="817772"/>
                  </a:lnTo>
                  <a:lnTo>
                    <a:pt x="76200" y="823760"/>
                  </a:lnTo>
                  <a:lnTo>
                    <a:pt x="2768650" y="823760"/>
                  </a:lnTo>
                  <a:lnTo>
                    <a:pt x="2798312" y="817772"/>
                  </a:lnTo>
                  <a:lnTo>
                    <a:pt x="2822533" y="801443"/>
                  </a:lnTo>
                  <a:lnTo>
                    <a:pt x="2838863" y="777222"/>
                  </a:lnTo>
                  <a:lnTo>
                    <a:pt x="2844850" y="747560"/>
                  </a:lnTo>
                  <a:lnTo>
                    <a:pt x="2844850" y="76200"/>
                  </a:lnTo>
                  <a:lnTo>
                    <a:pt x="2838863" y="46537"/>
                  </a:lnTo>
                  <a:lnTo>
                    <a:pt x="2822533" y="22317"/>
                  </a:lnTo>
                  <a:lnTo>
                    <a:pt x="2798312" y="5987"/>
                  </a:lnTo>
                  <a:lnTo>
                    <a:pt x="276865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2400"/>
            </a:p>
          </p:txBody>
        </p:sp>
        <p:sp>
          <p:nvSpPr>
            <p:cNvPr id="29" name="object 29"/>
            <p:cNvSpPr/>
            <p:nvPr/>
          </p:nvSpPr>
          <p:spPr>
            <a:xfrm>
              <a:off x="221833" y="3112292"/>
              <a:ext cx="0" cy="824230"/>
            </a:xfrm>
            <a:custGeom>
              <a:avLst/>
              <a:gdLst/>
              <a:ahLst/>
              <a:cxnLst/>
              <a:rect l="l" t="t" r="r" b="b"/>
              <a:pathLst>
                <a:path h="824229">
                  <a:moveTo>
                    <a:pt x="0" y="0"/>
                  </a:moveTo>
                  <a:lnTo>
                    <a:pt x="0" y="823760"/>
                  </a:lnTo>
                </a:path>
              </a:pathLst>
            </a:custGeom>
            <a:ln w="38100">
              <a:solidFill>
                <a:srgbClr val="0E7B7A"/>
              </a:solidFill>
            </a:ln>
          </p:spPr>
          <p:txBody>
            <a:bodyPr wrap="square" lIns="0" tIns="0" rIns="0" bIns="0" rtlCol="0"/>
            <a:lstStyle/>
            <a:p>
              <a:endParaRPr sz="2400"/>
            </a:p>
          </p:txBody>
        </p:sp>
      </p:grpSp>
      <p:sp>
        <p:nvSpPr>
          <p:cNvPr id="30" name="object 30"/>
          <p:cNvSpPr txBox="1"/>
          <p:nvPr/>
        </p:nvSpPr>
        <p:spPr>
          <a:xfrm>
            <a:off x="456644" y="4191289"/>
            <a:ext cx="3505200" cy="895780"/>
          </a:xfrm>
          <a:prstGeom prst="rect">
            <a:avLst/>
          </a:prstGeom>
        </p:spPr>
        <p:txBody>
          <a:bodyPr vert="horz" wrap="square" lIns="0" tIns="102447" rIns="0" bIns="0" rtlCol="0">
            <a:spAutoFit/>
          </a:bodyPr>
          <a:lstStyle/>
          <a:p>
            <a:pPr marL="16933">
              <a:spcBef>
                <a:spcPts val="807"/>
              </a:spcBef>
            </a:pPr>
            <a:r>
              <a:rPr sz="1267" b="1" dirty="0">
                <a:solidFill>
                  <a:srgbClr val="1C4E80"/>
                </a:solidFill>
                <a:latin typeface="Arial"/>
                <a:cs typeface="Arial"/>
              </a:rPr>
              <a:t>Grid</a:t>
            </a:r>
            <a:r>
              <a:rPr sz="1267" b="1" spc="80" dirty="0">
                <a:solidFill>
                  <a:srgbClr val="1C4E80"/>
                </a:solidFill>
                <a:latin typeface="Arial"/>
                <a:cs typeface="Arial"/>
              </a:rPr>
              <a:t> </a:t>
            </a:r>
            <a:r>
              <a:rPr sz="1267" b="1" dirty="0">
                <a:solidFill>
                  <a:srgbClr val="1C4E80"/>
                </a:solidFill>
                <a:latin typeface="Arial"/>
                <a:cs typeface="Arial"/>
              </a:rPr>
              <a:t>Economics</a:t>
            </a:r>
            <a:r>
              <a:rPr sz="1267" b="1" spc="113" dirty="0">
                <a:solidFill>
                  <a:srgbClr val="1C4E80"/>
                </a:solidFill>
                <a:latin typeface="Arial"/>
                <a:cs typeface="Arial"/>
              </a:rPr>
              <a:t> </a:t>
            </a:r>
            <a:r>
              <a:rPr sz="1267" b="1" spc="-33" dirty="0">
                <a:solidFill>
                  <a:srgbClr val="1C4E80"/>
                </a:solidFill>
                <a:latin typeface="Arial"/>
                <a:cs typeface="Arial"/>
              </a:rPr>
              <a:t>101</a:t>
            </a:r>
            <a:endParaRPr sz="1267" dirty="0">
              <a:latin typeface="Arial"/>
              <a:cs typeface="Arial"/>
            </a:endParaRPr>
          </a:p>
          <a:p>
            <a:pPr marL="16933" marR="6773">
              <a:lnSpc>
                <a:spcPct val="114399"/>
              </a:lnSpc>
              <a:spcBef>
                <a:spcPts val="353"/>
              </a:spcBef>
            </a:pPr>
            <a:r>
              <a:rPr sz="1067" dirty="0">
                <a:solidFill>
                  <a:srgbClr val="2C2C2C"/>
                </a:solidFill>
                <a:latin typeface="Arial"/>
                <a:cs typeface="Arial"/>
              </a:rPr>
              <a:t>Electricity</a:t>
            </a:r>
            <a:r>
              <a:rPr sz="1067" spc="-73" dirty="0">
                <a:solidFill>
                  <a:srgbClr val="2C2C2C"/>
                </a:solidFill>
                <a:latin typeface="Arial"/>
                <a:cs typeface="Arial"/>
              </a:rPr>
              <a:t> </a:t>
            </a:r>
            <a:r>
              <a:rPr sz="1067" dirty="0">
                <a:solidFill>
                  <a:srgbClr val="2C2C2C"/>
                </a:solidFill>
                <a:latin typeface="Arial"/>
                <a:cs typeface="Arial"/>
              </a:rPr>
              <a:t>costs</a:t>
            </a:r>
            <a:r>
              <a:rPr sz="1067" spc="-33" dirty="0">
                <a:solidFill>
                  <a:srgbClr val="2C2C2C"/>
                </a:solidFill>
                <a:latin typeface="Arial"/>
                <a:cs typeface="Arial"/>
              </a:rPr>
              <a:t> </a:t>
            </a:r>
            <a:r>
              <a:rPr sz="1067" dirty="0">
                <a:solidFill>
                  <a:srgbClr val="2C2C2C"/>
                </a:solidFill>
                <a:latin typeface="Arial"/>
                <a:cs typeface="Arial"/>
              </a:rPr>
              <a:t>are</a:t>
            </a:r>
            <a:r>
              <a:rPr sz="1067" spc="-7" dirty="0">
                <a:solidFill>
                  <a:srgbClr val="2C2C2C"/>
                </a:solidFill>
                <a:latin typeface="Arial"/>
                <a:cs typeface="Arial"/>
              </a:rPr>
              <a:t> </a:t>
            </a:r>
            <a:r>
              <a:rPr sz="1067" dirty="0">
                <a:solidFill>
                  <a:srgbClr val="2C2C2C"/>
                </a:solidFill>
                <a:latin typeface="Arial"/>
                <a:cs typeface="Arial"/>
              </a:rPr>
              <a:t>lower</a:t>
            </a:r>
            <a:r>
              <a:rPr sz="1067" spc="-7" dirty="0">
                <a:solidFill>
                  <a:srgbClr val="2C2C2C"/>
                </a:solidFill>
                <a:latin typeface="Arial"/>
                <a:cs typeface="Arial"/>
              </a:rPr>
              <a:t> </a:t>
            </a:r>
            <a:r>
              <a:rPr sz="1067" dirty="0">
                <a:solidFill>
                  <a:srgbClr val="2C2C2C"/>
                </a:solidFill>
                <a:latin typeface="Arial"/>
                <a:cs typeface="Arial"/>
              </a:rPr>
              <a:t>at</a:t>
            </a:r>
            <a:r>
              <a:rPr sz="1067" spc="-7" dirty="0">
                <a:solidFill>
                  <a:srgbClr val="2C2C2C"/>
                </a:solidFill>
                <a:latin typeface="Arial"/>
                <a:cs typeface="Arial"/>
              </a:rPr>
              <a:t> </a:t>
            </a:r>
            <a:r>
              <a:rPr sz="1067" dirty="0">
                <a:solidFill>
                  <a:srgbClr val="2C2C2C"/>
                </a:solidFill>
                <a:latin typeface="Arial"/>
                <a:cs typeface="Arial"/>
              </a:rPr>
              <a:t>night </a:t>
            </a:r>
            <a:r>
              <a:rPr lang="en-US" sz="1067" dirty="0">
                <a:solidFill>
                  <a:srgbClr val="2C2C2C"/>
                </a:solidFill>
                <a:latin typeface="Arial"/>
                <a:cs typeface="Arial"/>
              </a:rPr>
              <a:t>and spike during the day</a:t>
            </a:r>
            <a:r>
              <a:rPr sz="1067" dirty="0">
                <a:solidFill>
                  <a:srgbClr val="2C2C2C"/>
                </a:solidFill>
                <a:latin typeface="Arial"/>
                <a:cs typeface="Arial"/>
              </a:rPr>
              <a:t>.</a:t>
            </a:r>
            <a:r>
              <a:rPr sz="1067" spc="-20" dirty="0">
                <a:solidFill>
                  <a:srgbClr val="2C2C2C"/>
                </a:solidFill>
                <a:latin typeface="Arial"/>
                <a:cs typeface="Arial"/>
              </a:rPr>
              <a:t> </a:t>
            </a:r>
            <a:r>
              <a:rPr sz="1067" dirty="0">
                <a:solidFill>
                  <a:srgbClr val="2C2C2C"/>
                </a:solidFill>
                <a:latin typeface="Arial"/>
                <a:cs typeface="Arial"/>
              </a:rPr>
              <a:t>Batteries</a:t>
            </a:r>
            <a:r>
              <a:rPr sz="1067" spc="-13" dirty="0">
                <a:solidFill>
                  <a:srgbClr val="2C2C2C"/>
                </a:solidFill>
                <a:latin typeface="Arial"/>
                <a:cs typeface="Arial"/>
              </a:rPr>
              <a:t> </a:t>
            </a:r>
            <a:r>
              <a:rPr sz="1067" dirty="0">
                <a:solidFill>
                  <a:srgbClr val="2C2C2C"/>
                </a:solidFill>
                <a:latin typeface="Arial"/>
                <a:cs typeface="Arial"/>
              </a:rPr>
              <a:t>help</a:t>
            </a:r>
            <a:r>
              <a:rPr sz="1067" spc="-20" dirty="0">
                <a:solidFill>
                  <a:srgbClr val="2C2C2C"/>
                </a:solidFill>
                <a:latin typeface="Arial"/>
                <a:cs typeface="Arial"/>
              </a:rPr>
              <a:t> </a:t>
            </a:r>
            <a:r>
              <a:rPr sz="1067" dirty="0">
                <a:solidFill>
                  <a:srgbClr val="2C2C2C"/>
                </a:solidFill>
                <a:latin typeface="Arial"/>
                <a:cs typeface="Arial"/>
              </a:rPr>
              <a:t>flatten</a:t>
            </a:r>
            <a:r>
              <a:rPr sz="1067" spc="-27" dirty="0">
                <a:solidFill>
                  <a:srgbClr val="2C2C2C"/>
                </a:solidFill>
                <a:latin typeface="Arial"/>
                <a:cs typeface="Arial"/>
              </a:rPr>
              <a:t> </a:t>
            </a:r>
            <a:r>
              <a:rPr sz="1067" dirty="0">
                <a:solidFill>
                  <a:srgbClr val="2C2C2C"/>
                </a:solidFill>
                <a:latin typeface="Arial"/>
                <a:cs typeface="Arial"/>
              </a:rPr>
              <a:t>this</a:t>
            </a:r>
            <a:r>
              <a:rPr sz="1067" spc="-33" dirty="0">
                <a:solidFill>
                  <a:srgbClr val="2C2C2C"/>
                </a:solidFill>
                <a:latin typeface="Arial"/>
                <a:cs typeface="Arial"/>
              </a:rPr>
              <a:t> </a:t>
            </a:r>
            <a:r>
              <a:rPr sz="1067" dirty="0">
                <a:solidFill>
                  <a:srgbClr val="2C2C2C"/>
                </a:solidFill>
                <a:latin typeface="Arial"/>
                <a:cs typeface="Arial"/>
              </a:rPr>
              <a:t>curve,</a:t>
            </a:r>
            <a:r>
              <a:rPr sz="1067" spc="-20" dirty="0">
                <a:solidFill>
                  <a:srgbClr val="2C2C2C"/>
                </a:solidFill>
                <a:latin typeface="Arial"/>
                <a:cs typeface="Arial"/>
              </a:rPr>
              <a:t> </a:t>
            </a:r>
            <a:r>
              <a:rPr sz="1067" spc="-13" dirty="0">
                <a:solidFill>
                  <a:srgbClr val="2C2C2C"/>
                </a:solidFill>
                <a:latin typeface="Arial"/>
                <a:cs typeface="Arial"/>
              </a:rPr>
              <a:t>saving </a:t>
            </a:r>
            <a:r>
              <a:rPr sz="1067" dirty="0">
                <a:solidFill>
                  <a:srgbClr val="2C2C2C"/>
                </a:solidFill>
                <a:latin typeface="Arial"/>
                <a:cs typeface="Arial"/>
              </a:rPr>
              <a:t>everyone</a:t>
            </a:r>
            <a:r>
              <a:rPr sz="1067" spc="-47" dirty="0">
                <a:solidFill>
                  <a:srgbClr val="2C2C2C"/>
                </a:solidFill>
                <a:latin typeface="Arial"/>
                <a:cs typeface="Arial"/>
              </a:rPr>
              <a:t> </a:t>
            </a:r>
            <a:r>
              <a:rPr sz="1067" spc="-13" dirty="0">
                <a:solidFill>
                  <a:srgbClr val="2C2C2C"/>
                </a:solidFill>
                <a:latin typeface="Arial"/>
                <a:cs typeface="Arial"/>
              </a:rPr>
              <a:t>money.</a:t>
            </a:r>
            <a:endParaRPr sz="1067" dirty="0">
              <a:latin typeface="Arial"/>
              <a:cs typeface="Arial"/>
            </a:endParaRPr>
          </a:p>
        </p:txBody>
      </p:sp>
      <p:grpSp>
        <p:nvGrpSpPr>
          <p:cNvPr id="31" name="object 31" descr="þÿ"/>
          <p:cNvGrpSpPr/>
          <p:nvPr/>
        </p:nvGrpSpPr>
        <p:grpSpPr>
          <a:xfrm>
            <a:off x="4163568" y="4122928"/>
            <a:ext cx="3898053" cy="1203113"/>
            <a:chOff x="3122676" y="3092195"/>
            <a:chExt cx="2923540" cy="902335"/>
          </a:xfrm>
        </p:grpSpPr>
        <p:pic>
          <p:nvPicPr>
            <p:cNvPr id="32" name="object 32" descr="þÿ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3122676" y="3092195"/>
              <a:ext cx="2923031" cy="902207"/>
            </a:xfrm>
            <a:prstGeom prst="rect">
              <a:avLst/>
            </a:prstGeom>
          </p:spPr>
        </p:pic>
        <p:sp>
          <p:nvSpPr>
            <p:cNvPr id="33" name="object 33"/>
            <p:cNvSpPr/>
            <p:nvPr/>
          </p:nvSpPr>
          <p:spPr>
            <a:xfrm>
              <a:off x="3161934" y="3112291"/>
              <a:ext cx="2845435" cy="824230"/>
            </a:xfrm>
            <a:custGeom>
              <a:avLst/>
              <a:gdLst/>
              <a:ahLst/>
              <a:cxnLst/>
              <a:rect l="l" t="t" r="r" b="b"/>
              <a:pathLst>
                <a:path w="2845435" h="824229">
                  <a:moveTo>
                    <a:pt x="2768650" y="0"/>
                  </a:moveTo>
                  <a:lnTo>
                    <a:pt x="76200" y="0"/>
                  </a:lnTo>
                  <a:lnTo>
                    <a:pt x="46537" y="5987"/>
                  </a:lnTo>
                  <a:lnTo>
                    <a:pt x="22317" y="22317"/>
                  </a:lnTo>
                  <a:lnTo>
                    <a:pt x="5987" y="46537"/>
                  </a:lnTo>
                  <a:lnTo>
                    <a:pt x="0" y="76200"/>
                  </a:lnTo>
                  <a:lnTo>
                    <a:pt x="0" y="747560"/>
                  </a:lnTo>
                  <a:lnTo>
                    <a:pt x="5987" y="777222"/>
                  </a:lnTo>
                  <a:lnTo>
                    <a:pt x="22317" y="801443"/>
                  </a:lnTo>
                  <a:lnTo>
                    <a:pt x="46537" y="817772"/>
                  </a:lnTo>
                  <a:lnTo>
                    <a:pt x="76200" y="823760"/>
                  </a:lnTo>
                  <a:lnTo>
                    <a:pt x="2768650" y="823760"/>
                  </a:lnTo>
                  <a:lnTo>
                    <a:pt x="2798312" y="817772"/>
                  </a:lnTo>
                  <a:lnTo>
                    <a:pt x="2822533" y="801443"/>
                  </a:lnTo>
                  <a:lnTo>
                    <a:pt x="2838863" y="777222"/>
                  </a:lnTo>
                  <a:lnTo>
                    <a:pt x="2844850" y="747560"/>
                  </a:lnTo>
                  <a:lnTo>
                    <a:pt x="2844850" y="76200"/>
                  </a:lnTo>
                  <a:lnTo>
                    <a:pt x="2838863" y="46537"/>
                  </a:lnTo>
                  <a:lnTo>
                    <a:pt x="2822533" y="22317"/>
                  </a:lnTo>
                  <a:lnTo>
                    <a:pt x="2798312" y="5987"/>
                  </a:lnTo>
                  <a:lnTo>
                    <a:pt x="276865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2400"/>
            </a:p>
          </p:txBody>
        </p:sp>
        <p:sp>
          <p:nvSpPr>
            <p:cNvPr id="34" name="object 34"/>
            <p:cNvSpPr/>
            <p:nvPr/>
          </p:nvSpPr>
          <p:spPr>
            <a:xfrm>
              <a:off x="3180984" y="3112292"/>
              <a:ext cx="0" cy="824230"/>
            </a:xfrm>
            <a:custGeom>
              <a:avLst/>
              <a:gdLst/>
              <a:ahLst/>
              <a:cxnLst/>
              <a:rect l="l" t="t" r="r" b="b"/>
              <a:pathLst>
                <a:path h="824229">
                  <a:moveTo>
                    <a:pt x="0" y="0"/>
                  </a:moveTo>
                  <a:lnTo>
                    <a:pt x="0" y="823760"/>
                  </a:lnTo>
                </a:path>
              </a:pathLst>
            </a:custGeom>
            <a:ln w="38100">
              <a:solidFill>
                <a:srgbClr val="0E7B7A"/>
              </a:solidFill>
            </a:ln>
          </p:spPr>
          <p:txBody>
            <a:bodyPr wrap="square" lIns="0" tIns="0" rIns="0" bIns="0" rtlCol="0"/>
            <a:lstStyle/>
            <a:p>
              <a:endParaRPr sz="2400"/>
            </a:p>
          </p:txBody>
        </p:sp>
      </p:grpSp>
      <p:sp>
        <p:nvSpPr>
          <p:cNvPr id="35" name="object 35"/>
          <p:cNvSpPr txBox="1"/>
          <p:nvPr/>
        </p:nvSpPr>
        <p:spPr>
          <a:xfrm>
            <a:off x="4402179" y="4198428"/>
            <a:ext cx="3432387" cy="888086"/>
          </a:xfrm>
          <a:prstGeom prst="rect">
            <a:avLst/>
          </a:prstGeom>
        </p:spPr>
        <p:txBody>
          <a:bodyPr vert="horz" wrap="square" lIns="0" tIns="94827" rIns="0" bIns="0" rtlCol="0">
            <a:spAutoFit/>
          </a:bodyPr>
          <a:lstStyle/>
          <a:p>
            <a:pPr marL="16933">
              <a:spcBef>
                <a:spcPts val="747"/>
              </a:spcBef>
            </a:pPr>
            <a:r>
              <a:rPr sz="1267" b="1" dirty="0">
                <a:solidFill>
                  <a:srgbClr val="1C4E80"/>
                </a:solidFill>
                <a:latin typeface="Arial"/>
                <a:cs typeface="Arial"/>
              </a:rPr>
              <a:t>Why</a:t>
            </a:r>
            <a:r>
              <a:rPr sz="1267" b="1" spc="73" dirty="0">
                <a:solidFill>
                  <a:srgbClr val="1C4E80"/>
                </a:solidFill>
                <a:latin typeface="Arial"/>
                <a:cs typeface="Arial"/>
              </a:rPr>
              <a:t> </a:t>
            </a:r>
            <a:r>
              <a:rPr sz="1267" b="1" dirty="0">
                <a:solidFill>
                  <a:srgbClr val="1C4E80"/>
                </a:solidFill>
                <a:latin typeface="Arial"/>
                <a:cs typeface="Arial"/>
              </a:rPr>
              <a:t>This</a:t>
            </a:r>
            <a:r>
              <a:rPr sz="1267" b="1" spc="73" dirty="0">
                <a:solidFill>
                  <a:srgbClr val="1C4E80"/>
                </a:solidFill>
                <a:latin typeface="Arial"/>
                <a:cs typeface="Arial"/>
              </a:rPr>
              <a:t> </a:t>
            </a:r>
            <a:r>
              <a:rPr sz="1267" b="1" spc="-13" dirty="0">
                <a:solidFill>
                  <a:srgbClr val="1C4E80"/>
                </a:solidFill>
                <a:latin typeface="Arial"/>
                <a:cs typeface="Arial"/>
              </a:rPr>
              <a:t>Location?</a:t>
            </a:r>
            <a:endParaRPr sz="1267">
              <a:latin typeface="Arial"/>
              <a:cs typeface="Arial"/>
            </a:endParaRPr>
          </a:p>
          <a:p>
            <a:pPr marL="16933" marR="6773">
              <a:lnSpc>
                <a:spcPct val="114399"/>
              </a:lnSpc>
              <a:spcBef>
                <a:spcPts val="360"/>
              </a:spcBef>
            </a:pPr>
            <a:r>
              <a:rPr sz="1067" dirty="0">
                <a:solidFill>
                  <a:srgbClr val="2C2C2C"/>
                </a:solidFill>
                <a:latin typeface="Arial"/>
                <a:cs typeface="Arial"/>
              </a:rPr>
              <a:t>Your</a:t>
            </a:r>
            <a:r>
              <a:rPr sz="1067" spc="100" dirty="0">
                <a:solidFill>
                  <a:srgbClr val="2C2C2C"/>
                </a:solidFill>
                <a:latin typeface="Arial"/>
                <a:cs typeface="Arial"/>
              </a:rPr>
              <a:t> </a:t>
            </a:r>
            <a:r>
              <a:rPr sz="1067" dirty="0">
                <a:solidFill>
                  <a:srgbClr val="2C2C2C"/>
                </a:solidFill>
                <a:latin typeface="Arial"/>
                <a:cs typeface="Arial"/>
              </a:rPr>
              <a:t>church</a:t>
            </a:r>
            <a:r>
              <a:rPr sz="1067" spc="60" dirty="0">
                <a:solidFill>
                  <a:srgbClr val="2C2C2C"/>
                </a:solidFill>
                <a:latin typeface="Arial"/>
                <a:cs typeface="Arial"/>
              </a:rPr>
              <a:t> </a:t>
            </a:r>
            <a:r>
              <a:rPr sz="1067" dirty="0">
                <a:solidFill>
                  <a:srgbClr val="2C2C2C"/>
                </a:solidFill>
                <a:latin typeface="Arial"/>
                <a:cs typeface="Arial"/>
              </a:rPr>
              <a:t>sits</a:t>
            </a:r>
            <a:r>
              <a:rPr sz="1067" spc="33" dirty="0">
                <a:solidFill>
                  <a:srgbClr val="2C2C2C"/>
                </a:solidFill>
                <a:latin typeface="Arial"/>
                <a:cs typeface="Arial"/>
              </a:rPr>
              <a:t> </a:t>
            </a:r>
            <a:r>
              <a:rPr sz="1067" dirty="0">
                <a:solidFill>
                  <a:srgbClr val="2C2C2C"/>
                </a:solidFill>
                <a:latin typeface="Arial"/>
                <a:cs typeface="Arial"/>
              </a:rPr>
              <a:t>near</a:t>
            </a:r>
            <a:r>
              <a:rPr sz="1067" spc="107" dirty="0">
                <a:solidFill>
                  <a:srgbClr val="2C2C2C"/>
                </a:solidFill>
                <a:latin typeface="Arial"/>
                <a:cs typeface="Arial"/>
              </a:rPr>
              <a:t> </a:t>
            </a:r>
            <a:r>
              <a:rPr sz="1067" dirty="0">
                <a:solidFill>
                  <a:srgbClr val="2C2C2C"/>
                </a:solidFill>
                <a:latin typeface="Arial"/>
                <a:cs typeface="Arial"/>
              </a:rPr>
              <a:t>critical</a:t>
            </a:r>
            <a:r>
              <a:rPr sz="1067" spc="47" dirty="0">
                <a:solidFill>
                  <a:srgbClr val="2C2C2C"/>
                </a:solidFill>
                <a:latin typeface="Arial"/>
                <a:cs typeface="Arial"/>
              </a:rPr>
              <a:t> </a:t>
            </a:r>
            <a:r>
              <a:rPr sz="1067" b="1" dirty="0">
                <a:solidFill>
                  <a:srgbClr val="0E7B7A"/>
                </a:solidFill>
                <a:latin typeface="Arial"/>
                <a:cs typeface="Arial"/>
              </a:rPr>
              <a:t>three-phase</a:t>
            </a:r>
            <a:r>
              <a:rPr sz="1067" b="1" spc="100" dirty="0">
                <a:solidFill>
                  <a:srgbClr val="0E7B7A"/>
                </a:solidFill>
                <a:latin typeface="Arial"/>
                <a:cs typeface="Arial"/>
              </a:rPr>
              <a:t> </a:t>
            </a:r>
            <a:r>
              <a:rPr sz="1067" b="1" spc="-13" dirty="0">
                <a:solidFill>
                  <a:srgbClr val="0E7B7A"/>
                </a:solidFill>
                <a:latin typeface="Arial"/>
                <a:cs typeface="Arial"/>
              </a:rPr>
              <a:t>distribution </a:t>
            </a:r>
            <a:r>
              <a:rPr sz="1067" b="1" dirty="0">
                <a:solidFill>
                  <a:srgbClr val="0E7B7A"/>
                </a:solidFill>
                <a:latin typeface="Arial"/>
                <a:cs typeface="Arial"/>
              </a:rPr>
              <a:t>lines</a:t>
            </a:r>
            <a:r>
              <a:rPr sz="1067" b="1" spc="40" dirty="0">
                <a:solidFill>
                  <a:srgbClr val="0E7B7A"/>
                </a:solidFill>
                <a:latin typeface="Arial"/>
                <a:cs typeface="Arial"/>
              </a:rPr>
              <a:t> </a:t>
            </a:r>
            <a:r>
              <a:rPr sz="1067" dirty="0">
                <a:solidFill>
                  <a:srgbClr val="2C2C2C"/>
                </a:solidFill>
                <a:latin typeface="Arial"/>
                <a:cs typeface="Arial"/>
              </a:rPr>
              <a:t>where</a:t>
            </a:r>
            <a:r>
              <a:rPr sz="1067" spc="80" dirty="0">
                <a:solidFill>
                  <a:srgbClr val="2C2C2C"/>
                </a:solidFill>
                <a:latin typeface="Arial"/>
                <a:cs typeface="Arial"/>
              </a:rPr>
              <a:t> </a:t>
            </a:r>
            <a:r>
              <a:rPr sz="1067" dirty="0">
                <a:solidFill>
                  <a:srgbClr val="2C2C2C"/>
                </a:solidFill>
                <a:latin typeface="Arial"/>
                <a:cs typeface="Arial"/>
              </a:rPr>
              <a:t>the</a:t>
            </a:r>
            <a:r>
              <a:rPr sz="1067" spc="60" dirty="0">
                <a:solidFill>
                  <a:srgbClr val="2C2C2C"/>
                </a:solidFill>
                <a:latin typeface="Arial"/>
                <a:cs typeface="Arial"/>
              </a:rPr>
              <a:t> </a:t>
            </a:r>
            <a:r>
              <a:rPr sz="1067" dirty="0">
                <a:solidFill>
                  <a:srgbClr val="2C2C2C"/>
                </a:solidFill>
                <a:latin typeface="Arial"/>
                <a:cs typeface="Arial"/>
              </a:rPr>
              <a:t>community</a:t>
            </a:r>
            <a:r>
              <a:rPr sz="1067" spc="73" dirty="0">
                <a:solidFill>
                  <a:srgbClr val="2C2C2C"/>
                </a:solidFill>
                <a:latin typeface="Arial"/>
                <a:cs typeface="Arial"/>
              </a:rPr>
              <a:t> </a:t>
            </a:r>
            <a:r>
              <a:rPr sz="1067" dirty="0">
                <a:solidFill>
                  <a:srgbClr val="2C2C2C"/>
                </a:solidFill>
                <a:latin typeface="Arial"/>
                <a:cs typeface="Arial"/>
              </a:rPr>
              <a:t>needs</a:t>
            </a:r>
            <a:r>
              <a:rPr sz="1067" spc="73" dirty="0">
                <a:solidFill>
                  <a:srgbClr val="2C2C2C"/>
                </a:solidFill>
                <a:latin typeface="Arial"/>
                <a:cs typeface="Arial"/>
              </a:rPr>
              <a:t> </a:t>
            </a:r>
            <a:r>
              <a:rPr sz="1067" dirty="0">
                <a:solidFill>
                  <a:srgbClr val="2C2C2C"/>
                </a:solidFill>
                <a:latin typeface="Arial"/>
                <a:cs typeface="Arial"/>
              </a:rPr>
              <a:t>grid</a:t>
            </a:r>
            <a:r>
              <a:rPr sz="1067" spc="80" dirty="0">
                <a:solidFill>
                  <a:srgbClr val="2C2C2C"/>
                </a:solidFill>
                <a:latin typeface="Arial"/>
                <a:cs typeface="Arial"/>
              </a:rPr>
              <a:t> </a:t>
            </a:r>
            <a:r>
              <a:rPr sz="1067" dirty="0">
                <a:solidFill>
                  <a:srgbClr val="2C2C2C"/>
                </a:solidFill>
                <a:latin typeface="Arial"/>
                <a:cs typeface="Arial"/>
              </a:rPr>
              <a:t>support</a:t>
            </a:r>
            <a:r>
              <a:rPr sz="1067" spc="67" dirty="0">
                <a:solidFill>
                  <a:srgbClr val="2C2C2C"/>
                </a:solidFill>
                <a:latin typeface="Arial"/>
                <a:cs typeface="Arial"/>
              </a:rPr>
              <a:t> </a:t>
            </a:r>
            <a:r>
              <a:rPr sz="1067" dirty="0">
                <a:solidFill>
                  <a:srgbClr val="2C2C2C"/>
                </a:solidFill>
                <a:latin typeface="Arial"/>
                <a:cs typeface="Arial"/>
              </a:rPr>
              <a:t>most</a:t>
            </a:r>
            <a:r>
              <a:rPr sz="1067" spc="20" dirty="0">
                <a:solidFill>
                  <a:srgbClr val="2C2C2C"/>
                </a:solidFill>
                <a:latin typeface="Arial"/>
                <a:cs typeface="Arial"/>
              </a:rPr>
              <a:t> </a:t>
            </a:r>
            <a:r>
              <a:rPr sz="1067" spc="-67" dirty="0">
                <a:solidFill>
                  <a:srgbClr val="2C2C2C"/>
                </a:solidFill>
                <a:latin typeface="Arial"/>
                <a:cs typeface="Arial"/>
              </a:rPr>
              <a:t>-</a:t>
            </a:r>
            <a:r>
              <a:rPr sz="1067" dirty="0">
                <a:solidFill>
                  <a:srgbClr val="2C2C2C"/>
                </a:solidFill>
                <a:latin typeface="Arial"/>
                <a:cs typeface="Arial"/>
              </a:rPr>
              <a:t> that's</a:t>
            </a:r>
            <a:r>
              <a:rPr sz="1067" spc="40" dirty="0">
                <a:solidFill>
                  <a:srgbClr val="2C2C2C"/>
                </a:solidFill>
                <a:latin typeface="Arial"/>
                <a:cs typeface="Arial"/>
              </a:rPr>
              <a:t> </a:t>
            </a:r>
            <a:r>
              <a:rPr sz="1067" dirty="0">
                <a:solidFill>
                  <a:srgbClr val="2C2C2C"/>
                </a:solidFill>
                <a:latin typeface="Arial"/>
                <a:cs typeface="Arial"/>
              </a:rPr>
              <a:t>why</a:t>
            </a:r>
            <a:r>
              <a:rPr sz="1067" spc="53" dirty="0">
                <a:solidFill>
                  <a:srgbClr val="2C2C2C"/>
                </a:solidFill>
                <a:latin typeface="Arial"/>
                <a:cs typeface="Arial"/>
              </a:rPr>
              <a:t> </a:t>
            </a:r>
            <a:r>
              <a:rPr sz="1067" dirty="0">
                <a:solidFill>
                  <a:srgbClr val="2C2C2C"/>
                </a:solidFill>
                <a:latin typeface="Arial"/>
                <a:cs typeface="Arial"/>
              </a:rPr>
              <a:t>this</a:t>
            </a:r>
            <a:r>
              <a:rPr sz="1067" spc="40" dirty="0">
                <a:solidFill>
                  <a:srgbClr val="2C2C2C"/>
                </a:solidFill>
                <a:latin typeface="Arial"/>
                <a:cs typeface="Arial"/>
              </a:rPr>
              <a:t> </a:t>
            </a:r>
            <a:r>
              <a:rPr sz="1067" dirty="0">
                <a:solidFill>
                  <a:srgbClr val="2C2C2C"/>
                </a:solidFill>
                <a:latin typeface="Arial"/>
                <a:cs typeface="Arial"/>
              </a:rPr>
              <a:t>spot</a:t>
            </a:r>
            <a:r>
              <a:rPr sz="1067" spc="27" dirty="0">
                <a:solidFill>
                  <a:srgbClr val="2C2C2C"/>
                </a:solidFill>
                <a:latin typeface="Arial"/>
                <a:cs typeface="Arial"/>
              </a:rPr>
              <a:t> </a:t>
            </a:r>
            <a:r>
              <a:rPr sz="1067" dirty="0">
                <a:solidFill>
                  <a:srgbClr val="2C2C2C"/>
                </a:solidFill>
                <a:latin typeface="Arial"/>
                <a:cs typeface="Arial"/>
              </a:rPr>
              <a:t>is</a:t>
            </a:r>
            <a:r>
              <a:rPr sz="1067" spc="40" dirty="0">
                <a:solidFill>
                  <a:srgbClr val="2C2C2C"/>
                </a:solidFill>
                <a:latin typeface="Arial"/>
                <a:cs typeface="Arial"/>
              </a:rPr>
              <a:t> </a:t>
            </a:r>
            <a:r>
              <a:rPr sz="1067" spc="-13" dirty="0">
                <a:solidFill>
                  <a:srgbClr val="2C2C2C"/>
                </a:solidFill>
                <a:latin typeface="Arial"/>
                <a:cs typeface="Arial"/>
              </a:rPr>
              <a:t>valuable.</a:t>
            </a:r>
            <a:endParaRPr sz="1067">
              <a:latin typeface="Arial"/>
              <a:cs typeface="Arial"/>
            </a:endParaRPr>
          </a:p>
        </p:txBody>
      </p:sp>
      <p:grpSp>
        <p:nvGrpSpPr>
          <p:cNvPr id="36" name="object 36" descr="þÿ"/>
          <p:cNvGrpSpPr/>
          <p:nvPr/>
        </p:nvGrpSpPr>
        <p:grpSpPr>
          <a:xfrm>
            <a:off x="8107679" y="4122928"/>
            <a:ext cx="3899747" cy="1203113"/>
            <a:chOff x="6080759" y="3092195"/>
            <a:chExt cx="2924810" cy="902335"/>
          </a:xfrm>
        </p:grpSpPr>
        <p:pic>
          <p:nvPicPr>
            <p:cNvPr id="37" name="object 37" descr="þÿ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6080759" y="3092195"/>
              <a:ext cx="2924555" cy="902207"/>
            </a:xfrm>
            <a:prstGeom prst="rect">
              <a:avLst/>
            </a:prstGeom>
          </p:spPr>
        </p:pic>
        <p:sp>
          <p:nvSpPr>
            <p:cNvPr id="38" name="object 38"/>
            <p:cNvSpPr/>
            <p:nvPr/>
          </p:nvSpPr>
          <p:spPr>
            <a:xfrm>
              <a:off x="6121082" y="3112291"/>
              <a:ext cx="2845435" cy="824230"/>
            </a:xfrm>
            <a:custGeom>
              <a:avLst/>
              <a:gdLst/>
              <a:ahLst/>
              <a:cxnLst/>
              <a:rect l="l" t="t" r="r" b="b"/>
              <a:pathLst>
                <a:path w="2845434" h="824229">
                  <a:moveTo>
                    <a:pt x="2768650" y="0"/>
                  </a:moveTo>
                  <a:lnTo>
                    <a:pt x="76200" y="0"/>
                  </a:lnTo>
                  <a:lnTo>
                    <a:pt x="46537" y="5987"/>
                  </a:lnTo>
                  <a:lnTo>
                    <a:pt x="22317" y="22317"/>
                  </a:lnTo>
                  <a:lnTo>
                    <a:pt x="5987" y="46537"/>
                  </a:lnTo>
                  <a:lnTo>
                    <a:pt x="0" y="76200"/>
                  </a:lnTo>
                  <a:lnTo>
                    <a:pt x="0" y="747560"/>
                  </a:lnTo>
                  <a:lnTo>
                    <a:pt x="5987" y="777222"/>
                  </a:lnTo>
                  <a:lnTo>
                    <a:pt x="22317" y="801443"/>
                  </a:lnTo>
                  <a:lnTo>
                    <a:pt x="46537" y="817772"/>
                  </a:lnTo>
                  <a:lnTo>
                    <a:pt x="76200" y="823760"/>
                  </a:lnTo>
                  <a:lnTo>
                    <a:pt x="2768650" y="823760"/>
                  </a:lnTo>
                  <a:lnTo>
                    <a:pt x="2798312" y="817772"/>
                  </a:lnTo>
                  <a:lnTo>
                    <a:pt x="2822533" y="801443"/>
                  </a:lnTo>
                  <a:lnTo>
                    <a:pt x="2838863" y="777222"/>
                  </a:lnTo>
                  <a:lnTo>
                    <a:pt x="2844850" y="747560"/>
                  </a:lnTo>
                  <a:lnTo>
                    <a:pt x="2844850" y="76200"/>
                  </a:lnTo>
                  <a:lnTo>
                    <a:pt x="2838863" y="46537"/>
                  </a:lnTo>
                  <a:lnTo>
                    <a:pt x="2822533" y="22317"/>
                  </a:lnTo>
                  <a:lnTo>
                    <a:pt x="2798312" y="5987"/>
                  </a:lnTo>
                  <a:lnTo>
                    <a:pt x="276865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2400"/>
            </a:p>
          </p:txBody>
        </p:sp>
        <p:sp>
          <p:nvSpPr>
            <p:cNvPr id="39" name="object 39"/>
            <p:cNvSpPr/>
            <p:nvPr/>
          </p:nvSpPr>
          <p:spPr>
            <a:xfrm>
              <a:off x="6140132" y="3112292"/>
              <a:ext cx="0" cy="824230"/>
            </a:xfrm>
            <a:custGeom>
              <a:avLst/>
              <a:gdLst/>
              <a:ahLst/>
              <a:cxnLst/>
              <a:rect l="l" t="t" r="r" b="b"/>
              <a:pathLst>
                <a:path h="824229">
                  <a:moveTo>
                    <a:pt x="0" y="0"/>
                  </a:moveTo>
                  <a:lnTo>
                    <a:pt x="0" y="823760"/>
                  </a:lnTo>
                </a:path>
              </a:pathLst>
            </a:custGeom>
            <a:ln w="38100">
              <a:solidFill>
                <a:srgbClr val="0E7B7A"/>
              </a:solidFill>
            </a:ln>
          </p:spPr>
          <p:txBody>
            <a:bodyPr wrap="square" lIns="0" tIns="0" rIns="0" bIns="0" rtlCol="0"/>
            <a:lstStyle/>
            <a:p>
              <a:endParaRPr sz="2400"/>
            </a:p>
          </p:txBody>
        </p:sp>
      </p:grpSp>
      <p:sp>
        <p:nvSpPr>
          <p:cNvPr id="40" name="object 40"/>
          <p:cNvSpPr txBox="1"/>
          <p:nvPr/>
        </p:nvSpPr>
        <p:spPr>
          <a:xfrm>
            <a:off x="8347545" y="4191290"/>
            <a:ext cx="3485727" cy="895780"/>
          </a:xfrm>
          <a:prstGeom prst="rect">
            <a:avLst/>
          </a:prstGeom>
        </p:spPr>
        <p:txBody>
          <a:bodyPr vert="horz" wrap="square" lIns="0" tIns="102447" rIns="0" bIns="0" rtlCol="0">
            <a:spAutoFit/>
          </a:bodyPr>
          <a:lstStyle/>
          <a:p>
            <a:pPr marL="16933">
              <a:spcBef>
                <a:spcPts val="807"/>
              </a:spcBef>
            </a:pPr>
            <a:r>
              <a:rPr sz="1267" b="1" dirty="0">
                <a:solidFill>
                  <a:srgbClr val="1C4E80"/>
                </a:solidFill>
                <a:latin typeface="Arial"/>
                <a:cs typeface="Arial"/>
              </a:rPr>
              <a:t>Real</a:t>
            </a:r>
            <a:r>
              <a:rPr sz="1267" b="1" spc="33" dirty="0">
                <a:solidFill>
                  <a:srgbClr val="1C4E80"/>
                </a:solidFill>
                <a:latin typeface="Arial"/>
                <a:cs typeface="Arial"/>
              </a:rPr>
              <a:t> </a:t>
            </a:r>
            <a:r>
              <a:rPr sz="1267" b="1" spc="-13" dirty="0">
                <a:solidFill>
                  <a:srgbClr val="1C4E80"/>
                </a:solidFill>
                <a:latin typeface="Arial"/>
                <a:cs typeface="Arial"/>
              </a:rPr>
              <a:t>Impact</a:t>
            </a:r>
            <a:endParaRPr sz="1267" dirty="0">
              <a:latin typeface="Arial"/>
              <a:cs typeface="Arial"/>
            </a:endParaRPr>
          </a:p>
          <a:p>
            <a:pPr marL="16933" marR="6773">
              <a:lnSpc>
                <a:spcPct val="114399"/>
              </a:lnSpc>
              <a:spcBef>
                <a:spcPts val="353"/>
              </a:spcBef>
            </a:pPr>
            <a:r>
              <a:rPr sz="1067" dirty="0">
                <a:solidFill>
                  <a:srgbClr val="2C2C2C"/>
                </a:solidFill>
                <a:latin typeface="Arial"/>
                <a:cs typeface="Arial"/>
              </a:rPr>
              <a:t>One</a:t>
            </a:r>
            <a:r>
              <a:rPr sz="1067" spc="-20" dirty="0">
                <a:solidFill>
                  <a:srgbClr val="2C2C2C"/>
                </a:solidFill>
                <a:latin typeface="Arial"/>
                <a:cs typeface="Arial"/>
              </a:rPr>
              <a:t> </a:t>
            </a:r>
            <a:r>
              <a:rPr sz="1067" dirty="0">
                <a:solidFill>
                  <a:srgbClr val="2C2C2C"/>
                </a:solidFill>
                <a:latin typeface="Arial"/>
                <a:cs typeface="Arial"/>
              </a:rPr>
              <a:t>battery</a:t>
            </a:r>
            <a:r>
              <a:rPr sz="1067" spc="-13" dirty="0">
                <a:solidFill>
                  <a:srgbClr val="2C2C2C"/>
                </a:solidFill>
                <a:latin typeface="Arial"/>
                <a:cs typeface="Arial"/>
              </a:rPr>
              <a:t> </a:t>
            </a:r>
            <a:r>
              <a:rPr sz="1067" dirty="0">
                <a:solidFill>
                  <a:srgbClr val="2C2C2C"/>
                </a:solidFill>
                <a:latin typeface="Arial"/>
                <a:cs typeface="Arial"/>
              </a:rPr>
              <a:t>system</a:t>
            </a:r>
            <a:r>
              <a:rPr sz="1067" spc="-53" dirty="0">
                <a:solidFill>
                  <a:srgbClr val="2C2C2C"/>
                </a:solidFill>
                <a:latin typeface="Arial"/>
                <a:cs typeface="Arial"/>
              </a:rPr>
              <a:t> </a:t>
            </a:r>
            <a:r>
              <a:rPr sz="1067" dirty="0">
                <a:solidFill>
                  <a:srgbClr val="2C2C2C"/>
                </a:solidFill>
                <a:latin typeface="Arial"/>
                <a:cs typeface="Arial"/>
              </a:rPr>
              <a:t>prevents </a:t>
            </a:r>
            <a:r>
              <a:rPr sz="1067" b="1" dirty="0">
                <a:solidFill>
                  <a:srgbClr val="D3AE37"/>
                </a:solidFill>
                <a:latin typeface="Arial"/>
                <a:cs typeface="Arial"/>
              </a:rPr>
              <a:t>2,000</a:t>
            </a:r>
            <a:r>
              <a:rPr sz="1067" b="1" spc="7" dirty="0">
                <a:solidFill>
                  <a:srgbClr val="D3AE37"/>
                </a:solidFill>
                <a:latin typeface="Arial"/>
                <a:cs typeface="Arial"/>
              </a:rPr>
              <a:t> </a:t>
            </a:r>
            <a:r>
              <a:rPr sz="1067" b="1" dirty="0">
                <a:solidFill>
                  <a:srgbClr val="D3AE37"/>
                </a:solidFill>
                <a:latin typeface="Arial"/>
                <a:cs typeface="Arial"/>
              </a:rPr>
              <a:t>tons</a:t>
            </a:r>
            <a:r>
              <a:rPr sz="1067" b="1" spc="-40" dirty="0">
                <a:solidFill>
                  <a:srgbClr val="D3AE37"/>
                </a:solidFill>
                <a:latin typeface="Arial"/>
                <a:cs typeface="Arial"/>
              </a:rPr>
              <a:t> </a:t>
            </a:r>
            <a:r>
              <a:rPr sz="1067" b="1" dirty="0">
                <a:solidFill>
                  <a:srgbClr val="D3AE37"/>
                </a:solidFill>
                <a:latin typeface="Arial"/>
                <a:cs typeface="Arial"/>
              </a:rPr>
              <a:t>of</a:t>
            </a:r>
            <a:r>
              <a:rPr sz="1067" b="1" spc="-40" dirty="0">
                <a:solidFill>
                  <a:srgbClr val="D3AE37"/>
                </a:solidFill>
                <a:latin typeface="Arial"/>
                <a:cs typeface="Arial"/>
              </a:rPr>
              <a:t> </a:t>
            </a:r>
            <a:r>
              <a:rPr sz="1067" b="1" spc="-47" dirty="0">
                <a:solidFill>
                  <a:srgbClr val="D3AE37"/>
                </a:solidFill>
                <a:latin typeface="Arial"/>
                <a:cs typeface="Arial"/>
              </a:rPr>
              <a:t>CO</a:t>
            </a:r>
            <a:r>
              <a:rPr sz="1067" b="1" spc="-47" dirty="0">
                <a:solidFill>
                  <a:srgbClr val="D3AE37"/>
                </a:solidFill>
                <a:latin typeface="Georgia"/>
                <a:cs typeface="Georgia"/>
              </a:rPr>
              <a:t>₂</a:t>
            </a:r>
            <a:r>
              <a:rPr sz="1067" b="1" dirty="0">
                <a:solidFill>
                  <a:srgbClr val="D3AE37"/>
                </a:solidFill>
                <a:latin typeface="Georgia"/>
                <a:cs typeface="Georgia"/>
              </a:rPr>
              <a:t> </a:t>
            </a:r>
            <a:r>
              <a:rPr sz="1067" spc="-13" dirty="0">
                <a:solidFill>
                  <a:srgbClr val="2C2C2C"/>
                </a:solidFill>
                <a:latin typeface="Arial"/>
                <a:cs typeface="Arial"/>
              </a:rPr>
              <a:t>annually </a:t>
            </a:r>
            <a:r>
              <a:rPr sz="1067" dirty="0">
                <a:solidFill>
                  <a:srgbClr val="2C2C2C"/>
                </a:solidFill>
                <a:latin typeface="Arial"/>
                <a:cs typeface="Arial"/>
              </a:rPr>
              <a:t>by</a:t>
            </a:r>
            <a:r>
              <a:rPr sz="1067" spc="-27" dirty="0">
                <a:solidFill>
                  <a:srgbClr val="2C2C2C"/>
                </a:solidFill>
                <a:latin typeface="Arial"/>
                <a:cs typeface="Arial"/>
              </a:rPr>
              <a:t> </a:t>
            </a:r>
            <a:r>
              <a:rPr sz="1067" dirty="0">
                <a:solidFill>
                  <a:srgbClr val="2C2C2C"/>
                </a:solidFill>
                <a:latin typeface="Arial"/>
                <a:cs typeface="Arial"/>
              </a:rPr>
              <a:t>replacing</a:t>
            </a:r>
            <a:r>
              <a:rPr sz="1067" spc="-33" dirty="0">
                <a:solidFill>
                  <a:srgbClr val="2C2C2C"/>
                </a:solidFill>
                <a:latin typeface="Arial"/>
                <a:cs typeface="Arial"/>
              </a:rPr>
              <a:t> </a:t>
            </a:r>
            <a:r>
              <a:rPr sz="1067" dirty="0">
                <a:solidFill>
                  <a:srgbClr val="2C2C2C"/>
                </a:solidFill>
                <a:latin typeface="Arial"/>
                <a:cs typeface="Arial"/>
              </a:rPr>
              <a:t>gas</a:t>
            </a:r>
            <a:r>
              <a:rPr sz="1067" spc="-20" dirty="0">
                <a:solidFill>
                  <a:srgbClr val="2C2C2C"/>
                </a:solidFill>
                <a:latin typeface="Arial"/>
                <a:cs typeface="Arial"/>
              </a:rPr>
              <a:t> </a:t>
            </a:r>
            <a:r>
              <a:rPr sz="1067" dirty="0">
                <a:solidFill>
                  <a:srgbClr val="2C2C2C"/>
                </a:solidFill>
                <a:latin typeface="Arial"/>
                <a:cs typeface="Arial"/>
              </a:rPr>
              <a:t>peaker</a:t>
            </a:r>
            <a:r>
              <a:rPr sz="1067" spc="-20" dirty="0">
                <a:solidFill>
                  <a:srgbClr val="2C2C2C"/>
                </a:solidFill>
                <a:latin typeface="Arial"/>
                <a:cs typeface="Arial"/>
              </a:rPr>
              <a:t> </a:t>
            </a:r>
            <a:r>
              <a:rPr sz="1067" dirty="0">
                <a:solidFill>
                  <a:srgbClr val="2C2C2C"/>
                </a:solidFill>
                <a:latin typeface="Arial"/>
                <a:cs typeface="Arial"/>
              </a:rPr>
              <a:t>plants</a:t>
            </a:r>
            <a:r>
              <a:rPr sz="1067" spc="-20" dirty="0">
                <a:solidFill>
                  <a:srgbClr val="2C2C2C"/>
                </a:solidFill>
                <a:latin typeface="Arial"/>
                <a:cs typeface="Arial"/>
              </a:rPr>
              <a:t> </a:t>
            </a:r>
            <a:r>
              <a:rPr sz="1067" dirty="0">
                <a:solidFill>
                  <a:srgbClr val="2C2C2C"/>
                </a:solidFill>
                <a:latin typeface="Arial"/>
                <a:cs typeface="Arial"/>
              </a:rPr>
              <a:t>-</a:t>
            </a:r>
            <a:r>
              <a:rPr sz="1067" spc="-33" dirty="0">
                <a:solidFill>
                  <a:srgbClr val="2C2C2C"/>
                </a:solidFill>
                <a:latin typeface="Arial"/>
                <a:cs typeface="Arial"/>
              </a:rPr>
              <a:t> </a:t>
            </a:r>
            <a:r>
              <a:rPr sz="1067" dirty="0">
                <a:solidFill>
                  <a:srgbClr val="2C2C2C"/>
                </a:solidFill>
                <a:latin typeface="Arial"/>
                <a:cs typeface="Arial"/>
              </a:rPr>
              <a:t>equivalent to</a:t>
            </a:r>
            <a:r>
              <a:rPr sz="1067" spc="-33" dirty="0">
                <a:solidFill>
                  <a:srgbClr val="2C2C2C"/>
                </a:solidFill>
                <a:latin typeface="Arial"/>
                <a:cs typeface="Arial"/>
              </a:rPr>
              <a:t> </a:t>
            </a:r>
            <a:r>
              <a:rPr sz="1067" spc="-13" dirty="0">
                <a:solidFill>
                  <a:srgbClr val="2C2C2C"/>
                </a:solidFill>
                <a:latin typeface="Arial"/>
                <a:cs typeface="Arial"/>
              </a:rPr>
              <a:t>removing </a:t>
            </a:r>
            <a:r>
              <a:rPr sz="1067" dirty="0">
                <a:solidFill>
                  <a:srgbClr val="2C2C2C"/>
                </a:solidFill>
                <a:latin typeface="Arial"/>
                <a:cs typeface="Arial"/>
              </a:rPr>
              <a:t>400</a:t>
            </a:r>
            <a:r>
              <a:rPr lang="en-US" sz="1067" dirty="0">
                <a:solidFill>
                  <a:srgbClr val="2C2C2C"/>
                </a:solidFill>
                <a:latin typeface="Arial"/>
                <a:cs typeface="Arial"/>
              </a:rPr>
              <a:t> combustion engine</a:t>
            </a:r>
            <a:r>
              <a:rPr sz="1067" spc="-20" dirty="0">
                <a:solidFill>
                  <a:srgbClr val="2C2C2C"/>
                </a:solidFill>
                <a:latin typeface="Arial"/>
                <a:cs typeface="Arial"/>
              </a:rPr>
              <a:t> </a:t>
            </a:r>
            <a:r>
              <a:rPr sz="1067" dirty="0">
                <a:solidFill>
                  <a:srgbClr val="2C2C2C"/>
                </a:solidFill>
                <a:latin typeface="Arial"/>
                <a:cs typeface="Arial"/>
              </a:rPr>
              <a:t>cars</a:t>
            </a:r>
            <a:r>
              <a:rPr sz="1067" spc="-27" dirty="0">
                <a:solidFill>
                  <a:srgbClr val="2C2C2C"/>
                </a:solidFill>
                <a:latin typeface="Arial"/>
                <a:cs typeface="Arial"/>
              </a:rPr>
              <a:t> </a:t>
            </a:r>
            <a:r>
              <a:rPr sz="1067" dirty="0">
                <a:solidFill>
                  <a:srgbClr val="2C2C2C"/>
                </a:solidFill>
                <a:latin typeface="Arial"/>
                <a:cs typeface="Arial"/>
              </a:rPr>
              <a:t>from</a:t>
            </a:r>
            <a:r>
              <a:rPr lang="en-US" sz="1067" dirty="0">
                <a:solidFill>
                  <a:srgbClr val="2C2C2C"/>
                </a:solidFill>
                <a:latin typeface="Arial"/>
                <a:cs typeface="Arial"/>
              </a:rPr>
              <a:t> the</a:t>
            </a:r>
            <a:r>
              <a:rPr sz="1067" spc="-33" dirty="0">
                <a:solidFill>
                  <a:srgbClr val="2C2C2C"/>
                </a:solidFill>
                <a:latin typeface="Arial"/>
                <a:cs typeface="Arial"/>
              </a:rPr>
              <a:t> </a:t>
            </a:r>
            <a:r>
              <a:rPr sz="1067" spc="-13" dirty="0">
                <a:solidFill>
                  <a:srgbClr val="2C2C2C"/>
                </a:solidFill>
                <a:latin typeface="Arial"/>
                <a:cs typeface="Arial"/>
              </a:rPr>
              <a:t>roads.</a:t>
            </a:r>
            <a:endParaRPr sz="1067" dirty="0">
              <a:latin typeface="Arial"/>
              <a:cs typeface="Arial"/>
            </a:endParaRPr>
          </a:p>
        </p:txBody>
      </p:sp>
      <p:grpSp>
        <p:nvGrpSpPr>
          <p:cNvPr id="41" name="object 41"/>
          <p:cNvGrpSpPr/>
          <p:nvPr/>
        </p:nvGrpSpPr>
        <p:grpSpPr>
          <a:xfrm>
            <a:off x="270377" y="5552871"/>
            <a:ext cx="11684000" cy="485140"/>
            <a:chOff x="202783" y="4164653"/>
            <a:chExt cx="8763000" cy="363855"/>
          </a:xfrm>
        </p:grpSpPr>
        <p:sp>
          <p:nvSpPr>
            <p:cNvPr id="42" name="object 42"/>
            <p:cNvSpPr/>
            <p:nvPr/>
          </p:nvSpPr>
          <p:spPr>
            <a:xfrm>
              <a:off x="202783" y="4164653"/>
              <a:ext cx="8763000" cy="363855"/>
            </a:xfrm>
            <a:custGeom>
              <a:avLst/>
              <a:gdLst/>
              <a:ahLst/>
              <a:cxnLst/>
              <a:rect l="l" t="t" r="r" b="b"/>
              <a:pathLst>
                <a:path w="8763000" h="363854">
                  <a:moveTo>
                    <a:pt x="8686800" y="0"/>
                  </a:moveTo>
                  <a:lnTo>
                    <a:pt x="76200" y="0"/>
                  </a:lnTo>
                  <a:lnTo>
                    <a:pt x="46537" y="5987"/>
                  </a:lnTo>
                  <a:lnTo>
                    <a:pt x="22317" y="22317"/>
                  </a:lnTo>
                  <a:lnTo>
                    <a:pt x="5987" y="46537"/>
                  </a:lnTo>
                  <a:lnTo>
                    <a:pt x="0" y="76200"/>
                  </a:lnTo>
                  <a:lnTo>
                    <a:pt x="0" y="287540"/>
                  </a:lnTo>
                  <a:lnTo>
                    <a:pt x="5987" y="317202"/>
                  </a:lnTo>
                  <a:lnTo>
                    <a:pt x="22317" y="341423"/>
                  </a:lnTo>
                  <a:lnTo>
                    <a:pt x="46537" y="357753"/>
                  </a:lnTo>
                  <a:lnTo>
                    <a:pt x="76200" y="363740"/>
                  </a:lnTo>
                  <a:lnTo>
                    <a:pt x="8686800" y="363740"/>
                  </a:lnTo>
                  <a:lnTo>
                    <a:pt x="8716462" y="357753"/>
                  </a:lnTo>
                  <a:lnTo>
                    <a:pt x="8740682" y="341423"/>
                  </a:lnTo>
                  <a:lnTo>
                    <a:pt x="8757012" y="317202"/>
                  </a:lnTo>
                  <a:lnTo>
                    <a:pt x="8763000" y="287540"/>
                  </a:lnTo>
                  <a:lnTo>
                    <a:pt x="8763000" y="76200"/>
                  </a:lnTo>
                  <a:lnTo>
                    <a:pt x="8757012" y="46537"/>
                  </a:lnTo>
                  <a:lnTo>
                    <a:pt x="8740682" y="22317"/>
                  </a:lnTo>
                  <a:lnTo>
                    <a:pt x="8716462" y="5987"/>
                  </a:lnTo>
                  <a:lnTo>
                    <a:pt x="8686800" y="0"/>
                  </a:lnTo>
                  <a:close/>
                </a:path>
              </a:pathLst>
            </a:custGeom>
            <a:solidFill>
              <a:srgbClr val="1C4E80"/>
            </a:solidFill>
          </p:spPr>
          <p:txBody>
            <a:bodyPr wrap="square" lIns="0" tIns="0" rIns="0" bIns="0" rtlCol="0"/>
            <a:lstStyle/>
            <a:p>
              <a:endParaRPr sz="2400"/>
            </a:p>
          </p:txBody>
        </p:sp>
        <p:pic>
          <p:nvPicPr>
            <p:cNvPr id="43" name="object 43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1482851" y="4235195"/>
              <a:ext cx="318515" cy="260603"/>
            </a:xfrm>
            <a:prstGeom prst="rect">
              <a:avLst/>
            </a:prstGeom>
          </p:spPr>
        </p:pic>
      </p:grpSp>
      <p:sp>
        <p:nvSpPr>
          <p:cNvPr id="44" name="object 44"/>
          <p:cNvSpPr txBox="1"/>
          <p:nvPr/>
        </p:nvSpPr>
        <p:spPr>
          <a:xfrm>
            <a:off x="2332731" y="5677166"/>
            <a:ext cx="7831667" cy="215508"/>
          </a:xfrm>
          <a:prstGeom prst="rect">
            <a:avLst/>
          </a:prstGeom>
        </p:spPr>
        <p:txBody>
          <a:bodyPr vert="horz" wrap="square" lIns="0" tIns="20320" rIns="0" bIns="0" rtlCol="0">
            <a:spAutoFit/>
          </a:bodyPr>
          <a:lstStyle/>
          <a:p>
            <a:pPr marL="16933">
              <a:spcBef>
                <a:spcPts val="160"/>
              </a:spcBef>
            </a:pPr>
            <a:r>
              <a:rPr sz="1267" b="1" dirty="0">
                <a:solidFill>
                  <a:srgbClr val="D3AE37"/>
                </a:solidFill>
                <a:latin typeface="Arial"/>
                <a:cs typeface="Arial"/>
              </a:rPr>
              <a:t>Your</a:t>
            </a:r>
            <a:r>
              <a:rPr sz="1267" b="1" spc="113" dirty="0">
                <a:solidFill>
                  <a:srgbClr val="D3AE37"/>
                </a:solidFill>
                <a:latin typeface="Arial"/>
                <a:cs typeface="Arial"/>
              </a:rPr>
              <a:t> </a:t>
            </a:r>
            <a:r>
              <a:rPr sz="1267" b="1" dirty="0">
                <a:solidFill>
                  <a:srgbClr val="D3AE37"/>
                </a:solidFill>
                <a:latin typeface="Arial"/>
                <a:cs typeface="Arial"/>
              </a:rPr>
              <a:t>battery</a:t>
            </a:r>
            <a:r>
              <a:rPr sz="1267" b="1" spc="33" dirty="0">
                <a:solidFill>
                  <a:srgbClr val="D3AE37"/>
                </a:solidFill>
                <a:latin typeface="Arial"/>
                <a:cs typeface="Arial"/>
              </a:rPr>
              <a:t> </a:t>
            </a:r>
            <a:r>
              <a:rPr sz="1267" b="1" dirty="0">
                <a:solidFill>
                  <a:srgbClr val="D3AE37"/>
                </a:solidFill>
                <a:latin typeface="Arial"/>
                <a:cs typeface="Arial"/>
              </a:rPr>
              <a:t>never</a:t>
            </a:r>
            <a:r>
              <a:rPr sz="1267" b="1" spc="100" dirty="0">
                <a:solidFill>
                  <a:srgbClr val="D3AE37"/>
                </a:solidFill>
                <a:latin typeface="Arial"/>
                <a:cs typeface="Arial"/>
              </a:rPr>
              <a:t> </a:t>
            </a:r>
            <a:r>
              <a:rPr sz="1267" b="1" dirty="0">
                <a:solidFill>
                  <a:srgbClr val="D3AE37"/>
                </a:solidFill>
                <a:latin typeface="Arial"/>
                <a:cs typeface="Arial"/>
              </a:rPr>
              <a:t>provides</a:t>
            </a:r>
            <a:r>
              <a:rPr sz="1267" b="1" spc="113" dirty="0">
                <a:solidFill>
                  <a:srgbClr val="D3AE37"/>
                </a:solidFill>
                <a:latin typeface="Arial"/>
                <a:cs typeface="Arial"/>
              </a:rPr>
              <a:t> </a:t>
            </a:r>
            <a:r>
              <a:rPr sz="1267" b="1" dirty="0">
                <a:solidFill>
                  <a:srgbClr val="D3AE37"/>
                </a:solidFill>
                <a:latin typeface="Arial"/>
                <a:cs typeface="Arial"/>
              </a:rPr>
              <a:t>power</a:t>
            </a:r>
            <a:r>
              <a:rPr sz="1267" b="1" spc="73" dirty="0">
                <a:solidFill>
                  <a:srgbClr val="D3AE37"/>
                </a:solidFill>
                <a:latin typeface="Arial"/>
                <a:cs typeface="Arial"/>
              </a:rPr>
              <a:t> </a:t>
            </a:r>
            <a:r>
              <a:rPr sz="1267" b="1" dirty="0">
                <a:solidFill>
                  <a:srgbClr val="D3AE37"/>
                </a:solidFill>
                <a:latin typeface="Arial"/>
                <a:cs typeface="Arial"/>
              </a:rPr>
              <a:t>directly</a:t>
            </a:r>
            <a:r>
              <a:rPr sz="1267" b="1" spc="40" dirty="0">
                <a:solidFill>
                  <a:srgbClr val="D3AE37"/>
                </a:solidFill>
                <a:latin typeface="Arial"/>
                <a:cs typeface="Arial"/>
              </a:rPr>
              <a:t> </a:t>
            </a:r>
            <a:r>
              <a:rPr sz="1267" b="1" dirty="0">
                <a:solidFill>
                  <a:srgbClr val="D3AE37"/>
                </a:solidFill>
                <a:latin typeface="Arial"/>
                <a:cs typeface="Arial"/>
              </a:rPr>
              <a:t>to</a:t>
            </a:r>
            <a:r>
              <a:rPr sz="1267" b="1" spc="60" dirty="0">
                <a:solidFill>
                  <a:srgbClr val="D3AE37"/>
                </a:solidFill>
                <a:latin typeface="Arial"/>
                <a:cs typeface="Arial"/>
              </a:rPr>
              <a:t> </a:t>
            </a:r>
            <a:r>
              <a:rPr sz="1267" b="1" dirty="0">
                <a:solidFill>
                  <a:srgbClr val="D3AE37"/>
                </a:solidFill>
                <a:latin typeface="Arial"/>
                <a:cs typeface="Arial"/>
              </a:rPr>
              <a:t>the</a:t>
            </a:r>
            <a:r>
              <a:rPr sz="1267" b="1" spc="73" dirty="0">
                <a:solidFill>
                  <a:srgbClr val="D3AE37"/>
                </a:solidFill>
                <a:latin typeface="Arial"/>
                <a:cs typeface="Arial"/>
              </a:rPr>
              <a:t> </a:t>
            </a:r>
            <a:r>
              <a:rPr sz="1267" b="1" dirty="0">
                <a:solidFill>
                  <a:srgbClr val="D3AE37"/>
                </a:solidFill>
                <a:latin typeface="Arial"/>
                <a:cs typeface="Arial"/>
              </a:rPr>
              <a:t>church</a:t>
            </a:r>
            <a:r>
              <a:rPr sz="1267" b="1" spc="87" dirty="0">
                <a:solidFill>
                  <a:srgbClr val="D3AE37"/>
                </a:solidFill>
                <a:latin typeface="Arial"/>
                <a:cs typeface="Arial"/>
              </a:rPr>
              <a:t> </a:t>
            </a:r>
            <a:r>
              <a:rPr sz="1267" dirty="0">
                <a:solidFill>
                  <a:srgbClr val="FFFFFF"/>
                </a:solidFill>
                <a:latin typeface="Arial"/>
                <a:cs typeface="Arial"/>
              </a:rPr>
              <a:t>-</a:t>
            </a:r>
            <a:r>
              <a:rPr sz="1267" spc="53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67" dirty="0">
                <a:solidFill>
                  <a:srgbClr val="FFFFFF"/>
                </a:solidFill>
                <a:latin typeface="Arial"/>
                <a:cs typeface="Arial"/>
              </a:rPr>
              <a:t>it</a:t>
            </a:r>
            <a:r>
              <a:rPr sz="1267" spc="53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67" dirty="0">
                <a:solidFill>
                  <a:srgbClr val="FFFFFF"/>
                </a:solidFill>
                <a:latin typeface="Arial"/>
                <a:cs typeface="Arial"/>
              </a:rPr>
              <a:t>serves</a:t>
            </a:r>
            <a:r>
              <a:rPr sz="1267" spc="47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67" dirty="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sz="1267" spc="33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67" dirty="0">
                <a:solidFill>
                  <a:srgbClr val="FFFFFF"/>
                </a:solidFill>
                <a:latin typeface="Arial"/>
                <a:cs typeface="Arial"/>
              </a:rPr>
              <a:t>entire</a:t>
            </a:r>
            <a:r>
              <a:rPr sz="1267" spc="33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67" dirty="0">
                <a:solidFill>
                  <a:srgbClr val="FFFFFF"/>
                </a:solidFill>
                <a:latin typeface="Arial"/>
                <a:cs typeface="Arial"/>
              </a:rPr>
              <a:t>grid</a:t>
            </a:r>
            <a:r>
              <a:rPr sz="1267" spc="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67" dirty="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sz="1267" spc="33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67" dirty="0">
                <a:solidFill>
                  <a:srgbClr val="FFFFFF"/>
                </a:solidFill>
                <a:latin typeface="Arial"/>
                <a:cs typeface="Arial"/>
              </a:rPr>
              <a:t>benefit</a:t>
            </a:r>
            <a:r>
              <a:rPr sz="1267" spc="47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67" spc="-13" dirty="0">
                <a:solidFill>
                  <a:srgbClr val="FFFFFF"/>
                </a:solidFill>
                <a:latin typeface="Arial"/>
                <a:cs typeface="Arial"/>
              </a:rPr>
              <a:t>thousands</a:t>
            </a:r>
            <a:endParaRPr sz="1267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E39081-44B0-7F22-45E3-061731547D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</a:rPr>
              <a:t>The BESS Opportunity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8BDD82-810C-CF38-1FD1-3F3F5624D1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Autofit/>
          </a:bodyPr>
          <a:lstStyle/>
          <a:p>
            <a:r>
              <a:rPr lang="en-US" sz="2000" dirty="0"/>
              <a:t>Earn $50K–$100K+ per year in passive lease revenue at no cost to the church.</a:t>
            </a:r>
          </a:p>
          <a:p>
            <a:r>
              <a:rPr lang="en-US" sz="2000" dirty="0"/>
              <a:t>25-year term.</a:t>
            </a:r>
          </a:p>
          <a:p>
            <a:r>
              <a:rPr lang="en-US" sz="2000" dirty="0"/>
              <a:t>Battery storage is rapidly expanding across the U.S. electric grid.</a:t>
            </a:r>
          </a:p>
          <a:p>
            <a:r>
              <a:rPr lang="en-US" sz="2000" dirty="0"/>
              <a:t>New Jersey actively incentivizes BESS. </a:t>
            </a:r>
            <a:r>
              <a:rPr lang="en-US" sz="2000" b="1" dirty="0"/>
              <a:t>On January 20, 2026, Governor Mikie Sherrill issued Executive Order No. 2 to accelerate the deployment of Battery Energy Storage Systems (BESS)</a:t>
            </a:r>
            <a:r>
              <a:rPr lang="en-US" sz="2000" dirty="0"/>
              <a:t> </a:t>
            </a:r>
            <a:r>
              <a:rPr lang="en-US" sz="2000" b="1" dirty="0"/>
              <a:t>in New Jersey.</a:t>
            </a:r>
          </a:p>
          <a:p>
            <a:r>
              <a:rPr lang="en-US" sz="2000" dirty="0"/>
              <a:t>Helps address grid demand spikes and local backup storage needs.</a:t>
            </a:r>
          </a:p>
          <a:p>
            <a:r>
              <a:rPr lang="en-US" sz="2000" dirty="0"/>
              <a:t>Each system serves 1,000–1,200 homes in the church’s local neighborhood.</a:t>
            </a:r>
          </a:p>
          <a:p>
            <a:r>
              <a:rPr lang="en-US" sz="2000" dirty="0"/>
              <a:t>Highly regulated.  Almost identical transactions as cell tower leases.</a:t>
            </a:r>
          </a:p>
        </p:txBody>
      </p:sp>
    </p:spTree>
    <p:extLst>
      <p:ext uri="{BB962C8B-B14F-4D97-AF65-F5344CB8AC3E}">
        <p14:creationId xmlns:p14="http://schemas.microsoft.com/office/powerpoint/2010/main" val="40164001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F3D958D-C2FC-80B6-A044-FC5DF12A56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</a:rPr>
              <a:t>Project Details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87799D-E282-3A5B-DD73-2D19A972A3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 fontScale="85000" lnSpcReduction="10000"/>
          </a:bodyPr>
          <a:lstStyle/>
          <a:p>
            <a:r>
              <a:rPr lang="en-US" sz="2000" dirty="0"/>
              <a:t>Zero cost to the local church — all expenses are borne by the developer.</a:t>
            </a:r>
          </a:p>
          <a:p>
            <a:r>
              <a:rPr lang="en-US" sz="2000" dirty="0"/>
              <a:t>Size: The sweet spot is ~10,000 sq ft under current NJ incentives; smaller and larger footprints are evaluated on case-by-case basis.</a:t>
            </a:r>
          </a:p>
          <a:p>
            <a:r>
              <a:rPr lang="en-US" sz="2000" dirty="0"/>
              <a:t>Timeline: Approximately 18 months from start to Interconnection (barring unforeseen delays).</a:t>
            </a:r>
          </a:p>
          <a:p>
            <a:r>
              <a:rPr lang="en-US" sz="2000" dirty="0"/>
              <a:t>Location: Determined collaboratively by the church, developer, utility, and local jurisdiction.</a:t>
            </a:r>
          </a:p>
          <a:p>
            <a:r>
              <a:rPr lang="en-US" sz="2000" dirty="0"/>
              <a:t>Aesthetics: Blank Canvas.  Must be fenced and screened. Local jurisdiction has loudest voice concerning appearance.</a:t>
            </a:r>
          </a:p>
          <a:p>
            <a:r>
              <a:rPr lang="en-US" sz="2000" dirty="0"/>
              <a:t>Sound: 85 </a:t>
            </a:r>
            <a:r>
              <a:rPr lang="en-US" sz="2000" dirty="0" err="1"/>
              <a:t>db</a:t>
            </a:r>
            <a:r>
              <a:rPr lang="en-US" sz="2000" dirty="0"/>
              <a:t> (comparable to a food processor or road traffic). Fencing absorbs most sound; inaudible at 50 yards.</a:t>
            </a:r>
          </a:p>
          <a:p>
            <a:r>
              <a:rPr lang="en-US" sz="2000" dirty="0"/>
              <a:t>Safety: Lithium Iron Phosphate chemistry is extremely fire-resistant. UL testing was unable to ignite the batteries.</a:t>
            </a:r>
          </a:p>
          <a:p>
            <a:r>
              <a:rPr lang="en-US" sz="2000" dirty="0"/>
              <a:t>Toxicity: The only hazardous material on-site is the aerosol propellant in the fire suppression system.</a:t>
            </a:r>
          </a:p>
          <a:p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5966203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E668C7E-C2E3-4816-F408-0497DD9C2E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</a:rPr>
              <a:t>Addressing UMC Concerns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DB621C-30E8-ABDB-1284-9BAF2ACD39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 fontScale="92500" lnSpcReduction="20000"/>
          </a:bodyPr>
          <a:lstStyle/>
          <a:p>
            <a:r>
              <a:rPr lang="en-US" sz="2000" dirty="0"/>
              <a:t>No cost to the local church, developer covers all expenses.</a:t>
            </a:r>
          </a:p>
          <a:p>
            <a:r>
              <a:rPr lang="en-US" sz="2000" dirty="0"/>
              <a:t>Leasing is addressed in Sections 2540/2541 of The Book of Discipline.</a:t>
            </a:r>
          </a:p>
          <a:p>
            <a:r>
              <a:rPr lang="en-US" sz="2000" dirty="0"/>
              <a:t>Tax-exempt status is fully protected.</a:t>
            </a:r>
          </a:p>
          <a:p>
            <a:r>
              <a:rPr lang="en-US" sz="2000" dirty="0"/>
              <a:t>Does not trigger UBIT (Unrelated Business Income Tax).  Classified as passive use.</a:t>
            </a:r>
          </a:p>
          <a:p>
            <a:r>
              <a:rPr lang="en-US" sz="2000" dirty="0"/>
              <a:t>Any property tax is limited to the leased area only.  Paid entirely by the developer.</a:t>
            </a:r>
          </a:p>
          <a:p>
            <a:r>
              <a:rPr lang="en-US" sz="2000" dirty="0"/>
              <a:t>Should not affect church insurance premiums.  Developer carries comprehensive coverage.</a:t>
            </a:r>
          </a:p>
          <a:p>
            <a:r>
              <a:rPr lang="en-US" sz="2000" dirty="0"/>
              <a:t>The developer handles all zoning, permitting, and regulatory filings.</a:t>
            </a:r>
          </a:p>
          <a:p>
            <a:r>
              <a:rPr lang="en-US" sz="2000" dirty="0"/>
              <a:t>Creates a deed encumbrance.  Requires approval via a Charge Conference.</a:t>
            </a:r>
          </a:p>
          <a:p>
            <a:r>
              <a:rPr lang="en-US" sz="2000" dirty="0"/>
              <a:t>A Decommissioning Bond ensures site restoration at the end of the lease term.</a:t>
            </a:r>
          </a:p>
          <a:p>
            <a:r>
              <a:rPr lang="en-US" sz="2000" dirty="0"/>
              <a:t>Exit provisions?</a:t>
            </a:r>
          </a:p>
        </p:txBody>
      </p:sp>
    </p:spTree>
    <p:extLst>
      <p:ext uri="{BB962C8B-B14F-4D97-AF65-F5344CB8AC3E}">
        <p14:creationId xmlns:p14="http://schemas.microsoft.com/office/powerpoint/2010/main" val="3508657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04E0117-1BD1-CF91-15E3-2EBDB953F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</a:rPr>
              <a:t>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B9DD6E-9176-2151-66A5-9B2A9F6F63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 fontScale="77500" lnSpcReduction="20000"/>
          </a:bodyPr>
          <a:lstStyle/>
          <a:p>
            <a:r>
              <a:rPr lang="en-US" sz="2000" dirty="0"/>
              <a:t>Initiate process with Conference property.</a:t>
            </a:r>
          </a:p>
          <a:p>
            <a:r>
              <a:rPr lang="en-US" sz="2000" dirty="0"/>
              <a:t>Zoom call with qualifying churches to review the opportunity.</a:t>
            </a:r>
          </a:p>
          <a:p>
            <a:r>
              <a:rPr lang="en-US" sz="2000" dirty="0"/>
              <a:t>Interested churches sign the ATP Agency Agreement.</a:t>
            </a:r>
          </a:p>
          <a:p>
            <a:r>
              <a:rPr lang="en-US" sz="2000" dirty="0"/>
              <a:t>ATP and Solway conduct a site-specific analysis and generate a formal proposal.</a:t>
            </a:r>
          </a:p>
          <a:p>
            <a:r>
              <a:rPr lang="en-US" sz="2000" dirty="0"/>
              <a:t>Once a Letter of Agreement (LOA) is signed, Solway gains standing to apply to the Utility.</a:t>
            </a:r>
          </a:p>
          <a:p>
            <a:r>
              <a:rPr lang="en-US" sz="2000" dirty="0"/>
              <a:t>Solway </a:t>
            </a:r>
            <a:r>
              <a:rPr lang="en-US" sz="2000"/>
              <a:t>proactively engages local Fire Chief.</a:t>
            </a:r>
            <a:endParaRPr lang="en-US" sz="2000" dirty="0"/>
          </a:p>
          <a:p>
            <a:r>
              <a:rPr lang="en-US" sz="2000" dirty="0"/>
              <a:t>If the Utility invites a formal application, Solway invests $70,000–$80,000 in an Interconnection Study.</a:t>
            </a:r>
          </a:p>
          <a:p>
            <a:r>
              <a:rPr lang="en-US" sz="2000" dirty="0"/>
              <a:t>Engineering site visit to confirm final location and system design.</a:t>
            </a:r>
          </a:p>
          <a:p>
            <a:r>
              <a:rPr lang="en-US" sz="2000" dirty="0"/>
              <a:t>Execute Lease (Conference-approved Master Lease template).</a:t>
            </a:r>
          </a:p>
          <a:p>
            <a:r>
              <a:rPr lang="en-US" sz="2000" dirty="0"/>
              <a:t>Zoning and permitting approvals obtained by developer.</a:t>
            </a:r>
          </a:p>
          <a:p>
            <a:r>
              <a:rPr lang="en-US" sz="2000" dirty="0"/>
              <a:t>Construction completed in 75–90 days.</a:t>
            </a:r>
          </a:p>
          <a:p>
            <a:r>
              <a:rPr lang="en-US" sz="2000" dirty="0"/>
              <a:t>Lease commences at Interconnection with Utility.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9663485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073189-59DC-D362-C685-884A73201B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Contact Information</a:t>
            </a:r>
          </a:p>
        </p:txBody>
      </p:sp>
      <p:graphicFrame>
        <p:nvGraphicFramePr>
          <p:cNvPr id="21" name="Content Placeholder 2">
            <a:extLst>
              <a:ext uri="{FF2B5EF4-FFF2-40B4-BE49-F238E27FC236}">
                <a16:creationId xmlns:a16="http://schemas.microsoft.com/office/drawing/2014/main" id="{E71CA52C-A080-2FD6-E3CA-65240188CEC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74560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4571</TotalTime>
  <Words>825</Words>
  <Application>Microsoft Office PowerPoint</Application>
  <PresentationFormat>Widescreen</PresentationFormat>
  <Paragraphs>82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Aptos</vt:lpstr>
      <vt:lpstr>Aptos Display</vt:lpstr>
      <vt:lpstr>Arial</vt:lpstr>
      <vt:lpstr>Georgia</vt:lpstr>
      <vt:lpstr>Office Theme</vt:lpstr>
      <vt:lpstr> Greater New Jersey Conference of the UMC Battery Energy Storage System (BESS) Opportunity  May 12, 2026</vt:lpstr>
      <vt:lpstr>Overview</vt:lpstr>
      <vt:lpstr>How Battery Storage Works The daily cycle that keeps utility grids reliable</vt:lpstr>
      <vt:lpstr>The BESS Opportunity</vt:lpstr>
      <vt:lpstr>Project Details</vt:lpstr>
      <vt:lpstr>Addressing UMC Concerns</vt:lpstr>
      <vt:lpstr>Next Steps</vt:lpstr>
      <vt:lpstr>Contact Information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tom moylan</dc:creator>
  <cp:lastModifiedBy>tom moylan</cp:lastModifiedBy>
  <cp:revision>19</cp:revision>
  <dcterms:created xsi:type="dcterms:W3CDTF">2026-01-02T15:51:48Z</dcterms:created>
  <dcterms:modified xsi:type="dcterms:W3CDTF">2026-05-10T16:30:58Z</dcterms:modified>
</cp:coreProperties>
</file>