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57" r:id="rId5"/>
    <p:sldId id="262" r:id="rId6"/>
    <p:sldId id="260" r:id="rId7"/>
    <p:sldId id="261" r:id="rId8"/>
    <p:sldId id="263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275" r:id="rId20"/>
    <p:sldId id="277" r:id="rId21"/>
    <p:sldId id="278" r:id="rId22"/>
    <p:sldId id="283" r:id="rId23"/>
    <p:sldId id="280" r:id="rId24"/>
    <p:sldId id="281" r:id="rId25"/>
    <p:sldId id="282" r:id="rId2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DBDC9B-391A-4F7A-ADBB-92BB0F860CBC}" v="7" dt="2025-12-16T20:54:23.4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4CEEB-0C2B-41BE-A5A9-ED5ABE2B6EF6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9A94C-6D68-45C7-B897-FD394572E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88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17T19:16:23.851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37,'284'-13,"14"-1,-199 16,131-4,-206-2,-2-2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17T19:16:45.601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0,'19'2,"0"0,0 1,33 10,1 0,-23-7,35 8,1-3,133 4,570-16,-743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17T19:16:24.460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17T19:16:24.835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17T19:16:29.725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79,'7'-1,"1"0,-1-1,0 0,1 0,-1 0,0-1,-1-1,8-3,27-11,-20 13,0 1,41-3,19-4,-49 7,1 1,0 1,0 2,0 1,63 10,23 2,177-11,-152-4,-122 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17T19:16:35.659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1,'784'0,"-741"2,55 10,-54-6,50 1,-14-7,-58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17T19:16:37.534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763 48,'-30'-1,"1"-2,-40-7,36 4,-29-1,0 3,-99 5,53 2,66-3,0-3,-59-9,78 7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17T19:16:39.003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0,'237'14,"-8"-2,-211-11,601 18,328 40,-781-47,81 1,-171-13,-54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17T19:16:39.347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1-17T19:16:39.706"/>
    </inkml:context>
    <inkml:brush xml:id="br0">
      <inkml:brushProperty name="width" value="0.5" units="cm"/>
      <inkml:brushProperty name="height" value="1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4CCF0-2533-4DA3-8B7D-C1ED2F8DAA8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54C714-D617-440D-A2B6-39F9A3E3D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3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4C714-D617-440D-A2B6-39F9A3E3D8E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787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4C714-D617-440D-A2B6-39F9A3E3D8E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4C714-D617-440D-A2B6-39F9A3E3D8E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55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4C714-D617-440D-A2B6-39F9A3E3D8E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792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54C714-D617-440D-A2B6-39F9A3E3D8E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15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1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28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57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2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32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92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5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3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5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57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3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A6169-9C26-E74D-BA96-1E1A0EF3DF46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DF252-05E9-4F43-B6BC-A9B512006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0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customXml" Target="../ink/ink6.xml"/><Relationship Id="rId18" Type="http://schemas.openxmlformats.org/officeDocument/2006/relationships/image" Target="../media/image29.png"/><Relationship Id="rId3" Type="http://schemas.openxmlformats.org/officeDocument/2006/relationships/customXml" Target="../ink/ink1.xml"/><Relationship Id="rId21" Type="http://schemas.openxmlformats.org/officeDocument/2006/relationships/image" Target="../media/image30.png"/><Relationship Id="rId7" Type="http://schemas.openxmlformats.org/officeDocument/2006/relationships/image" Target="../media/image24.png"/><Relationship Id="rId12" Type="http://schemas.openxmlformats.org/officeDocument/2006/relationships/image" Target="../media/image26.png"/><Relationship Id="rId17" Type="http://schemas.openxmlformats.org/officeDocument/2006/relationships/customXml" Target="../ink/ink8.xml"/><Relationship Id="rId2" Type="http://schemas.openxmlformats.org/officeDocument/2006/relationships/image" Target="../media/image3.png"/><Relationship Id="rId16" Type="http://schemas.openxmlformats.org/officeDocument/2006/relationships/image" Target="../media/image28.png"/><Relationship Id="rId20" Type="http://schemas.openxmlformats.org/officeDocument/2006/relationships/customXml" Target="../ink/ink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customXml" Target="../ink/ink5.xml"/><Relationship Id="rId5" Type="http://schemas.openxmlformats.org/officeDocument/2006/relationships/image" Target="../media/image23.png"/><Relationship Id="rId15" Type="http://schemas.openxmlformats.org/officeDocument/2006/relationships/customXml" Target="../ink/ink7.xml"/><Relationship Id="rId10" Type="http://schemas.openxmlformats.org/officeDocument/2006/relationships/image" Target="../media/image25.png"/><Relationship Id="rId19" Type="http://schemas.openxmlformats.org/officeDocument/2006/relationships/customXml" Target="../ink/ink9.xml"/><Relationship Id="rId9" Type="http://schemas.openxmlformats.org/officeDocument/2006/relationships/customXml" Target="../ink/ink4.xml"/><Relationship Id="rId14" Type="http://schemas.openxmlformats.org/officeDocument/2006/relationships/image" Target="../media/image27.png"/><Relationship Id="rId22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767" y="571273"/>
            <a:ext cx="4563216" cy="417140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26892" y="5218890"/>
            <a:ext cx="82861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+mj-lt"/>
              </a:rPr>
              <a:t>2025 STATISTICAL TRAINING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96835" y="6175621"/>
            <a:ext cx="6429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+mj-lt"/>
              </a:rPr>
              <a:t>December</a:t>
            </a:r>
            <a:r>
              <a:rPr lang="en-US" sz="3200" dirty="0">
                <a:latin typeface="+mj-lt"/>
              </a:rPr>
              <a:t> </a:t>
            </a:r>
            <a:r>
              <a:rPr lang="en-US" sz="3200" b="1" dirty="0">
                <a:latin typeface="+mj-lt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300826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2: Assets &amp; Expenses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E142C1CE-88E8-A239-9356-C7D99D9655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585" y="1163248"/>
            <a:ext cx="7878425" cy="5014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725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2: Assets &amp; Expenses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pic>
        <p:nvPicPr>
          <p:cNvPr id="8" name="Picture 7" descr="A screenshot of a computer&#10;&#10;Description automatically generated">
            <a:extLst>
              <a:ext uri="{FF2B5EF4-FFF2-40B4-BE49-F238E27FC236}">
                <a16:creationId xmlns:a16="http://schemas.microsoft.com/office/drawing/2014/main" id="{4E632B52-18F9-0F76-662C-CB86F5AA9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020" y="1285576"/>
            <a:ext cx="8849960" cy="4286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628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2: Assets &amp; Expenses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2729" y="4176840"/>
            <a:ext cx="6101585" cy="1077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1600" b="1" dirty="0"/>
          </a:p>
          <a:p>
            <a:r>
              <a:rPr lang="en-US" sz="1600" b="1" dirty="0"/>
              <a:t>NOTE: Senior/Lead pastor compensation includes any clergy status in the lead/primary role.  If a church has a supply pastor, their salary including any applicable FICA taxes should be included on that line.</a:t>
            </a:r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1E25505E-2C62-0B61-8AA3-7F27A33230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730" y="2392658"/>
            <a:ext cx="8878539" cy="175284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6F111DC-2E58-8BF9-8069-BBA0B00D39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29" y="1829089"/>
            <a:ext cx="8878539" cy="35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957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2: Assets &amp; Expenses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pic>
        <p:nvPicPr>
          <p:cNvPr id="11" name="Picture 10" descr="A screenshot of a computer&#10;&#10;Description automatically generated">
            <a:extLst>
              <a:ext uri="{FF2B5EF4-FFF2-40B4-BE49-F238E27FC236}">
                <a16:creationId xmlns:a16="http://schemas.microsoft.com/office/drawing/2014/main" id="{FF857C8E-4689-E22D-4DB2-3EBCA1F67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730" y="2228682"/>
            <a:ext cx="8878539" cy="240063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BB991DD-5C88-CBB1-3989-6D5B8EA67B5B}"/>
              </a:ext>
            </a:extLst>
          </p:cNvPr>
          <p:cNvSpPr txBox="1"/>
          <p:nvPr/>
        </p:nvSpPr>
        <p:spPr>
          <a:xfrm>
            <a:off x="6050792" y="1426900"/>
            <a:ext cx="28725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Included in Shared Ministry Calculation</a:t>
            </a:r>
          </a:p>
        </p:txBody>
      </p:sp>
    </p:spTree>
    <p:extLst>
      <p:ext uri="{BB962C8B-B14F-4D97-AF65-F5344CB8AC3E}">
        <p14:creationId xmlns:p14="http://schemas.microsoft.com/office/powerpoint/2010/main" val="903292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2: Assets &amp; Expenses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80CA2D2F-B3A8-04F4-1503-169A4C6962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09" y="2214393"/>
            <a:ext cx="8821381" cy="2429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0228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2: Assets &amp; Expenses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5298" y="3151844"/>
            <a:ext cx="6213465" cy="1077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Line 49: Should include any building improvements that will extend the life of an asset for more than a year. (i.e. painting a room or remodeling  a kitchen)  This line can also include major equipment purchases (</a:t>
            </a:r>
            <a:r>
              <a:rPr lang="en-US" sz="1600" b="1" dirty="0" err="1"/>
              <a:t>i.e</a:t>
            </a:r>
            <a:r>
              <a:rPr lang="en-US" sz="1600" b="1" dirty="0"/>
              <a:t> new water heater).</a:t>
            </a:r>
          </a:p>
        </p:txBody>
      </p:sp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6B67975B-908A-6CBB-BB27-EC39BCCED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09" y="1463830"/>
            <a:ext cx="8821381" cy="149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400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3: Income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05BAFC34-B005-3751-BC06-912A752907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485" y="1656477"/>
            <a:ext cx="8048625" cy="4102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1680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3: Income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6B9CFD48-E638-80FD-F073-37FD648ED4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352" y="2170846"/>
            <a:ext cx="7924892" cy="2516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101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3: Income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pic>
        <p:nvPicPr>
          <p:cNvPr id="8" name="Picture 7" descr="A screenshot of a computer&#10;&#10;Description automatically generated">
            <a:extLst>
              <a:ext uri="{FF2B5EF4-FFF2-40B4-BE49-F238E27FC236}">
                <a16:creationId xmlns:a16="http://schemas.microsoft.com/office/drawing/2014/main" id="{463C1B07-BD69-E4DC-092B-D1964FEEEA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871" y="1489969"/>
            <a:ext cx="7932256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327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Netting Concept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4312" y="1418897"/>
            <a:ext cx="80951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The Netting Concept allows you to net expenses with related income for situations such as church fundraisers, church run thrift stores and daycares, or building rentals.</a:t>
            </a:r>
          </a:p>
        </p:txBody>
      </p:sp>
      <p:sp>
        <p:nvSpPr>
          <p:cNvPr id="7" name="Left Arrow 6"/>
          <p:cNvSpPr/>
          <p:nvPr/>
        </p:nvSpPr>
        <p:spPr>
          <a:xfrm rot="20038406">
            <a:off x="6663306" y="2216441"/>
            <a:ext cx="1037603" cy="729132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Example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95429" y="3856790"/>
            <a:ext cx="1649690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Netting allows for more consistent and accurate Shared Ministry Allocation for all churches.</a:t>
            </a:r>
          </a:p>
        </p:txBody>
      </p:sp>
      <p:pic>
        <p:nvPicPr>
          <p:cNvPr id="9" name="Picture 8" descr="A table with numbers and text&#10;&#10;AI-generated content may be incorrect.">
            <a:extLst>
              <a:ext uri="{FF2B5EF4-FFF2-40B4-BE49-F238E27FC236}">
                <a16:creationId xmlns:a16="http://schemas.microsoft.com/office/drawing/2014/main" id="{C7D9D1DF-12DD-444B-AE7D-B5F5A2AD7D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488" y="2581007"/>
            <a:ext cx="5467286" cy="401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117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560" y="395894"/>
            <a:ext cx="7556724" cy="754176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 Rounded MT Bold" panose="020F0704030504030204" pitchFamily="34" charset="0"/>
                <a:cs typeface="Franklin Gothic Book"/>
              </a:rPr>
              <a:t>2025 STATISTICAL REPORTS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353" y="1480008"/>
            <a:ext cx="8323868" cy="4663104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b="1" i="1" dirty="0">
                <a:solidFill>
                  <a:schemeClr val="tx1"/>
                </a:solidFill>
              </a:rPr>
              <a:t>Key Points: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1" i="1" dirty="0">
                <a:solidFill>
                  <a:schemeClr val="tx1"/>
                </a:solidFill>
              </a:rPr>
              <a:t>The 2025 report is the same as last year’s with one difference.</a:t>
            </a:r>
            <a:endParaRPr lang="en-US" sz="1400" b="1" i="1" dirty="0">
              <a:solidFill>
                <a:schemeClr val="tx1"/>
              </a:solidFill>
            </a:endParaRP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400" b="1" i="1" dirty="0">
                <a:solidFill>
                  <a:srgbClr val="C00000"/>
                </a:solidFill>
              </a:rPr>
              <a:t>Suggestion: Before entering any data print your Church Report with prior year comparison</a:t>
            </a:r>
            <a:r>
              <a:rPr lang="en-US" sz="1400" b="1" i="1" dirty="0">
                <a:solidFill>
                  <a:schemeClr val="tx1"/>
                </a:solidFill>
              </a:rPr>
              <a:t>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1" i="1" dirty="0">
                <a:solidFill>
                  <a:schemeClr val="tx1"/>
                </a:solidFill>
              </a:rPr>
              <a:t>You will be prompted to change your password at the first login.  Please note the conference office does not have access to your new password.</a:t>
            </a:r>
          </a:p>
          <a:p>
            <a:pPr>
              <a:lnSpc>
                <a:spcPct val="150000"/>
              </a:lnSpc>
            </a:pPr>
            <a:r>
              <a:rPr lang="en-US" sz="1800" b="1" i="1" dirty="0">
                <a:solidFill>
                  <a:srgbClr val="C00000"/>
                </a:solidFill>
              </a:rPr>
              <a:t>Keep the username and password available for all users.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1" i="1" dirty="0">
                <a:solidFill>
                  <a:schemeClr val="tx1"/>
                </a:solidFill>
              </a:rPr>
              <a:t>Reports cannot be changed after they have been vetted and submitted to GCFA. 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896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GNJ Shared Ministry Formula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4312" y="1387366"/>
            <a:ext cx="8237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2025 Statistical Reports will be used in the 2027 Shared Ministry Calculation</a:t>
            </a:r>
            <a:r>
              <a:rPr lang="en-US" dirty="0"/>
              <a:t>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D6543DD3-82B0-ED6C-A1F7-B7AD81496A14}"/>
                  </a:ext>
                </a:extLst>
              </p14:cNvPr>
              <p14:cNvContentPartPr/>
              <p14:nvPr/>
            </p14:nvContentPartPr>
            <p14:xfrm>
              <a:off x="2444481" y="2543209"/>
              <a:ext cx="344880" cy="136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D6543DD3-82B0-ED6C-A1F7-B7AD81496A1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90481" y="2435209"/>
                <a:ext cx="452520" cy="22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B5CCE3CE-77DD-19A4-8256-988BE36D90F2}"/>
                  </a:ext>
                </a:extLst>
              </p14:cNvPr>
              <p14:cNvContentPartPr/>
              <p14:nvPr/>
            </p14:nvContentPartPr>
            <p14:xfrm>
              <a:off x="2547081" y="2528449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B5CCE3CE-77DD-19A4-8256-988BE36D90F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493081" y="2420449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200B2518-4056-FB5A-5A45-2FA3A5E5C824}"/>
                  </a:ext>
                </a:extLst>
              </p14:cNvPr>
              <p14:cNvContentPartPr/>
              <p14:nvPr/>
            </p14:nvContentPartPr>
            <p14:xfrm>
              <a:off x="2547081" y="2518729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200B2518-4056-FB5A-5A45-2FA3A5E5C82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493081" y="2411089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18660411-BE40-968D-F61F-3963E7FC33BC}"/>
                  </a:ext>
                </a:extLst>
              </p14:cNvPr>
              <p14:cNvContentPartPr/>
              <p14:nvPr/>
            </p14:nvContentPartPr>
            <p14:xfrm>
              <a:off x="2509281" y="2528089"/>
              <a:ext cx="410040" cy="288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18660411-BE40-968D-F61F-3963E7FC33BC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455641" y="2420449"/>
                <a:ext cx="517680" cy="24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D99EE089-5ADD-F737-C6FB-B009A7F0C8E6}"/>
                  </a:ext>
                </a:extLst>
              </p14:cNvPr>
              <p14:cNvContentPartPr/>
              <p14:nvPr/>
            </p14:nvContentPartPr>
            <p14:xfrm>
              <a:off x="2509281" y="2518729"/>
              <a:ext cx="419760" cy="1044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D99EE089-5ADD-F737-C6FB-B009A7F0C8E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19641" y="2339089"/>
                <a:ext cx="599400" cy="37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CD7B4FDD-1A86-B741-C804-126DD632586B}"/>
                  </a:ext>
                </a:extLst>
              </p14:cNvPr>
              <p14:cNvContentPartPr/>
              <p14:nvPr/>
            </p14:nvContentPartPr>
            <p14:xfrm>
              <a:off x="2757681" y="2511169"/>
              <a:ext cx="274680" cy="1728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CD7B4FDD-1A86-B741-C804-126DD632586B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668041" y="2331529"/>
                <a:ext cx="454320" cy="376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47B82458-AA31-E038-2E0C-95A522423705}"/>
                  </a:ext>
                </a:extLst>
              </p14:cNvPr>
              <p14:cNvContentPartPr/>
              <p14:nvPr/>
            </p14:nvContentPartPr>
            <p14:xfrm>
              <a:off x="1212921" y="2005729"/>
              <a:ext cx="922680" cy="471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47B82458-AA31-E038-2E0C-95A522423705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123281" y="1825729"/>
                <a:ext cx="1102320" cy="40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E94185FA-D202-EB73-339F-4C2939B0A1B8}"/>
                  </a:ext>
                </a:extLst>
              </p14:cNvPr>
              <p14:cNvContentPartPr/>
              <p14:nvPr/>
            </p14:nvContentPartPr>
            <p14:xfrm>
              <a:off x="2145681" y="2052169"/>
              <a:ext cx="360" cy="36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E94185FA-D202-EB73-339F-4C2939B0A1B8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055681" y="187252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10064C03-D3C1-A0B6-394D-9EB2C7F9D767}"/>
                  </a:ext>
                </a:extLst>
              </p14:cNvPr>
              <p14:cNvContentPartPr/>
              <p14:nvPr/>
            </p14:nvContentPartPr>
            <p14:xfrm>
              <a:off x="2145681" y="2052169"/>
              <a:ext cx="360" cy="36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10064C03-D3C1-A0B6-394D-9EB2C7F9D767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055681" y="1872529"/>
                <a:ext cx="18000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10D2181D-3F52-7233-9DE5-0A299237E979}"/>
                  </a:ext>
                </a:extLst>
              </p14:cNvPr>
              <p14:cNvContentPartPr/>
              <p14:nvPr/>
            </p14:nvContentPartPr>
            <p14:xfrm>
              <a:off x="2537361" y="2500369"/>
              <a:ext cx="474480" cy="288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10D2181D-3F52-7233-9DE5-0A299237E979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2447721" y="2320369"/>
                <a:ext cx="654120" cy="388440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3" descr="A blue squares with black text&#10;&#10;AI-generated content may be incorrect.">
            <a:extLst>
              <a:ext uri="{FF2B5EF4-FFF2-40B4-BE49-F238E27FC236}">
                <a16:creationId xmlns:a16="http://schemas.microsoft.com/office/drawing/2014/main" id="{F1FCFB03-CB8B-9B3E-1F9C-3048C6B271EB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212921" y="2029309"/>
            <a:ext cx="6418315" cy="26156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FA27BD3-D32B-73BA-AD96-75DBF6B45074}"/>
              </a:ext>
            </a:extLst>
          </p:cNvPr>
          <p:cNvSpPr txBox="1"/>
          <p:nvPr/>
        </p:nvSpPr>
        <p:spPr>
          <a:xfrm>
            <a:off x="4183811" y="4809226"/>
            <a:ext cx="3342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*subject to change per CF&amp;A approval</a:t>
            </a:r>
          </a:p>
        </p:txBody>
      </p:sp>
    </p:spTree>
    <p:extLst>
      <p:ext uri="{BB962C8B-B14F-4D97-AF65-F5344CB8AC3E}">
        <p14:creationId xmlns:p14="http://schemas.microsoft.com/office/powerpoint/2010/main" val="3712653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GNJ Shared Ministry Formula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46277" y="2457937"/>
            <a:ext cx="2507530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Increases to any of these expense lines will result in an increase in a Church’s Shared Ministry Allocation.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86241" y="1271450"/>
            <a:ext cx="28826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ea typeface="+mj-ea"/>
              </a:rPr>
              <a:t>Calculation Example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B73D83-B97E-A0DC-4E81-9BABFC548B18}"/>
              </a:ext>
            </a:extLst>
          </p:cNvPr>
          <p:cNvSpPr/>
          <p:nvPr/>
        </p:nvSpPr>
        <p:spPr>
          <a:xfrm>
            <a:off x="1885633" y="1861457"/>
            <a:ext cx="401216" cy="14318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screenshot of a computer">
            <a:extLst>
              <a:ext uri="{FF2B5EF4-FFF2-40B4-BE49-F238E27FC236}">
                <a16:creationId xmlns:a16="http://schemas.microsoft.com/office/drawing/2014/main" id="{DDCE609A-7E91-D1D3-D94F-77C83FECFC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709" y="1733115"/>
            <a:ext cx="4543719" cy="4891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558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560" y="395894"/>
            <a:ext cx="7556724" cy="754176"/>
          </a:xfrm>
        </p:spPr>
        <p:txBody>
          <a:bodyPr>
            <a:normAutofit/>
          </a:bodyPr>
          <a:lstStyle/>
          <a:p>
            <a:r>
              <a:rPr lang="en-US" sz="3200" b="1" dirty="0">
                <a:cs typeface="Franklin Gothic Book"/>
              </a:rPr>
              <a:t>2024 STATISTICAL REPORTS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682" y="1480008"/>
            <a:ext cx="8861196" cy="435323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b="1" i="1" dirty="0">
                <a:solidFill>
                  <a:schemeClr val="tx1"/>
                </a:solidFill>
              </a:rPr>
              <a:t>If you have any questions, please email: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600" b="1" i="1" dirty="0">
                <a:solidFill>
                  <a:schemeClr val="tx1"/>
                </a:solidFill>
              </a:rPr>
              <a:t>James Mulligan, Accounting-Database Administrator  </a:t>
            </a:r>
          </a:p>
          <a:p>
            <a:pPr algn="l">
              <a:lnSpc>
                <a:spcPct val="150000"/>
              </a:lnSpc>
            </a:pPr>
            <a:r>
              <a:rPr lang="en-US" sz="2600" b="1" i="1" dirty="0">
                <a:solidFill>
                  <a:schemeClr val="tx1"/>
                </a:solidFill>
              </a:rPr>
              <a:t>		</a:t>
            </a:r>
            <a:r>
              <a:rPr lang="en-US" sz="2600" b="1" i="1" dirty="0">
                <a:solidFill>
                  <a:srgbClr val="0070C0"/>
                </a:solidFill>
              </a:rPr>
              <a:t>jmulligan@epagnj.org</a:t>
            </a:r>
          </a:p>
          <a:p>
            <a:pPr lvl="0">
              <a:lnSpc>
                <a:spcPct val="150000"/>
              </a:lnSpc>
            </a:pPr>
            <a:r>
              <a:rPr lang="en-US" sz="4400" b="1" i="1" dirty="0">
                <a:solidFill>
                  <a:schemeClr val="tx1"/>
                </a:solidFill>
              </a:rPr>
              <a:t>Due Date: January 31, 2026 </a:t>
            </a:r>
          </a:p>
          <a:p>
            <a:pPr lvl="0">
              <a:lnSpc>
                <a:spcPct val="150000"/>
              </a:lnSpc>
            </a:pPr>
            <a:r>
              <a:rPr lang="en-US" i="1" dirty="0">
                <a:solidFill>
                  <a:srgbClr val="FF0000"/>
                </a:solidFill>
              </a:rPr>
              <a:t>(2025 Tables Available on December 22)</a:t>
            </a:r>
          </a:p>
          <a:p>
            <a:pPr algn="l">
              <a:lnSpc>
                <a:spcPct val="150000"/>
              </a:lnSpc>
            </a:pPr>
            <a:endParaRPr lang="en-US" sz="2800" b="1" i="1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ct val="150000"/>
              </a:lnSpc>
            </a:pPr>
            <a:endParaRPr lang="en-US" sz="1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442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560" y="395894"/>
            <a:ext cx="7556724" cy="754176"/>
          </a:xfrm>
        </p:spPr>
        <p:txBody>
          <a:bodyPr>
            <a:normAutofit/>
          </a:bodyPr>
          <a:lstStyle/>
          <a:p>
            <a:r>
              <a:rPr lang="en-US" sz="3200" b="1" dirty="0">
                <a:cs typeface="Franklin Gothic Book"/>
              </a:rPr>
              <a:t>2025 STATISTICAL REPORTS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560" y="1480008"/>
            <a:ext cx="7960550" cy="4663104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b="1" i="1" dirty="0">
                <a:solidFill>
                  <a:schemeClr val="tx1"/>
                </a:solidFill>
              </a:rPr>
              <a:t>Login Information:</a:t>
            </a:r>
          </a:p>
          <a:p>
            <a:pPr algn="l">
              <a:lnSpc>
                <a:spcPct val="150000"/>
              </a:lnSpc>
            </a:pPr>
            <a:r>
              <a:rPr lang="en-US" sz="2800" b="1" i="1" dirty="0">
                <a:solidFill>
                  <a:schemeClr val="tx1"/>
                </a:solidFill>
              </a:rPr>
              <a:t>	Website:</a:t>
            </a:r>
            <a:r>
              <a:rPr lang="en-US" sz="2800" b="1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2"/>
                </a:solidFill>
              </a:rPr>
              <a:t>http://stats.gcfa.org</a:t>
            </a:r>
          </a:p>
          <a:p>
            <a:pPr algn="l">
              <a:lnSpc>
                <a:spcPct val="150000"/>
              </a:lnSpc>
            </a:pPr>
            <a:r>
              <a:rPr lang="en-US" sz="2800" b="1" i="1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sz="2800" b="1" i="1" dirty="0">
                <a:solidFill>
                  <a:schemeClr val="tx1"/>
                </a:solidFill>
              </a:rPr>
              <a:t>Username: Six-digit GCFA Number</a:t>
            </a:r>
          </a:p>
          <a:p>
            <a:pPr algn="l">
              <a:lnSpc>
                <a:spcPct val="150000"/>
              </a:lnSpc>
            </a:pPr>
            <a:r>
              <a:rPr lang="en-US" sz="1600" b="1" i="1" dirty="0">
                <a:solidFill>
                  <a:schemeClr val="tx1"/>
                </a:solidFill>
              </a:rPr>
              <a:t>	</a:t>
            </a:r>
            <a:r>
              <a:rPr lang="en-US" sz="2800" b="1" i="1" dirty="0">
                <a:solidFill>
                  <a:schemeClr val="tx1"/>
                </a:solidFill>
              </a:rPr>
              <a:t>Password: gnjchurch25!</a:t>
            </a:r>
            <a:endParaRPr lang="en-US" sz="1600" b="1" i="1" dirty="0">
              <a:solidFill>
                <a:schemeClr val="tx1"/>
              </a:solidFill>
            </a:endParaRPr>
          </a:p>
          <a:p>
            <a:pPr lvl="0" algn="l">
              <a:lnSpc>
                <a:spcPct val="150000"/>
              </a:lnSpc>
            </a:pPr>
            <a:r>
              <a:rPr lang="en-US" b="1" i="1" dirty="0">
                <a:solidFill>
                  <a:schemeClr val="tx1"/>
                </a:solidFill>
              </a:rPr>
              <a:t>Due Date:</a:t>
            </a:r>
          </a:p>
          <a:p>
            <a:pPr lvl="0" algn="l">
              <a:lnSpc>
                <a:spcPct val="150000"/>
              </a:lnSpc>
            </a:pPr>
            <a:r>
              <a:rPr lang="en-US" sz="2800" b="1" i="1" dirty="0">
                <a:solidFill>
                  <a:schemeClr val="tx1"/>
                </a:solidFill>
              </a:rPr>
              <a:t>	January 31, 2026 </a:t>
            </a:r>
            <a:r>
              <a:rPr lang="en-US" sz="1700" i="1" dirty="0">
                <a:solidFill>
                  <a:srgbClr val="FF0000"/>
                </a:solidFill>
              </a:rPr>
              <a:t>(2025 Tables Available on December 22nd )</a:t>
            </a:r>
          </a:p>
          <a:p>
            <a:pPr algn="l">
              <a:lnSpc>
                <a:spcPct val="150000"/>
              </a:lnSpc>
            </a:pPr>
            <a:endParaRPr lang="en-US" sz="16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949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1: Membership &amp; Participation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83224" y="1271450"/>
            <a:ext cx="164026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Line 1 auto populates based on last year’s ending total.</a:t>
            </a:r>
          </a:p>
        </p:txBody>
      </p:sp>
      <p:pic>
        <p:nvPicPr>
          <p:cNvPr id="8" name="Picture 7" descr="A screenshot of a computer&#10;&#10;Description automatically generated">
            <a:extLst>
              <a:ext uri="{FF2B5EF4-FFF2-40B4-BE49-F238E27FC236}">
                <a16:creationId xmlns:a16="http://schemas.microsoft.com/office/drawing/2014/main" id="{6EA59946-D7A3-A967-8287-CB422A4E95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338" y="1271450"/>
            <a:ext cx="7003434" cy="4686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676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1: Membership &amp; Participation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34415" y="6112411"/>
            <a:ext cx="164026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The Total in Line 5 &amp; 6 must equal total membership in Line 4.</a:t>
            </a:r>
          </a:p>
        </p:txBody>
      </p:sp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4066AD9B-8B69-CDB2-1DFF-8D619264F4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929" y="1371250"/>
            <a:ext cx="8043921" cy="4641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934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1: Membership &amp; Participation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pic>
        <p:nvPicPr>
          <p:cNvPr id="9" name="Picture 8" descr="A screenshot of a computer&#10;&#10;Description automatically generated">
            <a:extLst>
              <a:ext uri="{FF2B5EF4-FFF2-40B4-BE49-F238E27FC236}">
                <a16:creationId xmlns:a16="http://schemas.microsoft.com/office/drawing/2014/main" id="{1183DD72-58AC-2A0F-BD27-9AC2D5D1D6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599" y="2009576"/>
            <a:ext cx="8485322" cy="3028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964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1: Membership &amp; Participation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25063" y="5819946"/>
            <a:ext cx="164026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Count all those who have participated in any church groups.</a:t>
            </a:r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86256E8D-885B-5D4B-7101-C1E0D5D6EC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302" y="1672807"/>
            <a:ext cx="7773148" cy="406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51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1: Membership &amp; Participation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4312" y="5795639"/>
            <a:ext cx="1640264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If your ministry fits in both categories, count it in twice.</a:t>
            </a:r>
          </a:p>
        </p:txBody>
      </p:sp>
      <p:pic>
        <p:nvPicPr>
          <p:cNvPr id="8" name="Picture 7" descr="A screenshot of a computer&#10;&#10;Description automatically generated">
            <a:extLst>
              <a:ext uri="{FF2B5EF4-FFF2-40B4-BE49-F238E27FC236}">
                <a16:creationId xmlns:a16="http://schemas.microsoft.com/office/drawing/2014/main" id="{AF068747-8454-6F0B-E833-257EE8046E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721" y="1348807"/>
            <a:ext cx="7724153" cy="4393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09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312" y="395893"/>
            <a:ext cx="7682972" cy="875557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latin typeface="Franklin Gothic Book"/>
                <a:cs typeface="Franklin Gothic Book"/>
              </a:rPr>
              <a:t>Table 2: Assets &amp; Expenses</a:t>
            </a:r>
          </a:p>
        </p:txBody>
      </p:sp>
      <p:pic>
        <p:nvPicPr>
          <p:cNvPr id="5" name="Picture 4" descr="GNJ_English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352" y="6143112"/>
            <a:ext cx="2099036" cy="586323"/>
          </a:xfrm>
          <a:prstGeom prst="rect">
            <a:avLst/>
          </a:prstGeom>
        </p:spPr>
      </p:pic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981A2B00-D50D-4C41-5288-606DBE78B3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073" y="1911107"/>
            <a:ext cx="7750816" cy="31793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F0DE629-B073-B304-015A-3307921E8C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073" y="1415041"/>
            <a:ext cx="7750816" cy="35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747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NJ Powerpoint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2D86BB"/>
      </a:accent1>
      <a:accent2>
        <a:srgbClr val="E5202F"/>
      </a:accent2>
      <a:accent3>
        <a:srgbClr val="000000"/>
      </a:accent3>
      <a:accent4>
        <a:srgbClr val="E5202F"/>
      </a:accent4>
      <a:accent5>
        <a:srgbClr val="2D86BB"/>
      </a:accent5>
      <a:accent6>
        <a:srgbClr val="F79646"/>
      </a:accent6>
      <a:hlink>
        <a:srgbClr val="E5202F"/>
      </a:hlink>
      <a:folHlink>
        <a:srgbClr val="2D86BB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A3EA0022F1C344854DDD6DFA79E11D" ma:contentTypeVersion="18" ma:contentTypeDescription="Create a new document." ma:contentTypeScope="" ma:versionID="b7bbe250fd859ded5f69bdacad52a93a">
  <xsd:schema xmlns:xsd="http://www.w3.org/2001/XMLSchema" xmlns:xs="http://www.w3.org/2001/XMLSchema" xmlns:p="http://schemas.microsoft.com/office/2006/metadata/properties" xmlns:ns2="9994860e-08d5-4928-aaa7-ea6e215231cb" xmlns:ns3="78f9bb16-6cab-47a5-9d5a-fe274aadb237" targetNamespace="http://schemas.microsoft.com/office/2006/metadata/properties" ma:root="true" ma:fieldsID="2511409c03a0de5e37b45acccc81b01e" ns2:_="" ns3:_="">
    <xsd:import namespace="9994860e-08d5-4928-aaa7-ea6e215231cb"/>
    <xsd:import namespace="78f9bb16-6cab-47a5-9d5a-fe274aadb23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4860e-08d5-4928-aaa7-ea6e215231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df6c1a4-cbea-4bff-a8c5-79e21740ba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f9bb16-6cab-47a5-9d5a-fe274aadb23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6aae630-c181-443d-b311-370086d0d290}" ma:internalName="TaxCatchAll" ma:showField="CatchAllData" ma:web="78f9bb16-6cab-47a5-9d5a-fe274aadb2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8f9bb16-6cab-47a5-9d5a-fe274aadb237" xsi:nil="true"/>
    <lcf76f155ced4ddcb4097134ff3c332f xmlns="9994860e-08d5-4928-aaa7-ea6e215231c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65977DA-6550-4D3A-8B2A-EE81B931E1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94860e-08d5-4928-aaa7-ea6e215231cb"/>
    <ds:schemaRef ds:uri="78f9bb16-6cab-47a5-9d5a-fe274aadb2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271A9A-D3CD-4E27-A8A8-50A5F529C0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F8C1E4-ACFA-4817-BC1D-F735B1B759FF}">
  <ds:schemaRefs>
    <ds:schemaRef ds:uri="http://purl.org/dc/terms/"/>
    <ds:schemaRef ds:uri="78f9bb16-6cab-47a5-9d5a-fe274aadb237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994860e-08d5-4928-aaa7-ea6e215231c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22942</TotalTime>
  <Words>504</Words>
  <Application>Microsoft Office PowerPoint</Application>
  <PresentationFormat>On-screen Show (4:3)</PresentationFormat>
  <Paragraphs>60</Paragraphs>
  <Slides>22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Arial Rounded MT Bold</vt:lpstr>
      <vt:lpstr>Calibri</vt:lpstr>
      <vt:lpstr>Franklin Gothic Book</vt:lpstr>
      <vt:lpstr>Franklin Gothic Medium</vt:lpstr>
      <vt:lpstr>Office Theme</vt:lpstr>
      <vt:lpstr>PowerPoint Presentation</vt:lpstr>
      <vt:lpstr>2025 STATISTICAL REPORTS</vt:lpstr>
      <vt:lpstr>2025 STATISTICAL REPORTS</vt:lpstr>
      <vt:lpstr>Table 1: Membership &amp; Participation</vt:lpstr>
      <vt:lpstr>Table 1: Membership &amp; Participation</vt:lpstr>
      <vt:lpstr>Table 1: Membership &amp; Participation</vt:lpstr>
      <vt:lpstr>Table 1: Membership &amp; Participation</vt:lpstr>
      <vt:lpstr>Table 1: Membership &amp; Participation</vt:lpstr>
      <vt:lpstr>Table 2: Assets &amp; Expenses</vt:lpstr>
      <vt:lpstr>Table 2: Assets &amp; Expenses</vt:lpstr>
      <vt:lpstr>Table 2: Assets &amp; Expenses</vt:lpstr>
      <vt:lpstr>Table 2: Assets &amp; Expenses</vt:lpstr>
      <vt:lpstr>Table 2: Assets &amp; Expenses</vt:lpstr>
      <vt:lpstr>Table 2: Assets &amp; Expenses</vt:lpstr>
      <vt:lpstr>Table 2: Assets &amp; Expenses</vt:lpstr>
      <vt:lpstr>Table 3: Income</vt:lpstr>
      <vt:lpstr>Table 3: Income</vt:lpstr>
      <vt:lpstr>Table 3: Income</vt:lpstr>
      <vt:lpstr>Netting Concept</vt:lpstr>
      <vt:lpstr>GNJ Shared Ministry Formula</vt:lpstr>
      <vt:lpstr>GNJ Shared Ministry Formula</vt:lpstr>
      <vt:lpstr>2024 STATISTICAL REPORTS</vt:lpstr>
    </vt:vector>
  </TitlesOfParts>
  <Company>Greater New Jersey Annual Conference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Brittney Reilly</dc:creator>
  <cp:lastModifiedBy>James Mulligan</cp:lastModifiedBy>
  <cp:revision>92</cp:revision>
  <cp:lastPrinted>2022-12-01T19:03:54Z</cp:lastPrinted>
  <dcterms:created xsi:type="dcterms:W3CDTF">2017-09-29T14:47:34Z</dcterms:created>
  <dcterms:modified xsi:type="dcterms:W3CDTF">2025-12-16T20:59:10Z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0x0101006FA3EA0022F1C344854DDD6DFA79E11D</vt:lpwstr>
  </property>
  <property fmtid="{D5CDD505-2E9C-101B-9397-08002B2CF9AE}" pid="3" name="Order">
    <vt:r8>5172000</vt:r8>
  </property>
  <property fmtid="{D5CDD505-2E9C-101B-9397-08002B2CF9AE}" pid="4" name="MediaServiceImageTags">
    <vt:lpwstr/>
  </property>
</Properties>
</file>