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1"/>
  </p:sldMasterIdLst>
  <p:notesMasterIdLst>
    <p:notesMasterId r:id="rId43"/>
  </p:notesMasterIdLst>
  <p:handoutMasterIdLst>
    <p:handoutMasterId r:id="rId44"/>
  </p:handoutMasterIdLst>
  <p:sldIdLst>
    <p:sldId id="13755" r:id="rId2"/>
    <p:sldId id="13757" r:id="rId3"/>
    <p:sldId id="2147471054" r:id="rId4"/>
    <p:sldId id="2147471051" r:id="rId5"/>
    <p:sldId id="392" r:id="rId6"/>
    <p:sldId id="2147471055" r:id="rId7"/>
    <p:sldId id="13808" r:id="rId8"/>
    <p:sldId id="13761" r:id="rId9"/>
    <p:sldId id="13822" r:id="rId10"/>
    <p:sldId id="13825" r:id="rId11"/>
    <p:sldId id="13826" r:id="rId12"/>
    <p:sldId id="13765" r:id="rId13"/>
    <p:sldId id="310" r:id="rId14"/>
    <p:sldId id="13812" r:id="rId15"/>
    <p:sldId id="13768" r:id="rId16"/>
    <p:sldId id="13814" r:id="rId17"/>
    <p:sldId id="13771" r:id="rId18"/>
    <p:sldId id="13769" r:id="rId19"/>
    <p:sldId id="13773" r:id="rId20"/>
    <p:sldId id="13775" r:id="rId21"/>
    <p:sldId id="13776" r:id="rId22"/>
    <p:sldId id="13781" r:id="rId23"/>
    <p:sldId id="13782" r:id="rId24"/>
    <p:sldId id="13818" r:id="rId25"/>
    <p:sldId id="13823" r:id="rId26"/>
    <p:sldId id="13785" r:id="rId27"/>
    <p:sldId id="13803" r:id="rId28"/>
    <p:sldId id="13824" r:id="rId29"/>
    <p:sldId id="13778" r:id="rId30"/>
    <p:sldId id="13786" r:id="rId31"/>
    <p:sldId id="13788" r:id="rId32"/>
    <p:sldId id="13789" r:id="rId33"/>
    <p:sldId id="13733" r:id="rId34"/>
    <p:sldId id="494" r:id="rId35"/>
    <p:sldId id="13816" r:id="rId36"/>
    <p:sldId id="13817" r:id="rId37"/>
    <p:sldId id="13794" r:id="rId38"/>
    <p:sldId id="13795" r:id="rId39"/>
    <p:sldId id="13796" r:id="rId40"/>
    <p:sldId id="13800" r:id="rId41"/>
    <p:sldId id="138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744" userDrawn="1">
          <p15:clr>
            <a:srgbClr val="A4A3A4"/>
          </p15:clr>
        </p15:guide>
        <p15:guide id="3" orient="horz" pos="4032" userDrawn="1">
          <p15:clr>
            <a:srgbClr val="A4A3A4"/>
          </p15:clr>
        </p15:guide>
        <p15:guide id="6" pos="7680" userDrawn="1">
          <p15:clr>
            <a:srgbClr val="A4A3A4"/>
          </p15:clr>
        </p15:guide>
        <p15:guide id="8" pos="7392" userDrawn="1">
          <p15:clr>
            <a:srgbClr val="A4A3A4"/>
          </p15:clr>
        </p15:guide>
        <p15:guide id="9" pos="7104" userDrawn="1">
          <p15:clr>
            <a:srgbClr val="A4A3A4"/>
          </p15:clr>
        </p15:guide>
        <p15:guide id="10" pos="3984" userDrawn="1">
          <p15:clr>
            <a:srgbClr val="A4A3A4"/>
          </p15:clr>
        </p15:guide>
        <p15:guide id="11" orient="horz" pos="576" userDrawn="1">
          <p15:clr>
            <a:srgbClr val="A4A3A4"/>
          </p15:clr>
        </p15:guide>
        <p15:guide id="12" pos="576" userDrawn="1">
          <p15:clr>
            <a:srgbClr val="A4A3A4"/>
          </p15:clr>
        </p15:guide>
        <p15:guide id="17" pos="3840" userDrawn="1">
          <p15:clr>
            <a:srgbClr val="A4A3A4"/>
          </p15:clr>
        </p15:guide>
        <p15:guide id="18" pos="3696" userDrawn="1">
          <p15:clr>
            <a:srgbClr val="A4A3A4"/>
          </p15:clr>
        </p15:guide>
        <p15:guide id="19" orient="horz" pos="312" userDrawn="1">
          <p15:clr>
            <a:srgbClr val="A4A3A4"/>
          </p15:clr>
        </p15:guide>
        <p15:guide id="20" orient="horz" pos="864" userDrawn="1">
          <p15:clr>
            <a:srgbClr val="A4A3A4"/>
          </p15:clr>
        </p15:guide>
        <p15:guide id="21" orient="horz" pos="696" userDrawn="1">
          <p15:clr>
            <a:srgbClr val="A4A3A4"/>
          </p15:clr>
        </p15:guide>
        <p15:guide id="22" orient="horz" pos="3601" userDrawn="1">
          <p15:clr>
            <a:srgbClr val="A4A3A4"/>
          </p15:clr>
        </p15:guide>
        <p15:guide id="23" orient="horz" pos="3458" userDrawn="1">
          <p15:clr>
            <a:srgbClr val="A4A3A4"/>
          </p15:clr>
        </p15:guide>
        <p15:guide id="24" orient="horz" pos="1152" userDrawn="1">
          <p15:clr>
            <a:srgbClr val="A4A3A4"/>
          </p15:clr>
        </p15:guide>
        <p15:guide id="25" pos="4123" userDrawn="1">
          <p15:clr>
            <a:srgbClr val="A4A3A4"/>
          </p15:clr>
        </p15:guide>
        <p15:guide id="26" pos="6840" userDrawn="1">
          <p15:clr>
            <a:srgbClr val="A4A3A4"/>
          </p15:clr>
        </p15:guide>
        <p15:guide id="27" orient="horz" pos="1944" userDrawn="1">
          <p15:clr>
            <a:srgbClr val="A4A3A4"/>
          </p15:clr>
        </p15:guide>
        <p15:guide id="28" orient="horz" pos="2640" userDrawn="1">
          <p15:clr>
            <a:srgbClr val="A4A3A4"/>
          </p15:clr>
        </p15:guide>
        <p15:guide id="29" pos="4550" userDrawn="1">
          <p15:clr>
            <a:srgbClr val="A4A3A4"/>
          </p15:clr>
        </p15:guide>
        <p15:guide id="30" pos="864" userDrawn="1">
          <p15:clr>
            <a:srgbClr val="A4A3A4"/>
          </p15:clr>
        </p15:guide>
        <p15:guide id="31" pos="3195" userDrawn="1">
          <p15:clr>
            <a:srgbClr val="A4A3A4"/>
          </p15:clr>
        </p15:guide>
        <p15:guide id="32" pos="2907" userDrawn="1">
          <p15:clr>
            <a:srgbClr val="A4A3A4"/>
          </p15:clr>
        </p15:guide>
        <p15:guide id="33" pos="1962" userDrawn="1">
          <p15:clr>
            <a:srgbClr val="A4A3A4"/>
          </p15:clr>
        </p15:guide>
        <p15:guide id="34" orient="horz" pos="1602" userDrawn="1">
          <p15:clr>
            <a:srgbClr val="A4A3A4"/>
          </p15:clr>
        </p15:guide>
        <p15:guide id="35" orient="horz" pos="190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C87E2A-D7E8-7063-0070-62DB09C41A66}" name="Cindy Davis" initials="CD" userId="S::cindy.davis@towerswatson.com::96b986e2-59be-4aa8-aa8a-6c4f974776ab" providerId="AD"/>
  <p188:author id="{D4D8D85E-B0D1-394F-01CB-6AC28489E630}" name="Cindy Davis" initials="CD" userId="S::Cindy.Davis@towerswatson.com::96b986e2-59be-4aa8-aa8a-6c4f974776ab" providerId="AD"/>
  <p188:author id="{293B8D6F-EC2C-DD44-1286-72847CD5920F}" name="Elizabeth Thomas" initials="ET" userId="S::Elizabeth.Thomas4@towerswatson.com::4ec0bd76-cad6-4d9a-9f07-0dc26dd5f3fe" providerId="AD"/>
  <p188:author id="{DE6DB978-0AED-7A25-A520-7A2574A42570}" name="Debenham, Jason (Draper)" initials="JD" userId="S::Jason.Debenham@towerswatson.com::effef809-04e7-4073-885c-a73ca2bb6eb7" providerId="AD"/>
  <p188:author id="{04458F8E-59E3-6907-971D-7582A33AF03B}" name="Elizabeth Thomas" initials="ET" userId="S::elizabeth.thomas4@towerswatson.com::4ec0bd76-cad6-4d9a-9f07-0dc26dd5f3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B6"/>
    <a:srgbClr val="B63191"/>
    <a:srgbClr val="C8D7DF"/>
    <a:srgbClr val="00A0D2"/>
    <a:srgbClr val="C2A8F0"/>
    <a:srgbClr val="EFE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50622-6F9A-4D9A-A918-5CF07F175C15}" v="7" dt="2025-09-25T14:51:29.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70" autoAdjust="0"/>
  </p:normalViewPr>
  <p:slideViewPr>
    <p:cSldViewPr snapToGrid="0">
      <p:cViewPr varScale="1">
        <p:scale>
          <a:sx n="90" d="100"/>
          <a:sy n="90" d="100"/>
        </p:scale>
        <p:origin x="1356" y="84"/>
      </p:cViewPr>
      <p:guideLst>
        <p:guide orient="horz" pos="3744"/>
        <p:guide orient="horz" pos="4032"/>
        <p:guide pos="7680"/>
        <p:guide pos="7392"/>
        <p:guide pos="7104"/>
        <p:guide pos="3984"/>
        <p:guide orient="horz" pos="576"/>
        <p:guide pos="576"/>
        <p:guide pos="3840"/>
        <p:guide pos="3696"/>
        <p:guide orient="horz" pos="312"/>
        <p:guide orient="horz" pos="864"/>
        <p:guide orient="horz" pos="696"/>
        <p:guide orient="horz" pos="3601"/>
        <p:guide orient="horz" pos="3458"/>
        <p:guide orient="horz" pos="1152"/>
        <p:guide pos="4123"/>
        <p:guide pos="6840"/>
        <p:guide orient="horz" pos="1944"/>
        <p:guide orient="horz" pos="2640"/>
        <p:guide pos="4550"/>
        <p:guide pos="864"/>
        <p:guide pos="3195"/>
        <p:guide pos="2907"/>
        <p:guide pos="1962"/>
        <p:guide orient="horz" pos="1602"/>
        <p:guide orient="horz" pos="190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Morrison" userId="2591df18-7ec5-4007-b600-223aaaf56b15" providerId="ADAL" clId="{0E950622-6F9A-4D9A-A918-5CF07F175C15}"/>
    <pc:docChg chg="undo custSel addSld delSld modSld">
      <pc:chgData name="Mitchell Morrison" userId="2591df18-7ec5-4007-b600-223aaaf56b15" providerId="ADAL" clId="{0E950622-6F9A-4D9A-A918-5CF07F175C15}" dt="2025-09-25T16:48:53.165" v="390" actId="113"/>
      <pc:docMkLst>
        <pc:docMk/>
      </pc:docMkLst>
      <pc:sldChg chg="add">
        <pc:chgData name="Mitchell Morrison" userId="2591df18-7ec5-4007-b600-223aaaf56b15" providerId="ADAL" clId="{0E950622-6F9A-4D9A-A918-5CF07F175C15}" dt="2025-09-25T14:28:50.628" v="23"/>
        <pc:sldMkLst>
          <pc:docMk/>
          <pc:sldMk cId="2132022252" sldId="392"/>
        </pc:sldMkLst>
      </pc:sldChg>
      <pc:sldChg chg="modSp mod modNotes modNotesTx">
        <pc:chgData name="Mitchell Morrison" userId="2591df18-7ec5-4007-b600-223aaaf56b15" providerId="ADAL" clId="{0E950622-6F9A-4D9A-A918-5CF07F175C15}" dt="2025-09-25T14:50:00.760" v="196" actId="207"/>
        <pc:sldMkLst>
          <pc:docMk/>
          <pc:sldMk cId="415443599" sldId="13733"/>
        </pc:sldMkLst>
        <pc:spChg chg="mod">
          <ac:chgData name="Mitchell Morrison" userId="2591df18-7ec5-4007-b600-223aaaf56b15" providerId="ADAL" clId="{0E950622-6F9A-4D9A-A918-5CF07F175C15}" dt="2025-09-25T14:49:09.207" v="186" actId="207"/>
          <ac:spMkLst>
            <pc:docMk/>
            <pc:sldMk cId="415443599" sldId="13733"/>
            <ac:spMk id="6" creationId="{39EEB5C3-354F-7E6F-7D67-C23AD64B925B}"/>
          </ac:spMkLst>
        </pc:spChg>
        <pc:spChg chg="mod">
          <ac:chgData name="Mitchell Morrison" userId="2591df18-7ec5-4007-b600-223aaaf56b15" providerId="ADAL" clId="{0E950622-6F9A-4D9A-A918-5CF07F175C15}" dt="2025-09-25T14:49:19.265" v="187" actId="207"/>
          <ac:spMkLst>
            <pc:docMk/>
            <pc:sldMk cId="415443599" sldId="13733"/>
            <ac:spMk id="23" creationId="{95E2BC4B-3BEE-62FC-FA7E-B50E5CCEFAE7}"/>
          </ac:spMkLst>
        </pc:spChg>
        <pc:spChg chg="mod">
          <ac:chgData name="Mitchell Morrison" userId="2591df18-7ec5-4007-b600-223aaaf56b15" providerId="ADAL" clId="{0E950622-6F9A-4D9A-A918-5CF07F175C15}" dt="2025-09-25T14:49:26.845" v="188" actId="207"/>
          <ac:spMkLst>
            <pc:docMk/>
            <pc:sldMk cId="415443599" sldId="13733"/>
            <ac:spMk id="54" creationId="{46843E6D-36D6-5853-D059-4BF4259266B7}"/>
          </ac:spMkLst>
        </pc:spChg>
        <pc:spChg chg="mod">
          <ac:chgData name="Mitchell Morrison" userId="2591df18-7ec5-4007-b600-223aaaf56b15" providerId="ADAL" clId="{0E950622-6F9A-4D9A-A918-5CF07F175C15}" dt="2025-09-25T14:49:46.242" v="191" actId="207"/>
          <ac:spMkLst>
            <pc:docMk/>
            <pc:sldMk cId="415443599" sldId="13733"/>
            <ac:spMk id="55" creationId="{C1E08782-1845-8668-2929-4BDE694EC34C}"/>
          </ac:spMkLst>
        </pc:spChg>
        <pc:spChg chg="mod">
          <ac:chgData name="Mitchell Morrison" userId="2591df18-7ec5-4007-b600-223aaaf56b15" providerId="ADAL" clId="{0E950622-6F9A-4D9A-A918-5CF07F175C15}" dt="2025-09-25T14:49:50.070" v="192" actId="207"/>
          <ac:spMkLst>
            <pc:docMk/>
            <pc:sldMk cId="415443599" sldId="13733"/>
            <ac:spMk id="56" creationId="{6DDDD096-F1B2-3226-849F-E2E0737DE0F5}"/>
          </ac:spMkLst>
        </pc:spChg>
        <pc:spChg chg="mod">
          <ac:chgData name="Mitchell Morrison" userId="2591df18-7ec5-4007-b600-223aaaf56b15" providerId="ADAL" clId="{0E950622-6F9A-4D9A-A918-5CF07F175C15}" dt="2025-09-25T14:49:52.758" v="193" actId="207"/>
          <ac:spMkLst>
            <pc:docMk/>
            <pc:sldMk cId="415443599" sldId="13733"/>
            <ac:spMk id="57" creationId="{320D64D4-02EB-3CBD-E15C-9FE3141E1C74}"/>
          </ac:spMkLst>
        </pc:spChg>
        <pc:spChg chg="mod">
          <ac:chgData name="Mitchell Morrison" userId="2591df18-7ec5-4007-b600-223aaaf56b15" providerId="ADAL" clId="{0E950622-6F9A-4D9A-A918-5CF07F175C15}" dt="2025-09-25T14:50:00.760" v="196" actId="207"/>
          <ac:spMkLst>
            <pc:docMk/>
            <pc:sldMk cId="415443599" sldId="13733"/>
            <ac:spMk id="58" creationId="{8B9DE13A-5D95-B6AD-8863-4B723AA4F724}"/>
          </ac:spMkLst>
        </pc:spChg>
      </pc:sldChg>
      <pc:sldChg chg="modSp mod modNotes">
        <pc:chgData name="Mitchell Morrison" userId="2591df18-7ec5-4007-b600-223aaaf56b15" providerId="ADAL" clId="{0E950622-6F9A-4D9A-A918-5CF07F175C15}" dt="2025-09-25T14:27:57.142" v="21"/>
        <pc:sldMkLst>
          <pc:docMk/>
          <pc:sldMk cId="229724409" sldId="13755"/>
        </pc:sldMkLst>
        <pc:spChg chg="mod">
          <ac:chgData name="Mitchell Morrison" userId="2591df18-7ec5-4007-b600-223aaaf56b15" providerId="ADAL" clId="{0E950622-6F9A-4D9A-A918-5CF07F175C15}" dt="2025-09-25T14:26:52.380" v="17" actId="20577"/>
          <ac:spMkLst>
            <pc:docMk/>
            <pc:sldMk cId="229724409" sldId="13755"/>
            <ac:spMk id="6" creationId="{756F1857-6587-C240-C325-271931E7B21F}"/>
          </ac:spMkLst>
        </pc:spChg>
        <pc:spChg chg="mod">
          <ac:chgData name="Mitchell Morrison" userId="2591df18-7ec5-4007-b600-223aaaf56b15" providerId="ADAL" clId="{0E950622-6F9A-4D9A-A918-5CF07F175C15}" dt="2025-09-25T14:27:37.516" v="20" actId="14100"/>
          <ac:spMkLst>
            <pc:docMk/>
            <pc:sldMk cId="229724409" sldId="13755"/>
            <ac:spMk id="7" creationId="{EFBD5A1C-B25F-7171-C5AF-EA67C1DABD7B}"/>
          </ac:spMkLst>
        </pc:spChg>
        <pc:spChg chg="mod">
          <ac:chgData name="Mitchell Morrison" userId="2591df18-7ec5-4007-b600-223aaaf56b15" providerId="ADAL" clId="{0E950622-6F9A-4D9A-A918-5CF07F175C15}" dt="2025-09-25T14:27:33.482" v="19" actId="20577"/>
          <ac:spMkLst>
            <pc:docMk/>
            <pc:sldMk cId="229724409" sldId="13755"/>
            <ac:spMk id="8" creationId="{184AD866-0803-309A-BB67-B58AF80B7BA3}"/>
          </ac:spMkLst>
        </pc:spChg>
      </pc:sldChg>
      <pc:sldChg chg="delSp mod">
        <pc:chgData name="Mitchell Morrison" userId="2591df18-7ec5-4007-b600-223aaaf56b15" providerId="ADAL" clId="{0E950622-6F9A-4D9A-A918-5CF07F175C15}" dt="2025-09-25T14:28:05.551" v="22" actId="21"/>
        <pc:sldMkLst>
          <pc:docMk/>
          <pc:sldMk cId="1597346157" sldId="13757"/>
        </pc:sldMkLst>
        <pc:spChg chg="del">
          <ac:chgData name="Mitchell Morrison" userId="2591df18-7ec5-4007-b600-223aaaf56b15" providerId="ADAL" clId="{0E950622-6F9A-4D9A-A918-5CF07F175C15}" dt="2025-09-25T14:28:05.551" v="22" actId="21"/>
          <ac:spMkLst>
            <pc:docMk/>
            <pc:sldMk cId="1597346157" sldId="13757"/>
            <ac:spMk id="11" creationId="{B3133401-D26D-75E3-6BBA-6E0EA75B5D17}"/>
          </ac:spMkLst>
        </pc:spChg>
      </pc:sldChg>
      <pc:sldChg chg="del">
        <pc:chgData name="Mitchell Morrison" userId="2591df18-7ec5-4007-b600-223aaaf56b15" providerId="ADAL" clId="{0E950622-6F9A-4D9A-A918-5CF07F175C15}" dt="2025-09-25T14:28:53.690" v="24" actId="2696"/>
        <pc:sldMkLst>
          <pc:docMk/>
          <pc:sldMk cId="1383680129" sldId="13758"/>
        </pc:sldMkLst>
      </pc:sldChg>
      <pc:sldChg chg="modSp del mod">
        <pc:chgData name="Mitchell Morrison" userId="2591df18-7ec5-4007-b600-223aaaf56b15" providerId="ADAL" clId="{0E950622-6F9A-4D9A-A918-5CF07F175C15}" dt="2025-09-25T16:25:41.482" v="317" actId="2696"/>
        <pc:sldMkLst>
          <pc:docMk/>
          <pc:sldMk cId="353048731" sldId="13760"/>
        </pc:sldMkLst>
        <pc:spChg chg="mod">
          <ac:chgData name="Mitchell Morrison" userId="2591df18-7ec5-4007-b600-223aaaf56b15" providerId="ADAL" clId="{0E950622-6F9A-4D9A-A918-5CF07F175C15}" dt="2025-09-25T14:30:38.480" v="78"/>
          <ac:spMkLst>
            <pc:docMk/>
            <pc:sldMk cId="353048731" sldId="13760"/>
            <ac:spMk id="8" creationId="{94CADFB2-287C-530B-9783-798DDD653D2B}"/>
          </ac:spMkLst>
        </pc:spChg>
        <pc:picChg chg="mod">
          <ac:chgData name="Mitchell Morrison" userId="2591df18-7ec5-4007-b600-223aaaf56b15" providerId="ADAL" clId="{0E950622-6F9A-4D9A-A918-5CF07F175C15}" dt="2025-09-25T14:29:16.639" v="31" actId="1076"/>
          <ac:picMkLst>
            <pc:docMk/>
            <pc:sldMk cId="353048731" sldId="13760"/>
            <ac:picMk id="14" creationId="{2E0A23AE-D6D5-8BB8-39C0-1CFED1053C2B}"/>
          </ac:picMkLst>
        </pc:picChg>
      </pc:sldChg>
      <pc:sldChg chg="modNotes modNotesTx">
        <pc:chgData name="Mitchell Morrison" userId="2591df18-7ec5-4007-b600-223aaaf56b15" providerId="ADAL" clId="{0E950622-6F9A-4D9A-A918-5CF07F175C15}" dt="2025-09-25T14:30:56.859" v="80" actId="20577"/>
        <pc:sldMkLst>
          <pc:docMk/>
          <pc:sldMk cId="358610354" sldId="13761"/>
        </pc:sldMkLst>
      </pc:sldChg>
      <pc:sldChg chg="modSp mod modNotes modNotesTx">
        <pc:chgData name="Mitchell Morrison" userId="2591df18-7ec5-4007-b600-223aaaf56b15" providerId="ADAL" clId="{0E950622-6F9A-4D9A-A918-5CF07F175C15}" dt="2025-09-25T16:48:53.165" v="390" actId="113"/>
        <pc:sldMkLst>
          <pc:docMk/>
          <pc:sldMk cId="351234290" sldId="13776"/>
        </pc:sldMkLst>
        <pc:spChg chg="mod">
          <ac:chgData name="Mitchell Morrison" userId="2591df18-7ec5-4007-b600-223aaaf56b15" providerId="ADAL" clId="{0E950622-6F9A-4D9A-A918-5CF07F175C15}" dt="2025-09-25T14:38:45.822" v="83"/>
          <ac:spMkLst>
            <pc:docMk/>
            <pc:sldMk cId="351234290" sldId="13776"/>
            <ac:spMk id="13" creationId="{488BB864-1D15-193C-EE38-E6958C3FDBD8}"/>
          </ac:spMkLst>
        </pc:spChg>
      </pc:sldChg>
      <pc:sldChg chg="modSp mod">
        <pc:chgData name="Mitchell Morrison" userId="2591df18-7ec5-4007-b600-223aaaf56b15" providerId="ADAL" clId="{0E950622-6F9A-4D9A-A918-5CF07F175C15}" dt="2025-09-25T16:37:43.771" v="325" actId="20577"/>
        <pc:sldMkLst>
          <pc:docMk/>
          <pc:sldMk cId="2999549179" sldId="13786"/>
        </pc:sldMkLst>
        <pc:spChg chg="mod">
          <ac:chgData name="Mitchell Morrison" userId="2591df18-7ec5-4007-b600-223aaaf56b15" providerId="ADAL" clId="{0E950622-6F9A-4D9A-A918-5CF07F175C15}" dt="2025-09-25T16:37:43.771" v="325" actId="20577"/>
          <ac:spMkLst>
            <pc:docMk/>
            <pc:sldMk cId="2999549179" sldId="13786"/>
            <ac:spMk id="18" creationId="{1F0697BD-95F5-1D7A-7EEB-7225F1982A3F}"/>
          </ac:spMkLst>
        </pc:spChg>
      </pc:sldChg>
      <pc:sldChg chg="modSp mod">
        <pc:chgData name="Mitchell Morrison" userId="2591df18-7ec5-4007-b600-223aaaf56b15" providerId="ADAL" clId="{0E950622-6F9A-4D9A-A918-5CF07F175C15}" dt="2025-09-25T14:42:40.961" v="84" actId="20577"/>
        <pc:sldMkLst>
          <pc:docMk/>
          <pc:sldMk cId="343356655" sldId="13788"/>
        </pc:sldMkLst>
        <pc:spChg chg="mod">
          <ac:chgData name="Mitchell Morrison" userId="2591df18-7ec5-4007-b600-223aaaf56b15" providerId="ADAL" clId="{0E950622-6F9A-4D9A-A918-5CF07F175C15}" dt="2025-09-25T14:42:40.961" v="84" actId="20577"/>
          <ac:spMkLst>
            <pc:docMk/>
            <pc:sldMk cId="343356655" sldId="13788"/>
            <ac:spMk id="7" creationId="{1772CFBD-79ED-6544-FEA7-A6BCC8EAEA93}"/>
          </ac:spMkLst>
        </pc:spChg>
      </pc:sldChg>
      <pc:sldChg chg="modSp mod modNotes modNotesTx">
        <pc:chgData name="Mitchell Morrison" userId="2591df18-7ec5-4007-b600-223aaaf56b15" providerId="ADAL" clId="{0E950622-6F9A-4D9A-A918-5CF07F175C15}" dt="2025-09-25T16:38:05.330" v="326" actId="20577"/>
        <pc:sldMkLst>
          <pc:docMk/>
          <pc:sldMk cId="4236868076" sldId="13789"/>
        </pc:sldMkLst>
        <pc:spChg chg="mod">
          <ac:chgData name="Mitchell Morrison" userId="2591df18-7ec5-4007-b600-223aaaf56b15" providerId="ADAL" clId="{0E950622-6F9A-4D9A-A918-5CF07F175C15}" dt="2025-09-25T16:38:05.330" v="326" actId="20577"/>
          <ac:spMkLst>
            <pc:docMk/>
            <pc:sldMk cId="4236868076" sldId="13789"/>
            <ac:spMk id="4" creationId="{6DC99C20-23D2-5802-F175-459011200A7B}"/>
          </ac:spMkLst>
        </pc:spChg>
        <pc:spChg chg="mod">
          <ac:chgData name="Mitchell Morrison" userId="2591df18-7ec5-4007-b600-223aaaf56b15" providerId="ADAL" clId="{0E950622-6F9A-4D9A-A918-5CF07F175C15}" dt="2025-09-25T14:43:07.237" v="88" actId="14100"/>
          <ac:spMkLst>
            <pc:docMk/>
            <pc:sldMk cId="4236868076" sldId="13789"/>
            <ac:spMk id="6" creationId="{6E180125-CD25-0B08-65B7-A2530DB0A5F2}"/>
          </ac:spMkLst>
        </pc:spChg>
        <pc:spChg chg="mod">
          <ac:chgData name="Mitchell Morrison" userId="2591df18-7ec5-4007-b600-223aaaf56b15" providerId="ADAL" clId="{0E950622-6F9A-4D9A-A918-5CF07F175C15}" dt="2025-09-25T14:43:11.015" v="89" actId="20577"/>
          <ac:spMkLst>
            <pc:docMk/>
            <pc:sldMk cId="4236868076" sldId="13789"/>
            <ac:spMk id="7" creationId="{3283D325-72EA-7143-F2FC-07A297DA84F7}"/>
          </ac:spMkLst>
        </pc:spChg>
      </pc:sldChg>
      <pc:sldChg chg="modSp mod modNotes modNotesTx">
        <pc:chgData name="Mitchell Morrison" userId="2591df18-7ec5-4007-b600-223aaaf56b15" providerId="ADAL" clId="{0E950622-6F9A-4D9A-A918-5CF07F175C15}" dt="2025-09-25T16:48:18.701" v="389" actId="20577"/>
        <pc:sldMkLst>
          <pc:docMk/>
          <pc:sldMk cId="1358331218" sldId="13795"/>
        </pc:sldMkLst>
        <pc:spChg chg="mod">
          <ac:chgData name="Mitchell Morrison" userId="2591df18-7ec5-4007-b600-223aaaf56b15" providerId="ADAL" clId="{0E950622-6F9A-4D9A-A918-5CF07F175C15}" dt="2025-09-25T16:42:20.635" v="346" actId="20577"/>
          <ac:spMkLst>
            <pc:docMk/>
            <pc:sldMk cId="1358331218" sldId="13795"/>
            <ac:spMk id="8" creationId="{041819F0-DA23-9965-3CEC-7191B57C9436}"/>
          </ac:spMkLst>
        </pc:spChg>
      </pc:sldChg>
      <pc:sldChg chg="modNotes">
        <pc:chgData name="Mitchell Morrison" userId="2591df18-7ec5-4007-b600-223aaaf56b15" providerId="ADAL" clId="{0E950622-6F9A-4D9A-A918-5CF07F175C15}" dt="2025-09-25T14:27:29.980" v="18"/>
        <pc:sldMkLst>
          <pc:docMk/>
          <pc:sldMk cId="983205017" sldId="13796"/>
        </pc:sldMkLst>
      </pc:sldChg>
      <pc:sldChg chg="delSp mod">
        <pc:chgData name="Mitchell Morrison" userId="2591df18-7ec5-4007-b600-223aaaf56b15" providerId="ADAL" clId="{0E950622-6F9A-4D9A-A918-5CF07F175C15}" dt="2025-09-25T14:52:50.728" v="269" actId="21"/>
        <pc:sldMkLst>
          <pc:docMk/>
          <pc:sldMk cId="837574525" sldId="13800"/>
        </pc:sldMkLst>
        <pc:spChg chg="del">
          <ac:chgData name="Mitchell Morrison" userId="2591df18-7ec5-4007-b600-223aaaf56b15" providerId="ADAL" clId="{0E950622-6F9A-4D9A-A918-5CF07F175C15}" dt="2025-09-25T14:52:50.728" v="269" actId="21"/>
          <ac:spMkLst>
            <pc:docMk/>
            <pc:sldMk cId="837574525" sldId="13800"/>
            <ac:spMk id="34" creationId="{C230EE54-5C6B-9A8E-F634-404337D604D5}"/>
          </ac:spMkLst>
        </pc:spChg>
      </pc:sldChg>
      <pc:sldChg chg="modSp mod">
        <pc:chgData name="Mitchell Morrison" userId="2591df18-7ec5-4007-b600-223aaaf56b15" providerId="ADAL" clId="{0E950622-6F9A-4D9A-A918-5CF07F175C15}" dt="2025-09-25T14:53:22.545" v="294" actId="20577"/>
        <pc:sldMkLst>
          <pc:docMk/>
          <pc:sldMk cId="1467149061" sldId="13801"/>
        </pc:sldMkLst>
        <pc:spChg chg="mod">
          <ac:chgData name="Mitchell Morrison" userId="2591df18-7ec5-4007-b600-223aaaf56b15" providerId="ADAL" clId="{0E950622-6F9A-4D9A-A918-5CF07F175C15}" dt="2025-09-25T14:53:22.545" v="294" actId="20577"/>
          <ac:spMkLst>
            <pc:docMk/>
            <pc:sldMk cId="1467149061" sldId="13801"/>
            <ac:spMk id="5" creationId="{9A66DF76-04A8-89E0-792C-9C469CC20430}"/>
          </ac:spMkLst>
        </pc:spChg>
      </pc:sldChg>
      <pc:sldChg chg="modSp">
        <pc:chgData name="Mitchell Morrison" userId="2591df18-7ec5-4007-b600-223aaaf56b15" providerId="ADAL" clId="{0E950622-6F9A-4D9A-A918-5CF07F175C15}" dt="2025-09-25T14:27:57.142" v="21"/>
        <pc:sldMkLst>
          <pc:docMk/>
          <pc:sldMk cId="2480006024" sldId="13803"/>
        </pc:sldMkLst>
        <pc:spChg chg="mod">
          <ac:chgData name="Mitchell Morrison" userId="2591df18-7ec5-4007-b600-223aaaf56b15" providerId="ADAL" clId="{0E950622-6F9A-4D9A-A918-5CF07F175C15}" dt="2025-09-25T14:27:57.142" v="21"/>
          <ac:spMkLst>
            <pc:docMk/>
            <pc:sldMk cId="2480006024" sldId="13803"/>
            <ac:spMk id="4" creationId="{6B46CFCB-A42B-5C52-543B-583400BD93EB}"/>
          </ac:spMkLst>
        </pc:spChg>
      </pc:sldChg>
      <pc:sldChg chg="delSp modSp mod modNotes">
        <pc:chgData name="Mitchell Morrison" userId="2591df18-7ec5-4007-b600-223aaaf56b15" providerId="ADAL" clId="{0E950622-6F9A-4D9A-A918-5CF07F175C15}" dt="2025-09-25T16:26:37.918" v="318" actId="20577"/>
        <pc:sldMkLst>
          <pc:docMk/>
          <pc:sldMk cId="1297043012" sldId="13808"/>
        </pc:sldMkLst>
        <pc:spChg chg="del">
          <ac:chgData name="Mitchell Morrison" userId="2591df18-7ec5-4007-b600-223aaaf56b15" providerId="ADAL" clId="{0E950622-6F9A-4D9A-A918-5CF07F175C15}" dt="2025-09-25T14:30:47.296" v="79" actId="21"/>
          <ac:spMkLst>
            <pc:docMk/>
            <pc:sldMk cId="1297043012" sldId="13808"/>
            <ac:spMk id="3" creationId="{13F58788-C402-BCA2-AB39-38E63547E409}"/>
          </ac:spMkLst>
        </pc:spChg>
        <pc:spChg chg="mod">
          <ac:chgData name="Mitchell Morrison" userId="2591df18-7ec5-4007-b600-223aaaf56b15" providerId="ADAL" clId="{0E950622-6F9A-4D9A-A918-5CF07F175C15}" dt="2025-09-25T16:26:37.918" v="318" actId="20577"/>
          <ac:spMkLst>
            <pc:docMk/>
            <pc:sldMk cId="1297043012" sldId="13808"/>
            <ac:spMk id="13" creationId="{7A42373C-329E-D588-FB16-E35A8E3A4CCF}"/>
          </ac:spMkLst>
        </pc:spChg>
      </pc:sldChg>
      <pc:sldChg chg="del">
        <pc:chgData name="Mitchell Morrison" userId="2591df18-7ec5-4007-b600-223aaaf56b15" providerId="ADAL" clId="{0E950622-6F9A-4D9A-A918-5CF07F175C15}" dt="2025-09-25T14:53:57.808" v="295" actId="2696"/>
        <pc:sldMkLst>
          <pc:docMk/>
          <pc:sldMk cId="3345084508" sldId="13820"/>
        </pc:sldMkLst>
      </pc:sldChg>
      <pc:sldChg chg="modSp">
        <pc:chgData name="Mitchell Morrison" userId="2591df18-7ec5-4007-b600-223aaaf56b15" providerId="ADAL" clId="{0E950622-6F9A-4D9A-A918-5CF07F175C15}" dt="2025-09-25T14:27:57.142" v="21"/>
        <pc:sldMkLst>
          <pc:docMk/>
          <pc:sldMk cId="916648933" sldId="13825"/>
        </pc:sldMkLst>
        <pc:spChg chg="mod">
          <ac:chgData name="Mitchell Morrison" userId="2591df18-7ec5-4007-b600-223aaaf56b15" providerId="ADAL" clId="{0E950622-6F9A-4D9A-A918-5CF07F175C15}" dt="2025-09-25T14:27:57.142" v="21"/>
          <ac:spMkLst>
            <pc:docMk/>
            <pc:sldMk cId="916648933" sldId="13825"/>
            <ac:spMk id="14" creationId="{BAA2D9F8-B2F9-003E-BE1A-79A701F447DF}"/>
          </ac:spMkLst>
        </pc:spChg>
      </pc:sldChg>
      <pc:sldChg chg="add">
        <pc:chgData name="Mitchell Morrison" userId="2591df18-7ec5-4007-b600-223aaaf56b15" providerId="ADAL" clId="{0E950622-6F9A-4D9A-A918-5CF07F175C15}" dt="2025-09-25T14:28:50.628" v="23"/>
        <pc:sldMkLst>
          <pc:docMk/>
          <pc:sldMk cId="2848676002" sldId="2147471051"/>
        </pc:sldMkLst>
      </pc:sldChg>
      <pc:sldChg chg="add">
        <pc:chgData name="Mitchell Morrison" userId="2591df18-7ec5-4007-b600-223aaaf56b15" providerId="ADAL" clId="{0E950622-6F9A-4D9A-A918-5CF07F175C15}" dt="2025-09-25T14:28:50.628" v="23"/>
        <pc:sldMkLst>
          <pc:docMk/>
          <pc:sldMk cId="2798764051" sldId="2147471054"/>
        </pc:sldMkLst>
      </pc:sldChg>
      <pc:sldChg chg="add">
        <pc:chgData name="Mitchell Morrison" userId="2591df18-7ec5-4007-b600-223aaaf56b15" providerId="ADAL" clId="{0E950622-6F9A-4D9A-A918-5CF07F175C15}" dt="2025-09-25T14:28:50.628" v="23"/>
        <pc:sldMkLst>
          <pc:docMk/>
          <pc:sldMk cId="2863531153" sldId="21474710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D0301B-DB57-D7BE-2A75-31A2DC1A06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EA123A-E5CE-D2F2-B081-A5575830D4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0815F1-4D4D-4D11-8680-C1A2D18A4F32}" type="datetimeFigureOut">
              <a:rPr lang="en-US" smtClean="0"/>
              <a:t>9/25/2025</a:t>
            </a:fld>
            <a:endParaRPr lang="en-US"/>
          </a:p>
        </p:txBody>
      </p:sp>
      <p:sp>
        <p:nvSpPr>
          <p:cNvPr id="4" name="Footer Placeholder 3">
            <a:extLst>
              <a:ext uri="{FF2B5EF4-FFF2-40B4-BE49-F238E27FC236}">
                <a16:creationId xmlns:a16="http://schemas.microsoft.com/office/drawing/2014/main" id="{A97E3115-665E-936E-E38E-B985A0A1AD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3AC882-B42C-A8F5-680C-1BB7D0CB1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130A1C-0E5A-4664-B243-99210DCAA588}" type="slidenum">
              <a:rPr lang="en-US" smtClean="0"/>
              <a:t>‹#›</a:t>
            </a:fld>
            <a:endParaRPr lang="en-US"/>
          </a:p>
        </p:txBody>
      </p:sp>
    </p:spTree>
    <p:extLst>
      <p:ext uri="{BB962C8B-B14F-4D97-AF65-F5344CB8AC3E}">
        <p14:creationId xmlns:p14="http://schemas.microsoft.com/office/powerpoint/2010/main" val="3043253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7E787-F831-8B4E-BA0E-527262DE3D03}"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6ED94-7DD8-944A-BEC7-29393F6583EA}" type="slidenum">
              <a:rPr lang="en-US" smtClean="0"/>
              <a:t>‹#›</a:t>
            </a:fld>
            <a:endParaRPr lang="en-US"/>
          </a:p>
        </p:txBody>
      </p:sp>
    </p:spTree>
    <p:extLst>
      <p:ext uri="{BB962C8B-B14F-4D97-AF65-F5344CB8AC3E}">
        <p14:creationId xmlns:p14="http://schemas.microsoft.com/office/powerpoint/2010/main" val="253342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Good morning/afternoon/evening.</a:t>
            </a:r>
          </a:p>
          <a:p>
            <a:pPr>
              <a:buNone/>
            </a:pPr>
            <a:br>
              <a:rPr lang="en-US" dirty="0"/>
            </a:br>
            <a:r>
              <a:rPr lang="en-US" dirty="0"/>
              <a:t>Welcome everyone to our session on Greater New Jersey Annual Conference’s Medicare program through Via Benefits.</a:t>
            </a:r>
          </a:p>
          <a:p>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1</a:t>
            </a:fld>
            <a:endParaRPr lang="en-US"/>
          </a:p>
        </p:txBody>
      </p:sp>
    </p:spTree>
    <p:extLst>
      <p:ext uri="{BB962C8B-B14F-4D97-AF65-F5344CB8AC3E}">
        <p14:creationId xmlns:p14="http://schemas.microsoft.com/office/powerpoint/2010/main" val="3854183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50A64-656F-5EB9-6B71-C48F146E2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B796B-1E9E-773C-CE40-4F81742E0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DB7B9-0882-C2F0-6A4E-3780F421C7E2}"/>
              </a:ext>
            </a:extLst>
          </p:cNvPr>
          <p:cNvSpPr>
            <a:spLocks noGrp="1"/>
          </p:cNvSpPr>
          <p:nvPr>
            <p:ph type="body" idx="1"/>
          </p:nvPr>
        </p:nvSpPr>
        <p:spPr/>
        <p:txBody>
          <a:bodyPr/>
          <a:lstStyle/>
          <a:p>
            <a:pPr>
              <a:buNone/>
            </a:pPr>
            <a:br>
              <a:rPr lang="en-US" dirty="0"/>
            </a:br>
            <a:br>
              <a:rPr lang="en-US" dirty="0"/>
            </a:br>
            <a:r>
              <a:rPr lang="en-US" dirty="0"/>
              <a:t>This slide how we support you through enrollment and beyond. What sets Via Benefits apart? As mentioned in the previous slide, we take the time to understand your individual needs and what matters to you when selecting a health plan. We leverage our marketplace advantages to provide a premier selection of Medicare plan options, and then use our extensive knowledge and experience to recommend a plan or plans. </a:t>
            </a:r>
          </a:p>
          <a:p>
            <a:pPr>
              <a:buNone/>
            </a:pPr>
            <a:endParaRPr lang="en-US" dirty="0"/>
          </a:p>
          <a:p>
            <a:pPr>
              <a:buNone/>
            </a:pPr>
            <a:r>
              <a:rPr lang="en-US" dirty="0"/>
              <a:t>You’ll continue to hear from us after enrollment as well. We will send information regularly to inform you about legislative and marketplace changes, as well as reminders every year at annual enrollment. And if you need support we are here to help. Whether you need assistance with ID cards and premiums, or maybe you have moved and need to change plan, know that you will continue to receive support from our team. In the next slide we will share a few real-life examples of where we have helped retirees after their enrollment was completed.</a:t>
            </a:r>
            <a:br>
              <a:rPr lang="en-US" dirty="0"/>
            </a:br>
            <a:br>
              <a:rPr lang="en-US" dirty="0"/>
            </a:br>
            <a:endParaRPr lang="en-US" dirty="0"/>
          </a:p>
        </p:txBody>
      </p:sp>
      <p:sp>
        <p:nvSpPr>
          <p:cNvPr id="4" name="Slide Number Placeholder 3">
            <a:extLst>
              <a:ext uri="{FF2B5EF4-FFF2-40B4-BE49-F238E27FC236}">
                <a16:creationId xmlns:a16="http://schemas.microsoft.com/office/drawing/2014/main" id="{98B68C90-3E49-E924-FBE4-AAD5557C640C}"/>
              </a:ext>
            </a:extLst>
          </p:cNvPr>
          <p:cNvSpPr>
            <a:spLocks noGrp="1"/>
          </p:cNvSpPr>
          <p:nvPr>
            <p:ph type="sldNum" sz="quarter" idx="5"/>
          </p:nvPr>
        </p:nvSpPr>
        <p:spPr/>
        <p:txBody>
          <a:bodyPr/>
          <a:lstStyle/>
          <a:p>
            <a:fld id="{C5F6ED94-7DD8-944A-BEC7-29393F6583EA}" type="slidenum">
              <a:rPr lang="en-US" smtClean="0"/>
              <a:t>10</a:t>
            </a:fld>
            <a:endParaRPr lang="en-US" dirty="0"/>
          </a:p>
        </p:txBody>
      </p:sp>
    </p:spTree>
    <p:extLst>
      <p:ext uri="{BB962C8B-B14F-4D97-AF65-F5344CB8AC3E}">
        <p14:creationId xmlns:p14="http://schemas.microsoft.com/office/powerpoint/2010/main" val="72545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C45C-9309-401C-22AE-7162BFF18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BB627-832F-23C2-B5F1-7D824F202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9A445-45D1-5002-F83F-040D93EF8A92}"/>
              </a:ext>
            </a:extLst>
          </p:cNvPr>
          <p:cNvSpPr>
            <a:spLocks noGrp="1"/>
          </p:cNvSpPr>
          <p:nvPr>
            <p:ph type="body" idx="1"/>
          </p:nvPr>
        </p:nvSpPr>
        <p:spPr/>
        <p:txBody>
          <a:bodyPr/>
          <a:lstStyle/>
          <a:p>
            <a:pPr>
              <a:buNone/>
            </a:pPr>
            <a:br>
              <a:rPr lang="en-US" dirty="0"/>
            </a:br>
            <a:r>
              <a:rPr lang="en-US" dirty="0"/>
              <a:t>As we have been talking about, advocacy is a key component of our service.  The quotes shared here represent common examples of area in which we regularly provide advocacy support. We do not expect you to be a Medicare expert – call us and let us help you. Whether that is a plan change, a technology challenge, or just a general question, we encourage you to lean on our experts to provide you with guidance and support into the future.</a:t>
            </a:r>
          </a:p>
          <a:p>
            <a:br>
              <a:rPr lang="en-US" dirty="0"/>
            </a:br>
            <a:endParaRPr lang="en-US" dirty="0"/>
          </a:p>
        </p:txBody>
      </p:sp>
      <p:sp>
        <p:nvSpPr>
          <p:cNvPr id="4" name="Slide Number Placeholder 3">
            <a:extLst>
              <a:ext uri="{FF2B5EF4-FFF2-40B4-BE49-F238E27FC236}">
                <a16:creationId xmlns:a16="http://schemas.microsoft.com/office/drawing/2014/main" id="{3B66012E-451B-ECC8-7A20-0CA25A862B69}"/>
              </a:ext>
            </a:extLst>
          </p:cNvPr>
          <p:cNvSpPr>
            <a:spLocks noGrp="1"/>
          </p:cNvSpPr>
          <p:nvPr>
            <p:ph type="sldNum" sz="quarter" idx="5"/>
          </p:nvPr>
        </p:nvSpPr>
        <p:spPr/>
        <p:txBody>
          <a:bodyPr/>
          <a:lstStyle/>
          <a:p>
            <a:fld id="{C5F6ED94-7DD8-944A-BEC7-29393F6583EA}" type="slidenum">
              <a:rPr lang="en-US" smtClean="0"/>
              <a:t>11</a:t>
            </a:fld>
            <a:endParaRPr lang="en-US" dirty="0"/>
          </a:p>
        </p:txBody>
      </p:sp>
    </p:spTree>
    <p:extLst>
      <p:ext uri="{BB962C8B-B14F-4D97-AF65-F5344CB8AC3E}">
        <p14:creationId xmlns:p14="http://schemas.microsoft.com/office/powerpoint/2010/main" val="6205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r>
              <a:rPr lang="en-US"/>
              <a:t>We are going to provide an overview of Medicare in this next section. We are not expecting anyone in this room to become a Medicare expert – that is what we are here for. But, we did want to talk about what Original Medicare is, and what it isn’t.</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12</a:t>
            </a:fld>
            <a:endParaRPr lang="en-US"/>
          </a:p>
        </p:txBody>
      </p:sp>
    </p:spTree>
    <p:extLst>
      <p:ext uri="{BB962C8B-B14F-4D97-AF65-F5344CB8AC3E}">
        <p14:creationId xmlns:p14="http://schemas.microsoft.com/office/powerpoint/2010/main" val="1329847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This slide illustrates how Medicare Advantage plans and Medicare Supplement plans work with Original Medicare and how they are different. </a:t>
            </a:r>
          </a:p>
          <a:p>
            <a:pPr>
              <a:buNone/>
            </a:pPr>
            <a:endParaRPr lang="en-US"/>
          </a:p>
          <a:p>
            <a:pPr>
              <a:buNone/>
            </a:pPr>
            <a:r>
              <a:rPr lang="en-US"/>
              <a:t>Original Medicare covers about 80% of health care costs. Part A is hospital insurance, and Part B is medical insurance. Medicare Parts A and B cover limited, if any, prescription drug, dental, and vision costs. While Medicare Parts A &amp; B are necessary to cover most of you health expenses, there is still a portion of your health care costs that aren’t covered and can add up. </a:t>
            </a:r>
          </a:p>
          <a:p>
            <a:pPr>
              <a:buNone/>
            </a:pPr>
            <a:endParaRPr lang="en-US"/>
          </a:p>
          <a:p>
            <a:pPr>
              <a:buNone/>
            </a:pPr>
            <a:r>
              <a:rPr lang="en-US"/>
              <a:t>Also known as Part C, a Medicare Advantage plan combines Medicare Parts A (hospital) and B (doctors visits) with medical and prescription drug coverage which operates as an all-in-one plan. These plans are zero dollar or low premium plans but may have a deductible, coinsurance, or both. Medicare Advantage plans have preferred networks, and as a rule, do not cover foreign travel.</a:t>
            </a:r>
          </a:p>
          <a:p>
            <a:pPr>
              <a:buNone/>
            </a:pPr>
            <a:endParaRPr lang="en-US"/>
          </a:p>
          <a:p>
            <a:pPr>
              <a:buNone/>
            </a:pPr>
            <a:r>
              <a:rPr lang="en-US"/>
              <a:t>Medicare Supplement plans allow you to see any provider that accepts Medicare. They will have higher premiums and exclude prescription drug coverage, so you will need to purchase a separate Drug plan, also known as Part D. More to come on prescription drug plans, but in the meantime, lets take a look at your different medical plan options.</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13</a:t>
            </a:fld>
            <a:endParaRPr lang="en-US"/>
          </a:p>
        </p:txBody>
      </p:sp>
    </p:spTree>
    <p:extLst>
      <p:ext uri="{BB962C8B-B14F-4D97-AF65-F5344CB8AC3E}">
        <p14:creationId xmlns:p14="http://schemas.microsoft.com/office/powerpoint/2010/main" val="215237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1BE6D-89C6-BDE1-A2F5-91D304E8A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AB92C-5F18-F4A1-AE0A-748A03EE3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10B5E-5DC2-EBDB-E6C6-FAA5B05D1632}"/>
              </a:ext>
            </a:extLst>
          </p:cNvPr>
          <p:cNvSpPr>
            <a:spLocks noGrp="1"/>
          </p:cNvSpPr>
          <p:nvPr>
            <p:ph type="body" idx="1"/>
          </p:nvPr>
        </p:nvSpPr>
        <p:spPr/>
        <p:txBody>
          <a:bodyPr/>
          <a:lstStyle/>
          <a:p>
            <a:pPr>
              <a:buNone/>
            </a:pPr>
            <a:br>
              <a:rPr lang="en-US"/>
            </a:br>
            <a:r>
              <a:rPr lang="en-US"/>
              <a:t>As mentioned, Medicare Advantage plans are often referred to as Part C, or sometimes MAPD, which stands for Medicare Advantage with Prescription Drug. As mentioned in the previous slide, these plans a typically no-to-low premium, have networks, and combine Medical and prescription drug coverage under one plan. If you enroll into a MAPD plan, you will have one ID card from your carrier that is used instead of your Medicare card. These plans are subsidized by CMS, which takes over the provisioning, or administration of the plan. You do need to continue to pay for your Part B premiums.</a:t>
            </a:r>
          </a:p>
          <a:p>
            <a:pPr>
              <a:buNone/>
            </a:pPr>
            <a:endParaRPr lang="en-US"/>
          </a:p>
          <a:p>
            <a:pPr>
              <a:buNone/>
            </a:pPr>
            <a:r>
              <a:rPr lang="en-US"/>
              <a:t>There are two main types of Medicare Advantage plans: HMO’s and PPO’s. Some of you may be familiar with these terms already. The main difference between the two plans is how you receive care in the networks. In an HMO plan, you will select an in-network primary care doctor, and must stay in network for the care to be covered, In a PPO plan, there are preferred rates for in-network doctors, meaning lower coinsurance out of your pocket, but you still have the ability to see an out-of-network doctor. Both plans will have low or no premiums, with coinsurance charged as you receive care.</a:t>
            </a:r>
            <a:br>
              <a:rPr lang="en-US"/>
            </a:br>
            <a:r>
              <a:rPr lang="en-US"/>
              <a:t>______</a:t>
            </a:r>
          </a:p>
          <a:p>
            <a:br>
              <a:rPr lang="en-US"/>
            </a:br>
            <a:endParaRPr lang="en-US">
              <a:ea typeface="Calibri"/>
              <a:cs typeface="Calibri"/>
            </a:endParaRPr>
          </a:p>
        </p:txBody>
      </p:sp>
      <p:sp>
        <p:nvSpPr>
          <p:cNvPr id="4" name="Slide Number Placeholder 3">
            <a:extLst>
              <a:ext uri="{FF2B5EF4-FFF2-40B4-BE49-F238E27FC236}">
                <a16:creationId xmlns:a16="http://schemas.microsoft.com/office/drawing/2014/main" id="{C3201FC6-90FF-F252-8E6A-DDAD136449A6}"/>
              </a:ext>
            </a:extLst>
          </p:cNvPr>
          <p:cNvSpPr>
            <a:spLocks noGrp="1"/>
          </p:cNvSpPr>
          <p:nvPr>
            <p:ph type="sldNum" sz="quarter" idx="5"/>
          </p:nvPr>
        </p:nvSpPr>
        <p:spPr/>
        <p:txBody>
          <a:bodyPr/>
          <a:lstStyle/>
          <a:p>
            <a:fld id="{C5F6ED94-7DD8-944A-BEC7-29393F6583EA}" type="slidenum">
              <a:rPr lang="en-US" smtClean="0"/>
              <a:t>14</a:t>
            </a:fld>
            <a:endParaRPr lang="en-US"/>
          </a:p>
        </p:txBody>
      </p:sp>
    </p:spTree>
    <p:extLst>
      <p:ext uri="{BB962C8B-B14F-4D97-AF65-F5344CB8AC3E}">
        <p14:creationId xmlns:p14="http://schemas.microsoft.com/office/powerpoint/2010/main" val="3063204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Next we will talk about Medicare Supplement plans. As a reminder, these plans allow you to see any provider that accepts Medicare and can support emergency foreign travel care, but will have a higher monthly premium and requires enrollment into a separate Part D, or Prescription Drug Plan. They help pay your share of out of pocket costs incurred under original Medicare. This chart represents how different Medicare Supplement plans cover those costs differently. As an example, comparing Plan A and Plan G, you can see foreign travel emergency is excluded under Plan A and covered at 80% under Plan G.  </a:t>
            </a:r>
          </a:p>
          <a:p>
            <a:pPr>
              <a:buNone/>
            </a:pPr>
            <a:endParaRPr lang="en-US"/>
          </a:p>
          <a:p>
            <a:pPr>
              <a:buNone/>
            </a:pPr>
            <a:r>
              <a:rPr lang="en-US"/>
              <a:t>Another important characteristic of Medicare Supplement plans is Guarantee Issue. Because you are coming out of a group plan, Medicare provides what is called Guaranteed Issue. This means you can enroll in any Medigap policy and the insurance company cannot deny you coverage due to pre-existing health issues. After this enrollment period, you may be subject to underwriting and can be denied coverage or charged more. </a:t>
            </a:r>
          </a:p>
          <a:p>
            <a:pPr>
              <a:buNone/>
            </a:pPr>
            <a:endParaRPr lang="en-US"/>
          </a:p>
          <a:p>
            <a:pPr>
              <a:buNone/>
            </a:pPr>
            <a:endParaRPr lang="en-US"/>
          </a:p>
          <a:p>
            <a:pPr>
              <a:buNone/>
            </a:pPr>
            <a:r>
              <a:rPr lang="en-US"/>
              <a:t>All Medicare plans are standardized, meaning plans with the same letter offer the same core benefits no matter where you live or which insurance company you enroll with (NOTE TO PRESENTER: Edit accordingly if presenting in MA, MN, WI). Price is the only difference between plans with the same letter that are sold by different carriers.  If you have decided a Plan G is what best fits your needs, you’ll want to pick the lowest premium plan. Our website and BA’s make it easy to compare plans and determine which plan is the most cost-effective for you.</a:t>
            </a:r>
          </a:p>
          <a:p>
            <a:pPr>
              <a:buNone/>
            </a:pPr>
            <a:endParaRPr lang="en-US"/>
          </a:p>
          <a:p>
            <a:pPr>
              <a:buNone/>
            </a:pP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15</a:t>
            </a:fld>
            <a:endParaRPr lang="en-US"/>
          </a:p>
        </p:txBody>
      </p:sp>
    </p:spTree>
    <p:extLst>
      <p:ext uri="{BB962C8B-B14F-4D97-AF65-F5344CB8AC3E}">
        <p14:creationId xmlns:p14="http://schemas.microsoft.com/office/powerpoint/2010/main" val="3191026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a typeface="Calibri"/>
                <a:cs typeface="Calibri"/>
              </a:rPr>
              <a:t>Another way to look at Medicare Supplement premiums is to compare them to new vehicle pricing. When looking to buy a new car, we decide which options we want – four wheel drive, sunroof, leather, etc. Once we determine what options are important, we look for the lowest price. This is similar to a Medicare Supplement plan. Once we determine which lettered plan best fits our needs, the deciding factor is premium. All else being the same, we should pick the car with the lowest cost, or in Medicare terms, the plan with the lowest premium. In our new car example, lets assume all three dealerships have a vehicle in inventory with the same options and all meet our requirements. We are going to purchase from the seller with the lowest price. Keep this example in mind as you are reviewing your options should you decide a Medigap plan is right for you. </a:t>
            </a:r>
            <a:endParaRPr lang="en-US" sz="1200" b="0" kern="1200">
              <a:solidFill>
                <a:schemeClr val="tx1"/>
              </a:solidFill>
              <a:effectLst/>
              <a:latin typeface="+mn-lt"/>
              <a:ea typeface="+mn-ea"/>
              <a:cs typeface="+mn-cs"/>
            </a:endParaRPr>
          </a:p>
          <a:p>
            <a:endParaRPr lang="en-US" sz="1200" b="0">
              <a:solidFill>
                <a:schemeClr val="tx1"/>
              </a:solidFill>
              <a:latin typeface="+mn-lt"/>
            </a:endParaRPr>
          </a:p>
        </p:txBody>
      </p:sp>
      <p:sp>
        <p:nvSpPr>
          <p:cNvPr id="4" name="Slide Number Placeholder 3"/>
          <p:cNvSpPr>
            <a:spLocks noGrp="1"/>
          </p:cNvSpPr>
          <p:nvPr>
            <p:ph type="sldNum" sz="quarter" idx="5"/>
          </p:nvPr>
        </p:nvSpPr>
        <p:spPr/>
        <p:txBody>
          <a:bodyPr/>
          <a:lstStyle/>
          <a:p>
            <a:fld id="{C5F6ED94-7DD8-944A-BEC7-29393F6583EA}" type="slidenum">
              <a:rPr lang="en-US" smtClean="0"/>
              <a:t>16</a:t>
            </a:fld>
            <a:endParaRPr lang="en-US"/>
          </a:p>
        </p:txBody>
      </p:sp>
    </p:spTree>
    <p:extLst>
      <p:ext uri="{BB962C8B-B14F-4D97-AF65-F5344CB8AC3E}">
        <p14:creationId xmlns:p14="http://schemas.microsoft.com/office/powerpoint/2010/main" val="322737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slide provides an overview of participant costs and total expenses related to Medicare prescription drug coverage. Understanding copays, deductibles, and out-of-pocket maximums is crucial for budgeting your healthcare expenses. As a reminder, Medicare Advantage (MAPD) will include drug coverage, but you will need to purchase a separate drug plan if you enroll in a Medicare Supplement plan</a:t>
            </a:r>
          </a:p>
          <a:p>
            <a:pPr>
              <a:buNone/>
            </a:pPr>
            <a:endParaRPr lang="en-US" dirty="0"/>
          </a:p>
          <a:p>
            <a:pPr>
              <a:buNone/>
            </a:pPr>
            <a:r>
              <a:rPr lang="en-US" dirty="0"/>
              <a:t>A deductible is what you pay out of pocket before your plan starts to play</a:t>
            </a:r>
          </a:p>
          <a:p>
            <a:pPr>
              <a:buNone/>
            </a:pPr>
            <a:r>
              <a:rPr lang="en-US" dirty="0"/>
              <a:t>Co-pays are your portion of the cost of the drug</a:t>
            </a:r>
          </a:p>
          <a:p>
            <a:pPr>
              <a:buNone/>
            </a:pPr>
            <a:r>
              <a:rPr lang="en-US" dirty="0"/>
              <a:t>Ou-of pocket maximums are the most you are going to pay under the plan in any given plan year.</a:t>
            </a:r>
          </a:p>
          <a:p>
            <a:pPr>
              <a:buNone/>
            </a:pPr>
            <a:endParaRPr lang="en-US" dirty="0"/>
          </a:p>
          <a:p>
            <a:pPr algn="l">
              <a:spcBef>
                <a:spcPts val="1200"/>
              </a:spcBef>
              <a:spcAft>
                <a:spcPts val="1200"/>
              </a:spcAft>
              <a:buNone/>
            </a:pPr>
            <a:r>
              <a:rPr lang="en-US" b="0" i="0" dirty="0">
                <a:solidFill>
                  <a:srgbClr val="404040"/>
                </a:solidFill>
                <a:effectLst/>
                <a:latin typeface="Rubik"/>
              </a:rPr>
              <a:t>Generally,  Medicare drug plans and Medicare Advantage Plans with drug coverage have 3 stages:</a:t>
            </a:r>
          </a:p>
          <a:p>
            <a:pPr algn="l">
              <a:buFont typeface="Arial" panose="020B0604020202020204" pitchFamily="34" charset="0"/>
              <a:buChar char="•"/>
            </a:pPr>
            <a:r>
              <a:rPr lang="en-US" b="1" i="0" dirty="0">
                <a:solidFill>
                  <a:srgbClr val="404040"/>
                </a:solidFill>
                <a:effectLst/>
                <a:latin typeface="Rubik"/>
              </a:rPr>
              <a:t>Deductible stage:</a:t>
            </a:r>
            <a:r>
              <a:rPr lang="en-US" b="0" i="0" dirty="0">
                <a:solidFill>
                  <a:srgbClr val="404040"/>
                </a:solidFill>
                <a:effectLst/>
                <a:latin typeface="Rubik"/>
              </a:rPr>
              <a:t> If your Medicare plan has a deductible, you pay all out-of-pocket costs until you reach the full deductible. No Medicare drug plan may have a deductible more than </a:t>
            </a:r>
            <a:r>
              <a:rPr lang="en-US" b="1" i="0" dirty="0">
                <a:solidFill>
                  <a:srgbClr val="404040"/>
                </a:solidFill>
                <a:effectLst/>
                <a:latin typeface="Rubik"/>
              </a:rPr>
              <a:t>$590 in 2025</a:t>
            </a:r>
            <a:r>
              <a:rPr lang="en-US" b="0" i="0" dirty="0">
                <a:solidFill>
                  <a:srgbClr val="404040"/>
                </a:solidFill>
                <a:effectLst/>
                <a:latin typeface="Rubik"/>
              </a:rPr>
              <a:t>. Some Medicare drug plans don’t have a deductible.</a:t>
            </a:r>
          </a:p>
          <a:p>
            <a:pPr algn="l">
              <a:buFont typeface="Arial" panose="020B0604020202020204" pitchFamily="34" charset="0"/>
              <a:buChar char="•"/>
            </a:pPr>
            <a:r>
              <a:rPr lang="en-US" b="1" i="0" dirty="0">
                <a:solidFill>
                  <a:srgbClr val="404040"/>
                </a:solidFill>
                <a:effectLst/>
                <a:latin typeface="Rubik"/>
              </a:rPr>
              <a:t>Initial coverage stage</a:t>
            </a:r>
            <a:r>
              <a:rPr lang="en-US" b="0" i="0" dirty="0">
                <a:solidFill>
                  <a:srgbClr val="404040"/>
                </a:solidFill>
                <a:effectLst/>
                <a:latin typeface="Rubik"/>
              </a:rPr>
              <a:t>: After you reach your full deductible (if your plan has a deductible), you’ll pay 25% of the cost as coinsurance for your generic and brand-name drugs until your out-of-pocket spending on covered Part D drugs reaches </a:t>
            </a:r>
            <a:r>
              <a:rPr lang="en-US" b="1" i="0" dirty="0">
                <a:solidFill>
                  <a:srgbClr val="404040"/>
                </a:solidFill>
                <a:effectLst/>
                <a:latin typeface="Rubik"/>
              </a:rPr>
              <a:t>$2,000 in 2025</a:t>
            </a:r>
            <a:endParaRPr lang="en-US" b="0" i="0" dirty="0">
              <a:solidFill>
                <a:srgbClr val="404040"/>
              </a:solidFill>
              <a:effectLst/>
              <a:latin typeface="Rubik"/>
            </a:endParaRPr>
          </a:p>
          <a:p>
            <a:pPr algn="l">
              <a:buFont typeface="Arial" panose="020B0604020202020204" pitchFamily="34" charset="0"/>
              <a:buChar char="•"/>
            </a:pPr>
            <a:r>
              <a:rPr lang="en-US" b="1" i="0" dirty="0">
                <a:solidFill>
                  <a:srgbClr val="404040"/>
                </a:solidFill>
                <a:effectLst/>
                <a:latin typeface="Rubik"/>
              </a:rPr>
              <a:t>Catastrophic coverage stage:</a:t>
            </a:r>
            <a:r>
              <a:rPr lang="en-US" b="0" i="0" dirty="0">
                <a:solidFill>
                  <a:srgbClr val="404040"/>
                </a:solidFill>
                <a:effectLst/>
                <a:latin typeface="Rubik"/>
              </a:rPr>
              <a:t> You won’t have to pay out-of-pocket for covered Part D drugs for the rest of the calendar year.</a:t>
            </a:r>
          </a:p>
          <a:p>
            <a:pPr algn="l">
              <a:buFont typeface="Arial" panose="020B0604020202020204" pitchFamily="34" charset="0"/>
              <a:buChar char="•"/>
            </a:pPr>
            <a:endParaRPr lang="en-US" b="0" i="0" dirty="0">
              <a:solidFill>
                <a:srgbClr val="404040"/>
              </a:solidFill>
              <a:effectLst/>
              <a:latin typeface="Rubik"/>
            </a:endParaRPr>
          </a:p>
          <a:p>
            <a:pPr algn="l">
              <a:buFont typeface="Arial" panose="020B0604020202020204" pitchFamily="34" charset="0"/>
              <a:buNone/>
            </a:pPr>
            <a:r>
              <a:rPr lang="en-US" b="0" i="0" dirty="0">
                <a:solidFill>
                  <a:srgbClr val="404040"/>
                </a:solidFill>
                <a:effectLst/>
                <a:latin typeface="Rubik"/>
              </a:rPr>
              <a:t>Important – the max out-of-pocket in 2025 is $2000, meaning even if your prescription has a retail cost of $500/month, you won’t pay more than $2000. Once you hit $2000, the plans and manufacturers pay a larger share and your responsibility goes to zero dollars.</a:t>
            </a:r>
          </a:p>
          <a:p>
            <a:pPr algn="l">
              <a:buFont typeface="Arial" panose="020B0604020202020204" pitchFamily="34" charset="0"/>
              <a:buNone/>
            </a:pPr>
            <a:endParaRPr lang="en-US" b="0" i="0" dirty="0">
              <a:solidFill>
                <a:srgbClr val="404040"/>
              </a:solidFill>
              <a:effectLst/>
              <a:latin typeface="Rubik"/>
            </a:endParaRPr>
          </a:p>
          <a:p>
            <a:pPr algn="l">
              <a:spcBef>
                <a:spcPts val="1200"/>
              </a:spcBef>
            </a:pPr>
            <a:r>
              <a:rPr lang="en-US" b="0" i="0" dirty="0">
                <a:solidFill>
                  <a:srgbClr val="404040"/>
                </a:solidFill>
                <a:effectLst/>
                <a:latin typeface="Rubik"/>
              </a:rPr>
              <a:t>When you have Medicare drug coverage, you’ll get an Explanation of Benefits (EOB) the month after the pharmacy bills your plan. Your EOB shows the prescriptions you filled, what your plan paid, what you and others have paid, your coverage stage, and what counts toward your out-of-pocket costs and your total drug costs. </a:t>
            </a:r>
          </a:p>
          <a:p>
            <a:pPr algn="l">
              <a:spcBef>
                <a:spcPts val="1200"/>
              </a:spcBef>
            </a:pPr>
            <a:endParaRPr lang="en-US" b="0" i="0" dirty="0">
              <a:solidFill>
                <a:srgbClr val="404040"/>
              </a:solidFill>
              <a:effectLst/>
              <a:latin typeface="Rubik"/>
            </a:endParaRPr>
          </a:p>
          <a:p>
            <a:pPr algn="l">
              <a:spcBef>
                <a:spcPts val="1200"/>
              </a:spcBef>
            </a:pPr>
            <a:r>
              <a:rPr lang="en-US" b="0" i="0" dirty="0">
                <a:solidFill>
                  <a:srgbClr val="404040"/>
                </a:solidFill>
                <a:effectLst/>
                <a:latin typeface="Rubik"/>
              </a:rPr>
              <a:t>Finally, be aware there is a penalty for not enrolling into a Part D plan when first eligible. The penalty is 1% for every full month you were eligible but did not enroll. So it is important you enroll in either a stand-alone Part D plan or a Medicare Advantage plan that includes drug coverage</a:t>
            </a:r>
          </a:p>
          <a:p>
            <a:pPr>
              <a:buNone/>
            </a:pPr>
            <a:br>
              <a:rPr lang="en-US" dirty="0"/>
            </a:br>
            <a:r>
              <a:rPr lang="en-US" dirty="0"/>
              <a:t>______</a:t>
            </a:r>
          </a:p>
          <a:p>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17</a:t>
            </a:fld>
            <a:endParaRPr lang="en-US"/>
          </a:p>
        </p:txBody>
      </p:sp>
    </p:spTree>
    <p:extLst>
      <p:ext uri="{BB962C8B-B14F-4D97-AF65-F5344CB8AC3E}">
        <p14:creationId xmlns:p14="http://schemas.microsoft.com/office/powerpoint/2010/main" val="146315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Here, we break down the tiers of copays for prescription drugs. Each tier represents different costs associated with various types of medications, from preferred generics to specialty drugs. This structure helps you anticipate your potential expenses. </a:t>
            </a:r>
            <a:br>
              <a:rPr lang="en-US"/>
            </a:br>
            <a:endParaRPr lang="en-US"/>
          </a:p>
          <a:p>
            <a:pPr>
              <a:buNone/>
            </a:pPr>
            <a:r>
              <a:rPr lang="en-US"/>
              <a:t>By sharing the medications you take you can understand which tier each are in, and the copayments in each of the Part D coverage phases. In this example, our participant is taking Lisinopril, Nitroglycerin, and Synthroid. The plan covers three out of three drugs with an estimated annual cost of $576. Lisinopril is considered a Tier one, or preferred generic, and has a $0 copayment, regardless of which phase of the plan you are in. Synthroid is tier 4, or non-preferred brand name drug. It has a cost of $47.16 in the deductible phase, but once the deductible is met the participant responsibility goes to $18.86. </a:t>
            </a:r>
          </a:p>
          <a:p>
            <a:pPr>
              <a:buNone/>
            </a:pPr>
            <a:endParaRPr lang="en-US"/>
          </a:p>
          <a:p>
            <a:pPr>
              <a:buNone/>
            </a:pPr>
            <a:r>
              <a:rPr lang="en-US"/>
              <a:t>This slide comes straight from our website and the information can be used to help you budget and understand how each drug will be covered. Don’t worry if you are not comfortable navigating the web. Our Benefit Advisors have the same tools and can go through the same exercise via phone if that is how you’d prefer to communicate. You can be confident knowing that our propriety tools allow you to compare multiple plans from carriers you know. </a:t>
            </a:r>
          </a:p>
        </p:txBody>
      </p:sp>
      <p:sp>
        <p:nvSpPr>
          <p:cNvPr id="4" name="Slide Number Placeholder 3"/>
          <p:cNvSpPr>
            <a:spLocks noGrp="1"/>
          </p:cNvSpPr>
          <p:nvPr>
            <p:ph type="sldNum" sz="quarter" idx="5"/>
          </p:nvPr>
        </p:nvSpPr>
        <p:spPr/>
        <p:txBody>
          <a:bodyPr/>
          <a:lstStyle/>
          <a:p>
            <a:fld id="{C5F6ED94-7DD8-944A-BEC7-29393F6583EA}" type="slidenum">
              <a:rPr lang="en-US" smtClean="0"/>
              <a:t>18</a:t>
            </a:fld>
            <a:endParaRPr lang="en-US"/>
          </a:p>
        </p:txBody>
      </p:sp>
    </p:spTree>
    <p:extLst>
      <p:ext uri="{BB962C8B-B14F-4D97-AF65-F5344CB8AC3E}">
        <p14:creationId xmlns:p14="http://schemas.microsoft.com/office/powerpoint/2010/main" val="3493152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Speaking of carriers, this slide reflects national and regional carriers that offer Medicare plans on the Via Benefits Exchange. Familiarizing yourself with these options can help you understand the variety of plans available and how they may fit your healthcare needs. We have long-standing relationships with our carriers, and are proud of the meaningful selection of plans offered through Via Benefits. </a:t>
            </a:r>
            <a:br>
              <a:rPr lang="en-US"/>
            </a:br>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19</a:t>
            </a:fld>
            <a:endParaRPr lang="en-US"/>
          </a:p>
        </p:txBody>
      </p:sp>
    </p:spTree>
    <p:extLst>
      <p:ext uri="{BB962C8B-B14F-4D97-AF65-F5344CB8AC3E}">
        <p14:creationId xmlns:p14="http://schemas.microsoft.com/office/powerpoint/2010/main" val="130701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To ensure a smooth experience, please expand the control panel by selecting the white arrow if it isn't already open. If you encounter any audio issues, toggling between computer audio and no audio can often reset the connection. If problems persist, you can opt for a phone call, and the necessary dial-in information will be provided. This slide serves as a guide for our webinar setup. </a:t>
            </a:r>
            <a:br>
              <a:rPr lang="en-US"/>
            </a:br>
            <a:r>
              <a:rPr lang="en-US"/>
              <a:t>______</a:t>
            </a:r>
          </a:p>
          <a:p>
            <a:br>
              <a:rPr lang="en-US"/>
            </a:br>
            <a:endParaRPr lang="en-US">
              <a:ea typeface="Calibri"/>
              <a:cs typeface="Calibri"/>
            </a:endParaRPr>
          </a:p>
        </p:txBody>
      </p:sp>
      <p:sp>
        <p:nvSpPr>
          <p:cNvPr id="4" name="Slide Number Placeholder 3"/>
          <p:cNvSpPr>
            <a:spLocks noGrp="1"/>
          </p:cNvSpPr>
          <p:nvPr>
            <p:ph type="sldNum" sz="quarter" idx="5"/>
          </p:nvPr>
        </p:nvSpPr>
        <p:spPr/>
        <p:txBody>
          <a:bodyPr/>
          <a:lstStyle/>
          <a:p>
            <a:fld id="{C5F6ED94-7DD8-944A-BEC7-29393F6583EA}" type="slidenum">
              <a:rPr lang="en-US" smtClean="0"/>
              <a:t>2</a:t>
            </a:fld>
            <a:endParaRPr lang="en-US"/>
          </a:p>
        </p:txBody>
      </p:sp>
    </p:spTree>
    <p:extLst>
      <p:ext uri="{BB962C8B-B14F-4D97-AF65-F5344CB8AC3E}">
        <p14:creationId xmlns:p14="http://schemas.microsoft.com/office/powerpoint/2010/main" val="4130183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As we move forward, it's time to get ready for the enrollment process. Preparation is key to ensuring a smooth transition into your new Medicare coverage. </a:t>
            </a:r>
            <a:br>
              <a:rPr lang="en-US"/>
            </a:br>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20</a:t>
            </a:fld>
            <a:endParaRPr lang="en-US"/>
          </a:p>
        </p:txBody>
      </p:sp>
    </p:spTree>
    <p:extLst>
      <p:ext uri="{BB962C8B-B14F-4D97-AF65-F5344CB8AC3E}">
        <p14:creationId xmlns:p14="http://schemas.microsoft.com/office/powerpoint/2010/main" val="550743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dirty="0"/>
            </a:br>
            <a:r>
              <a:rPr lang="en-US" dirty="0"/>
              <a:t>You likely have already received the Introducing Via Benefits Guide, which provides some of the same Medicare information we are covering today, along with information about next steps. You may remember seeing a checklist that starts with instructions on creating a profile. We encourage you to do this so we have your most up-to-date contact information, </a:t>
            </a:r>
            <a:r>
              <a:rPr lang="en-US" b="1" dirty="0"/>
              <a:t>full legal name, </a:t>
            </a:r>
            <a:r>
              <a:rPr lang="en-US" dirty="0"/>
              <a:t>as well as the prescription drugs that need to be covered and any network or provider preferences. This information is saved and can be used when evaluating plans this year and in the future, and can be seen by the benefit advisor when they are assisting with your plan selection. It is very straight-forward, however there is a video online with step-by-step instructions should you need help. Our representatives are also here to assist.</a:t>
            </a:r>
          </a:p>
          <a:p>
            <a:pPr>
              <a:buNone/>
            </a:pPr>
            <a:endParaRPr lang="en-US" dirty="0"/>
          </a:p>
          <a:p>
            <a:pPr>
              <a:buNone/>
            </a:pPr>
            <a:r>
              <a:rPr lang="en-US" dirty="0"/>
              <a:t>We know that data privacy is a concern, and protecting your information is a priority for us. We do not share any information with Greater New Jersey Annual Conference or use it for other purposes.</a:t>
            </a:r>
          </a:p>
          <a:p>
            <a:pPr>
              <a:buNone/>
            </a:pPr>
            <a:endParaRPr lang="en-US" dirty="0"/>
          </a:p>
          <a:p>
            <a:pPr>
              <a:buNone/>
            </a:pPr>
            <a:r>
              <a:rPr lang="en-US" dirty="0"/>
              <a:t>You are also able to schedule an appointment if you would like to shop for plans by phone. Note that an appointment is not necessary, and you can call in and speak with a Benefit Advisor without an appointment, but you may have a longer wait.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21</a:t>
            </a:fld>
            <a:endParaRPr lang="en-US"/>
          </a:p>
        </p:txBody>
      </p:sp>
    </p:spTree>
    <p:extLst>
      <p:ext uri="{BB962C8B-B14F-4D97-AF65-F5344CB8AC3E}">
        <p14:creationId xmlns:p14="http://schemas.microsoft.com/office/powerpoint/2010/main" val="3691131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cs typeface="+mn-lt"/>
              </a:rPr>
            </a:br>
            <a:br>
              <a:rPr lang="en-US" dirty="0">
                <a:cs typeface="+mn-lt"/>
              </a:rPr>
            </a:br>
            <a:r>
              <a:rPr lang="en-US" dirty="0">
                <a:cs typeface="+mn-lt"/>
              </a:rPr>
              <a:t>When you call Via Benefits, please provide the request authentication information, this will ensure your call is answered as quickly as possible. This is done when we know who you are. </a:t>
            </a:r>
          </a:p>
          <a:p>
            <a:endParaRPr lang="en-US" dirty="0"/>
          </a:p>
          <a:p>
            <a:r>
              <a:rPr lang="en-US" dirty="0"/>
              <a:t>To verify your profile, you will need to provide your first and last name along with specific information. This process ensures that we can tailor our recommendations to your coverage needs. </a:t>
            </a:r>
            <a:endParaRPr lang="en-US" dirty="0">
              <a:ea typeface="Calibri"/>
              <a:cs typeface="Calibri"/>
            </a:endParaRPr>
          </a:p>
          <a:p>
            <a:pPr>
              <a:buNone/>
            </a:pPr>
            <a:endParaRPr lang="en-US" dirty="0"/>
          </a:p>
          <a:p>
            <a:pPr>
              <a:buNone/>
            </a:pPr>
            <a:r>
              <a:rPr lang="en-US" dirty="0"/>
              <a:t>Once your profile is verified, the benefit advisor will discuss your needs to determine the best coverage recommendation. They will ask questions like how many times a year you go to the doctor, chronic conditions, travel habits (maybe you have multiple homes or like to RV). Do you prefer low premiums and pay-as-you-go copayments? Or maybe you prefer a higher premium for ease of budgeting? </a:t>
            </a:r>
            <a:endParaRPr lang="en-US" dirty="0">
              <a:ea typeface="Calibri"/>
              <a:cs typeface="Calibri"/>
            </a:endParaRPr>
          </a:p>
          <a:p>
            <a:pPr>
              <a:buNone/>
            </a:pPr>
            <a:endParaRPr lang="en-US" dirty="0"/>
          </a:p>
          <a:p>
            <a:pPr>
              <a:buNone/>
            </a:pPr>
            <a:r>
              <a:rPr lang="en-US" dirty="0"/>
              <a:t>Once your preferences are determined, a plan recommendation can be provided. You can enroll immediately or take some time to review your options. But once you are ready to enroll, you can complete your enrollment online or on the phone. We’ll talk about enrollment options in the next few minutes.</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22</a:t>
            </a:fld>
            <a:endParaRPr lang="en-US"/>
          </a:p>
        </p:txBody>
      </p:sp>
    </p:spTree>
    <p:extLst>
      <p:ext uri="{BB962C8B-B14F-4D97-AF65-F5344CB8AC3E}">
        <p14:creationId xmlns:p14="http://schemas.microsoft.com/office/powerpoint/2010/main" val="3546207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23</a:t>
            </a:fld>
            <a:endParaRPr lang="en-US"/>
          </a:p>
        </p:txBody>
      </p:sp>
    </p:spTree>
    <p:extLst>
      <p:ext uri="{BB962C8B-B14F-4D97-AF65-F5344CB8AC3E}">
        <p14:creationId xmlns:p14="http://schemas.microsoft.com/office/powerpoint/2010/main" val="4121210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We have covered a lot of information already. Before we talk about the enrollment process, I wanted to share another quote from one of our retirees who recently went through the shopping and enrollment process. *Read quote*</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24</a:t>
            </a:fld>
            <a:endParaRPr lang="en-US"/>
          </a:p>
        </p:txBody>
      </p:sp>
    </p:spTree>
    <p:extLst>
      <p:ext uri="{BB962C8B-B14F-4D97-AF65-F5344CB8AC3E}">
        <p14:creationId xmlns:p14="http://schemas.microsoft.com/office/powerpoint/2010/main" val="3017969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4AEE3-5491-602F-72FE-D8E1789FF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B0D12-37F4-880D-4490-50E004A55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C9BE8-996F-6B70-E4E3-91035BFA58A0}"/>
              </a:ext>
            </a:extLst>
          </p:cNvPr>
          <p:cNvSpPr>
            <a:spLocks noGrp="1"/>
          </p:cNvSpPr>
          <p:nvPr>
            <p:ph type="body" idx="1"/>
          </p:nvPr>
        </p:nvSpPr>
        <p:spPr/>
        <p:txBody>
          <a:bodyPr/>
          <a:lstStyle/>
          <a:p>
            <a:pPr>
              <a:buNone/>
            </a:pPr>
            <a:br>
              <a:rPr lang="en-US"/>
            </a:br>
            <a:br>
              <a:rPr lang="en-US"/>
            </a:br>
            <a:r>
              <a:rPr lang="en-US"/>
              <a:t>Via Benefits combines Medicare expertise, and powerful proprietary digital tools to help you choose, enroll, and maintain coverage that fits your medical and financial needs. This slide is exactly what you may see if you are comparing plans online. The tool allows you to compare up to three plans at a time, in this example we are comparing two HMO plans and one PPO plan. You’ll notice the PPO plan has a $37 monthly premium and an annual estimated cost of $569. Remember that a PPO plan has preferred providers, but does allow you to receive care outside of your network. If flexibility is most important, this may be the right plan for this participant. If cost is more important, the Medicare Premier HMO may be the right choice. However, if keeping your current doctors is non-negotiable, the Medicare CORE HMO would be the right choice since it is the only plan that covers all providers in network.</a:t>
            </a:r>
          </a:p>
        </p:txBody>
      </p:sp>
      <p:sp>
        <p:nvSpPr>
          <p:cNvPr id="4" name="Slide Number Placeholder 3">
            <a:extLst>
              <a:ext uri="{FF2B5EF4-FFF2-40B4-BE49-F238E27FC236}">
                <a16:creationId xmlns:a16="http://schemas.microsoft.com/office/drawing/2014/main" id="{A98C3A21-FBAE-A1D9-3F76-23C616CDE03A}"/>
              </a:ext>
            </a:extLst>
          </p:cNvPr>
          <p:cNvSpPr>
            <a:spLocks noGrp="1"/>
          </p:cNvSpPr>
          <p:nvPr>
            <p:ph type="sldNum" sz="quarter" idx="5"/>
          </p:nvPr>
        </p:nvSpPr>
        <p:spPr/>
        <p:txBody>
          <a:bodyPr/>
          <a:lstStyle/>
          <a:p>
            <a:fld id="{C5F6ED94-7DD8-944A-BEC7-29393F6583EA}" type="slidenum">
              <a:rPr lang="en-US" smtClean="0"/>
              <a:t>25</a:t>
            </a:fld>
            <a:endParaRPr lang="en-US"/>
          </a:p>
        </p:txBody>
      </p:sp>
    </p:spTree>
    <p:extLst>
      <p:ext uri="{BB962C8B-B14F-4D97-AF65-F5344CB8AC3E}">
        <p14:creationId xmlns:p14="http://schemas.microsoft.com/office/powerpoint/2010/main" val="215505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Next we will guide you through the steps necessary to enroll in your chosen plan, ensuring you understand each part of the process. </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26</a:t>
            </a:fld>
            <a:endParaRPr lang="en-US"/>
          </a:p>
        </p:txBody>
      </p:sp>
    </p:spTree>
    <p:extLst>
      <p:ext uri="{BB962C8B-B14F-4D97-AF65-F5344CB8AC3E}">
        <p14:creationId xmlns:p14="http://schemas.microsoft.com/office/powerpoint/2010/main" val="20470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00A93-4D01-F2CA-4305-55C96D300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EA261-93CB-4982-CEDC-08CD02CA1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ABBD9-4C8F-472E-26D1-96A877C69AB4}"/>
              </a:ext>
            </a:extLst>
          </p:cNvPr>
          <p:cNvSpPr>
            <a:spLocks noGrp="1"/>
          </p:cNvSpPr>
          <p:nvPr>
            <p:ph type="body" idx="1"/>
          </p:nvPr>
        </p:nvSpPr>
        <p:spPr/>
        <p:txBody>
          <a:bodyPr/>
          <a:lstStyle/>
          <a:p>
            <a:pPr marL="0" indent="0">
              <a:lnSpc>
                <a:spcPct val="100000"/>
              </a:lnSpc>
              <a:spcBef>
                <a:spcPts val="0"/>
              </a:spcBef>
              <a:buClr>
                <a:srgbClr val="B63191"/>
              </a:buClr>
              <a:buFont typeface="Wingdings" pitchFamily="2" charset="2"/>
              <a:buNone/>
            </a:pPr>
            <a:r>
              <a:rPr lang="en-US" sz="1600" b="0" u="sng">
                <a:solidFill>
                  <a:srgbClr val="00A0D2"/>
                </a:solidFill>
              </a:rPr>
              <a:t>Enroll Online – Save Time!</a:t>
            </a:r>
            <a:endParaRPr lang="en-US" sz="1100" b="0" i="0" u="sng" strike="noStrike" kern="1200">
              <a:solidFill>
                <a:srgbClr val="000000"/>
              </a:solidFill>
              <a:effectLst/>
              <a:latin typeface="Arial" panose="020B0604020202020204" pitchFamily="34" charset="0"/>
            </a:endParaRPr>
          </a:p>
          <a:p>
            <a:pPr marL="0" indent="0" algn="l" rtl="0" eaLnBrk="1" fontAlgn="ctr" latinLnBrk="0" hangingPunct="1">
              <a:lnSpc>
                <a:spcPts val="2500"/>
              </a:lnSpc>
              <a:spcBef>
                <a:spcPts val="0"/>
              </a:spcBef>
              <a:spcAft>
                <a:spcPts val="0"/>
              </a:spcAft>
              <a:buFont typeface="Arial" panose="020B0604020202020204" pitchFamily="34" charset="0"/>
              <a:buNone/>
            </a:pPr>
            <a:r>
              <a:rPr lang="en-US" sz="1200" b="0" i="0" u="none" strike="noStrike">
                <a:solidFill>
                  <a:srgbClr val="00A0D2"/>
                </a:solidFill>
                <a:effectLst/>
                <a:latin typeface="Arial" panose="020B0604020202020204" pitchFamily="34" charset="0"/>
              </a:rPr>
              <a:t>The reason you save so much time enrolling online is because of the CMS disclaimers that must be read to you over the phone. If you enroll online, you can quickly move through those disclaimers on your own. Going online you can enroll anytime 24/7. </a:t>
            </a:r>
            <a:r>
              <a:rPr lang="en-US" sz="1200" b="0" i="0" u="none" strike="noStrike" kern="1200">
                <a:solidFill>
                  <a:srgbClr val="00A0D2"/>
                </a:solidFill>
                <a:effectLst/>
                <a:latin typeface="Arial" panose="020B0604020202020204" pitchFamily="34" charset="0"/>
              </a:rPr>
              <a:t>Compare plans side-by-side using the same tools are benefit advisors use to select a plan and</a:t>
            </a:r>
            <a:r>
              <a:rPr lang="en-US" sz="1200" b="0">
                <a:solidFill>
                  <a:srgbClr val="00A0D2"/>
                </a:solidFill>
              </a:rPr>
              <a:t> </a:t>
            </a:r>
            <a:r>
              <a:rPr lang="en-US" sz="1200" b="0" i="0" u="none" strike="noStrike" kern="1200">
                <a:solidFill>
                  <a:srgbClr val="00A0D2"/>
                </a:solidFill>
                <a:effectLst/>
                <a:latin typeface="Arial" panose="020B0604020202020204" pitchFamily="34" charset="0"/>
              </a:rPr>
              <a:t>complete your application.</a:t>
            </a:r>
          </a:p>
          <a:p>
            <a:pPr marL="0" indent="0" fontAlgn="ctr">
              <a:lnSpc>
                <a:spcPts val="2500"/>
              </a:lnSpc>
              <a:spcAft>
                <a:spcPts val="0"/>
              </a:spcAft>
              <a:buFont typeface="Arial" panose="020B0604020202020204" pitchFamily="34" charset="0"/>
              <a:buNone/>
            </a:pPr>
            <a:endParaRPr lang="en-US" sz="1200" b="0">
              <a:solidFill>
                <a:srgbClr val="00A0D2"/>
              </a:solidFill>
              <a:latin typeface="Arial" panose="020B0604020202020204" pitchFamily="34" charset="0"/>
            </a:endParaRPr>
          </a:p>
          <a:p>
            <a:pPr marL="0" indent="0" fontAlgn="ctr">
              <a:lnSpc>
                <a:spcPts val="2500"/>
              </a:lnSpc>
              <a:spcAft>
                <a:spcPts val="0"/>
              </a:spcAft>
              <a:buFont typeface="Arial" panose="020B0604020202020204" pitchFamily="34" charset="0"/>
              <a:buNone/>
            </a:pPr>
            <a:r>
              <a:rPr lang="en-US" sz="1200" b="0">
                <a:solidFill>
                  <a:srgbClr val="00A0D2"/>
                </a:solidFill>
                <a:latin typeface="Arial" panose="020B0604020202020204" pitchFamily="34" charset="0"/>
              </a:rPr>
              <a:t>If you prefer to e</a:t>
            </a:r>
            <a:r>
              <a:rPr lang="en-US" sz="1400" b="0">
                <a:solidFill>
                  <a:srgbClr val="B63191"/>
                </a:solidFill>
              </a:rPr>
              <a:t>nroll by phone</a:t>
            </a:r>
            <a:r>
              <a:rPr lang="en-US" sz="1100" b="0">
                <a:solidFill>
                  <a:srgbClr val="B63191"/>
                </a:solidFill>
              </a:rPr>
              <a:t>, y</a:t>
            </a:r>
            <a:r>
              <a:rPr lang="en-US" sz="1100" b="0" i="0" u="none" strike="noStrike" kern="1200">
                <a:solidFill>
                  <a:srgbClr val="B63191"/>
                </a:solidFill>
                <a:effectLst/>
                <a:latin typeface="Arial" panose="020B0604020202020204" pitchFamily="34" charset="0"/>
              </a:rPr>
              <a:t>ou call Via Benefits at your appointment time (remember you call us, we will not call you). If you have not scheduled an appt, that is perfectly fine. You can call us anytime during your applicable enrollment period and a member of our care team will help you review and get enrolled in a plan</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Either method is fine. </a:t>
            </a:r>
            <a:r>
              <a:rPr lang="en-US" sz="1200" b="0"/>
              <a:t>You can change your mind as many times as you want during your enrollment period. </a:t>
            </a:r>
            <a:r>
              <a:rPr lang="en-US" sz="1200" b="0" baseline="0"/>
              <a:t> </a:t>
            </a:r>
            <a:r>
              <a:rPr lang="en-US" sz="1200" b="0"/>
              <a:t>Your decision on file at the end of your enrollment period will be your final enrollment for 2025. </a:t>
            </a:r>
            <a:endParaRPr lang="en-US" i="1"/>
          </a:p>
          <a:p>
            <a:endParaRPr lang="en-US" i="1"/>
          </a:p>
        </p:txBody>
      </p:sp>
      <p:sp>
        <p:nvSpPr>
          <p:cNvPr id="4" name="Slide Number Placeholder 3">
            <a:extLst>
              <a:ext uri="{FF2B5EF4-FFF2-40B4-BE49-F238E27FC236}">
                <a16:creationId xmlns:a16="http://schemas.microsoft.com/office/drawing/2014/main" id="{AA3882C9-8BF8-4EEF-26EE-5463099E6B1E}"/>
              </a:ext>
            </a:extLst>
          </p:cNvPr>
          <p:cNvSpPr>
            <a:spLocks noGrp="1"/>
          </p:cNvSpPr>
          <p:nvPr>
            <p:ph type="sldNum" sz="quarter" idx="5"/>
          </p:nvPr>
        </p:nvSpPr>
        <p:spPr/>
        <p:txBody>
          <a:bodyPr/>
          <a:lstStyle/>
          <a:p>
            <a:fld id="{C5F6ED94-7DD8-944A-BEC7-29393F6583EA}" type="slidenum">
              <a:rPr lang="en-US" smtClean="0"/>
              <a:t>27</a:t>
            </a:fld>
            <a:endParaRPr lang="en-US"/>
          </a:p>
        </p:txBody>
      </p:sp>
    </p:spTree>
    <p:extLst>
      <p:ext uri="{BB962C8B-B14F-4D97-AF65-F5344CB8AC3E}">
        <p14:creationId xmlns:p14="http://schemas.microsoft.com/office/powerpoint/2010/main" val="2381652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03A1-6759-3169-959A-803684FC8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07E8C-22F4-E21A-06FD-4DABEB551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931A6-3A58-EC1C-684C-F66491E7D408}"/>
              </a:ext>
            </a:extLst>
          </p:cNvPr>
          <p:cNvSpPr>
            <a:spLocks noGrp="1"/>
          </p:cNvSpPr>
          <p:nvPr>
            <p:ph type="body" idx="1"/>
          </p:nvPr>
        </p:nvSpPr>
        <p:spPr/>
        <p:txBody>
          <a:bodyPr/>
          <a:lstStyle/>
          <a:p>
            <a:pPr>
              <a:buNone/>
            </a:pPr>
            <a:r>
              <a:rPr lang="en-US"/>
              <a:t>There is another option as well – we call it a hybrid approach. Many of our participants end up utilizing both the online and telephonic methods for enrollment. You may find that you want to shop online, put a plan in your cart, and then test your selection with a Benefit Advisor. Alternately, you may talk to a Benefit Advisor, select a plan, and then complete the application online at your convenience.</a:t>
            </a:r>
            <a:br>
              <a:rPr lang="en-US"/>
            </a:br>
            <a:endParaRPr lang="en-US"/>
          </a:p>
          <a:p>
            <a:pPr>
              <a:buNone/>
            </a:pPr>
            <a:r>
              <a:rPr lang="en-US"/>
              <a:t>Remember that the choice is yours. We are here to support you in making the best decision for your healthcare. </a:t>
            </a:r>
            <a:br>
              <a:rPr lang="en-US"/>
            </a:br>
            <a:r>
              <a:rPr lang="en-US"/>
              <a:t>______</a:t>
            </a:r>
          </a:p>
        </p:txBody>
      </p:sp>
      <p:sp>
        <p:nvSpPr>
          <p:cNvPr id="4" name="Slide Number Placeholder 3">
            <a:extLst>
              <a:ext uri="{FF2B5EF4-FFF2-40B4-BE49-F238E27FC236}">
                <a16:creationId xmlns:a16="http://schemas.microsoft.com/office/drawing/2014/main" id="{C997E394-322C-3079-3DF0-C88C0D3E6124}"/>
              </a:ext>
            </a:extLst>
          </p:cNvPr>
          <p:cNvSpPr>
            <a:spLocks noGrp="1"/>
          </p:cNvSpPr>
          <p:nvPr>
            <p:ph type="sldNum" sz="quarter" idx="5"/>
          </p:nvPr>
        </p:nvSpPr>
        <p:spPr/>
        <p:txBody>
          <a:bodyPr/>
          <a:lstStyle/>
          <a:p>
            <a:fld id="{C5F6ED94-7DD8-944A-BEC7-29393F6583EA}" type="slidenum">
              <a:rPr lang="en-US" smtClean="0"/>
              <a:t>28</a:t>
            </a:fld>
            <a:endParaRPr lang="en-US"/>
          </a:p>
        </p:txBody>
      </p:sp>
    </p:spTree>
    <p:extLst>
      <p:ext uri="{BB962C8B-B14F-4D97-AF65-F5344CB8AC3E}">
        <p14:creationId xmlns:p14="http://schemas.microsoft.com/office/powerpoint/2010/main" val="245605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do recommend establishing permission for a family member or trusted friend to help you just in case there's an emergency.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most basic form of permission is something called an authorization to release personal information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Limited),</a:t>
            </a:r>
            <a:r>
              <a:rPr lang="en-US" sz="1200" kern="1200" baseline="0">
                <a:solidFill>
                  <a:schemeClr val="tx1"/>
                </a:solidFill>
                <a:effectLst/>
                <a:latin typeface="+mn-lt"/>
                <a:ea typeface="+mn-ea"/>
                <a:cs typeface="+mn-cs"/>
              </a:rPr>
              <a:t> and</a:t>
            </a:r>
            <a:r>
              <a:rPr lang="en-US" sz="1200" kern="1200">
                <a:solidFill>
                  <a:schemeClr val="tx1"/>
                </a:solidFill>
                <a:effectLst/>
                <a:latin typeface="+mn-lt"/>
                <a:ea typeface="+mn-ea"/>
                <a:cs typeface="+mn-cs"/>
              </a:rPr>
              <a:t> this allows a representative to just get information and take limited action on your behalf.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more formal, comprehensive authorization is the power of attorney, or POA. A POA is able to get and provide information on your behalf, but also make decisions for you. You may be using a POA to make medical decisions as part of your enrollment. If you'd like to set up one of these caregiver permissions, please call into the Via Benefits service center. This is not something you can do online but we are happy to assist over the phone. Also, note that this can be done at any time should your needs or circumstances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indent="0">
              <a:buNone/>
            </a:pPr>
            <a:endParaRPr lang="en-US" sz="1200" b="0"/>
          </a:p>
          <a:p>
            <a:pPr>
              <a:buNone/>
            </a:pPr>
            <a:br>
              <a:rPr lang="en-US"/>
            </a:br>
            <a:r>
              <a:rPr lang="en-US"/>
              <a:t>______</a:t>
            </a:r>
          </a:p>
          <a:p>
            <a:br>
              <a:rPr lang="en-US"/>
            </a:br>
            <a:endParaRPr lang="en-US">
              <a:ea typeface="Calibri"/>
              <a:cs typeface="Calibri"/>
            </a:endParaRPr>
          </a:p>
        </p:txBody>
      </p:sp>
      <p:sp>
        <p:nvSpPr>
          <p:cNvPr id="4" name="Slide Number Placeholder 3"/>
          <p:cNvSpPr>
            <a:spLocks noGrp="1"/>
          </p:cNvSpPr>
          <p:nvPr>
            <p:ph type="sldNum" sz="quarter" idx="5"/>
          </p:nvPr>
        </p:nvSpPr>
        <p:spPr/>
        <p:txBody>
          <a:bodyPr/>
          <a:lstStyle/>
          <a:p>
            <a:fld id="{C5F6ED94-7DD8-944A-BEC7-29393F6583EA}" type="slidenum">
              <a:rPr lang="en-US" smtClean="0"/>
              <a:t>29</a:t>
            </a:fld>
            <a:endParaRPr lang="en-US"/>
          </a:p>
        </p:txBody>
      </p:sp>
    </p:spTree>
    <p:extLst>
      <p:ext uri="{BB962C8B-B14F-4D97-AF65-F5344CB8AC3E}">
        <p14:creationId xmlns:p14="http://schemas.microsoft.com/office/powerpoint/2010/main" val="83525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Via Benefits  is really one of the best, if not THE best out there at meeting this need—connecting employers and retirees to the individual market in a way that makes it easiest to transition.</a:t>
            </a:r>
          </a:p>
          <a:p>
            <a:endParaRPr lang="en-US" dirty="0"/>
          </a:p>
          <a:p>
            <a:pPr marL="169976" indent="-169976">
              <a:buFont typeface="Wingdings"/>
              <a:buChar char="à"/>
            </a:pPr>
            <a:r>
              <a:rPr lang="en-US" dirty="0">
                <a:sym typeface="Wingdings" panose="05000000000000000000" pitchFamily="2" charset="2"/>
              </a:rPr>
              <a:t>Because they are big, they have a w</a:t>
            </a:r>
            <a:r>
              <a:rPr lang="en-US" dirty="0"/>
              <a:t>ide range of plans and partners-national/local carriers in each geographic market</a:t>
            </a:r>
          </a:p>
          <a:p>
            <a:pPr marL="169976" indent="-169976">
              <a:buFont typeface="Wingdings"/>
              <a:buChar char="à"/>
            </a:pPr>
            <a:endParaRPr lang="en-US" dirty="0"/>
          </a:p>
          <a:p>
            <a:pPr marL="169976" indent="-169976">
              <a:buFont typeface="Wingdings"/>
              <a:buChar char="à"/>
            </a:pPr>
            <a:r>
              <a:rPr lang="en-US" dirty="0"/>
              <a:t>They have benefit advisors to initially help through the plan selection process and then ongoing help and advocacy</a:t>
            </a:r>
          </a:p>
          <a:p>
            <a:pPr marL="169976" indent="-169976">
              <a:buFont typeface="Wingdings"/>
              <a:buChar char="à"/>
            </a:pPr>
            <a:endParaRPr lang="en-US" dirty="0"/>
          </a:p>
          <a:p>
            <a:pPr marL="169976" indent="-169976">
              <a:buFont typeface="Wingdings"/>
              <a:buChar char="à"/>
            </a:pPr>
            <a:r>
              <a:rPr lang="en-US" dirty="0"/>
              <a:t>Allow employers to give funding tax-free</a:t>
            </a:r>
          </a:p>
          <a:p>
            <a:pPr marL="169976" indent="-169976">
              <a:buFont typeface="Wingdings"/>
              <a:buChar char="à"/>
            </a:pPr>
            <a:endParaRPr lang="en-US" dirty="0"/>
          </a:p>
          <a:p>
            <a:pPr marL="169976" indent="-169976">
              <a:buFont typeface="Wingdings"/>
              <a:buChar char="à"/>
            </a:pPr>
            <a:r>
              <a:rPr lang="en-US" dirty="0"/>
              <a:t>Great outreach and informational communications to support a complicated subject.</a:t>
            </a:r>
          </a:p>
          <a:p>
            <a:endParaRPr lang="en-US" dirty="0"/>
          </a:p>
          <a:p>
            <a:r>
              <a:rPr lang="en-US" baseline="0" dirty="0"/>
              <a:t>Recent stats: </a:t>
            </a:r>
            <a:r>
              <a:rPr lang="en-US" dirty="0"/>
              <a:t>over 1,000,000 retirees and 600 Employer Groups served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BC43-7E28-43C0-A242-5733B7A50CD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375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you complete an enrollment through Via Benefits, we will send you a selection confirmation letter in the mail. So, you'll be able to see your selection in writing.</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Additionally, t</a:t>
            </a:r>
            <a:r>
              <a:rPr lang="en-US" sz="1200" kern="1200" dirty="0">
                <a:solidFill>
                  <a:schemeClr val="tx1"/>
                </a:solidFill>
                <a:effectLst/>
                <a:latin typeface="+mn-lt"/>
                <a:ea typeface="+mn-ea"/>
                <a:cs typeface="+mn-cs"/>
              </a:rPr>
              <a:t>he insurance carrier that you have selected is required by Medicare to also mail you a whole welcome packet that will include your new id cards, a detailed explanation of benefits, and information about your new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Most pharmacies retain coverage information in their system, so remember to give your new id card to your pharmacy as of January 1, 2026. If they pharmacy tries to process a claim through the group plan it will be denied.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a:buNone/>
            </a:pPr>
            <a:r>
              <a:rPr lang="en-US" dirty="0"/>
              <a:t>Note that there is also an educational  video online regarding post-enrollment communications if you’d like more information or want to revisit the topic in the future.</a:t>
            </a:r>
          </a:p>
          <a:p>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30</a:t>
            </a:fld>
            <a:endParaRPr lang="en-US"/>
          </a:p>
        </p:txBody>
      </p:sp>
    </p:spTree>
    <p:extLst>
      <p:ext uri="{BB962C8B-B14F-4D97-AF65-F5344CB8AC3E}">
        <p14:creationId xmlns:p14="http://schemas.microsoft.com/office/powerpoint/2010/main" val="3756860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This slide introduces the concept of client funding through Health Reimbursement Arrangements (HRAs), which can help manage healthcare costs. </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31</a:t>
            </a:fld>
            <a:endParaRPr lang="en-US"/>
          </a:p>
        </p:txBody>
      </p:sp>
    </p:spTree>
    <p:extLst>
      <p:ext uri="{BB962C8B-B14F-4D97-AF65-F5344CB8AC3E}">
        <p14:creationId xmlns:p14="http://schemas.microsoft.com/office/powerpoint/2010/main" val="3542437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dirty="0"/>
            </a:br>
            <a:r>
              <a:rPr lang="en-US" dirty="0"/>
              <a:t>HRAs are tax-free accounts designed to reimburse eligible healthcare expenses. Understanding how these accounts work can significantly benefit your financial planning. </a:t>
            </a:r>
            <a:br>
              <a:rPr lang="en-US" dirty="0"/>
            </a:br>
            <a:endParaRPr lang="en-US" dirty="0"/>
          </a:p>
          <a:p>
            <a:pPr>
              <a:buNone/>
            </a:pPr>
            <a:r>
              <a:rPr lang="en-US" dirty="0"/>
              <a:t>If you are eligible, Greater New Jersey Annual Conference will contribute funds Annually to your HRA, and those funds Will roll over to the following year(s). </a:t>
            </a:r>
          </a:p>
          <a:p>
            <a:pPr>
              <a:buNone/>
            </a:pPr>
            <a:endParaRPr lang="en-US" dirty="0"/>
          </a:p>
          <a:p>
            <a:pPr>
              <a:buNone/>
            </a:pPr>
            <a:r>
              <a:rPr lang="en-US" dirty="0"/>
              <a:t>Review eligible expenses. All 213d</a:t>
            </a:r>
          </a:p>
          <a:p>
            <a:pPr>
              <a:buNone/>
            </a:pPr>
            <a:endParaRPr lang="en-US" dirty="0"/>
          </a:p>
          <a:p>
            <a:pPr>
              <a:buNone/>
            </a:pPr>
            <a:r>
              <a:rPr lang="en-US" dirty="0"/>
              <a:t>Your enrollment qualifies you for the HRA. Once that is completed, you will receive a Via Benefits Guide to reimbursement, which provides instructions on reimbursement, how to set up direct deposit, set up the mobile app, among other information. So keep an eye out for this AFTER you qualify for the HRA. </a:t>
            </a:r>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32</a:t>
            </a:fld>
            <a:endParaRPr lang="en-US"/>
          </a:p>
        </p:txBody>
      </p:sp>
    </p:spTree>
    <p:extLst>
      <p:ext uri="{BB962C8B-B14F-4D97-AF65-F5344CB8AC3E}">
        <p14:creationId xmlns:p14="http://schemas.microsoft.com/office/powerpoint/2010/main" val="583274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Understanding the reimbursement process is crucial for clients utilizing Via Benefits. This slide breaks down the procedure into five clear steps, starting with enrolling in a qualified plan, which is required for eligibility.  You can see the ‘Blue Steps’ are actions taken by you, and the ‘purple steps’ are Via Benefits action steps. Next, the allocation provided by Greater New Jersey Annual Conference is posted to your account. You will pay your premiums and any other expenses first, and then submit for reimbursement. We will talk about the different methods to request reimbursement in the next slides. The request is reviewed and processed very quickly, typically within a few days. If for some reason the request is denied you will receive a denial reason. Some common reasons for denials could be the date of service was prior to you becoming eligible, or the request was for an ineligible expense. </a:t>
            </a:r>
            <a:br>
              <a:rPr lang="en-US" dirty="0"/>
            </a:br>
            <a:br>
              <a:rPr lang="en-US" dirty="0"/>
            </a:br>
            <a:r>
              <a:rPr lang="en-US" dirty="0"/>
              <a:t>Note that</a:t>
            </a:r>
          </a:p>
          <a:p>
            <a:r>
              <a:rPr lang="en-US" dirty="0"/>
              <a:t> blue steps are retiree-initiated, purple steps are Via Benefits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489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a:buNone/>
            </a:pPr>
            <a:r>
              <a:rPr lang="en-US"/>
              <a:t>Via Benefits offers an Automatic Premium Reimbursement feature for most Medicare insurance plans when enrolled through Via Benefits. With this feature, you first pay your premium directly to the insurance carrier, which will then notify Via Benefits that your payment has been received. Your premium reimbursement will be automatically deposited into your bank account if you’ve set up direct deposit. Your Benefit Advisor can turn this feature on for you.</a:t>
            </a:r>
          </a:p>
          <a:p>
            <a:pPr>
              <a:buNone/>
            </a:pPr>
            <a:endParaRPr lang="en-US"/>
          </a:p>
          <a:p>
            <a:pPr>
              <a:buNone/>
            </a:pPr>
            <a:r>
              <a:rPr lang="en-US"/>
              <a:t>Automatic reimbursement is a convenient feature supported by most carriers. Enrollment through Via Benefits is required to take advantage of this option. </a:t>
            </a:r>
            <a:br>
              <a:rPr lang="en-US"/>
            </a:br>
            <a:br>
              <a:rPr lang="en-US"/>
            </a:br>
            <a:endParaRPr lang="en-US" sz="1200" b="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499B0F9-5275-4FDD-BFE5-B9E6F2FD770F}" type="slidenum">
              <a:rPr lang="en-US" smtClean="0"/>
              <a:pPr/>
              <a:t>34</a:t>
            </a:fld>
            <a:endParaRPr lang="en-US"/>
          </a:p>
        </p:txBody>
      </p:sp>
    </p:spTree>
    <p:extLst>
      <p:ext uri="{BB962C8B-B14F-4D97-AF65-F5344CB8AC3E}">
        <p14:creationId xmlns:p14="http://schemas.microsoft.com/office/powerpoint/2010/main" val="3873182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AE1D1-D2DB-5680-1EFA-59A1AB7AE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F6EAE-D279-9538-6D28-6685FBA61EA1}"/>
              </a:ext>
            </a:extLst>
          </p:cNvPr>
          <p:cNvSpPr>
            <a:spLocks noGrp="1" noRot="1" noChangeAspect="1"/>
          </p:cNvSpPr>
          <p:nvPr>
            <p:ph type="sldImg"/>
          </p:nvPr>
        </p:nvSpPr>
        <p:spPr>
          <a:xfrm>
            <a:off x="398463" y="696913"/>
            <a:ext cx="6188075" cy="3481387"/>
          </a:xfrm>
        </p:spPr>
      </p:sp>
      <p:sp>
        <p:nvSpPr>
          <p:cNvPr id="3" name="Notes Placeholder 2">
            <a:extLst>
              <a:ext uri="{FF2B5EF4-FFF2-40B4-BE49-F238E27FC236}">
                <a16:creationId xmlns:a16="http://schemas.microsoft.com/office/drawing/2014/main" id="{F63D8537-8B12-B84D-D159-8A2693E89124}"/>
              </a:ext>
            </a:extLst>
          </p:cNvPr>
          <p:cNvSpPr>
            <a:spLocks noGrp="1"/>
          </p:cNvSpPr>
          <p:nvPr>
            <p:ph type="body" idx="1"/>
          </p:nvPr>
        </p:nvSpPr>
        <p:spPr/>
        <p:txBody>
          <a:bodyPr>
            <a:normAutofit/>
          </a:bodyPr>
          <a:lstStyle/>
          <a:p>
            <a:pPr>
              <a:buNone/>
            </a:pPr>
            <a:r>
              <a:rPr lang="en-US"/>
              <a:t>If Auto-reimbursement is not available, you may choose to use our recurring reimbursement process.</a:t>
            </a:r>
          </a:p>
          <a:p>
            <a:pPr>
              <a:buNone/>
            </a:pPr>
            <a:endParaRPr lang="en-US"/>
          </a:p>
          <a:p>
            <a:pPr>
              <a:buNone/>
            </a:pPr>
            <a:r>
              <a:rPr lang="en-US"/>
              <a:t>When you request Recurring Premium Reimbursement, you must provide supporting documents, such as a premium bill or statement. You can do this on the mobile app or our website, and works the same way, except we receive the premium payment information from you, not the insurance carrier.</a:t>
            </a:r>
          </a:p>
          <a:p>
            <a:pPr>
              <a:buNone/>
            </a:pPr>
            <a:endParaRPr lang="en-US"/>
          </a:p>
          <a:p>
            <a:pPr>
              <a:buNone/>
            </a:pPr>
            <a:r>
              <a:rPr lang="en-US"/>
              <a:t>Recurring Premium Reimbursement must be requested each plan year and whenever your premium amount changes.</a:t>
            </a:r>
          </a:p>
          <a:p>
            <a:pPr>
              <a:buNone/>
            </a:pPr>
            <a:endParaRPr lang="en-US"/>
          </a:p>
          <a:p>
            <a:pPr>
              <a:buNone/>
            </a:pPr>
            <a:r>
              <a:rPr lang="en-US"/>
              <a:t>Note: If you already have Auto-reimbursement turned on (the process discussed on the previous slide), there is no need for recurring reimbursement.</a:t>
            </a:r>
            <a:br>
              <a:rPr lang="en-US"/>
            </a:br>
            <a:br>
              <a:rPr lang="en-US"/>
            </a:br>
            <a:r>
              <a:rPr lang="en-US" sz="1200" kern="120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6DAA22F-B004-7614-D82B-23E5A3CE9F4F}"/>
              </a:ext>
            </a:extLst>
          </p:cNvPr>
          <p:cNvSpPr>
            <a:spLocks noGrp="1"/>
          </p:cNvSpPr>
          <p:nvPr>
            <p:ph type="sldNum" sz="quarter" idx="10"/>
          </p:nvPr>
        </p:nvSpPr>
        <p:spPr/>
        <p:txBody>
          <a:bodyPr/>
          <a:lstStyle/>
          <a:p>
            <a:fld id="{A499B0F9-5275-4FDD-BFE5-B9E6F2FD770F}" type="slidenum">
              <a:rPr lang="en-US" smtClean="0"/>
              <a:pPr/>
              <a:t>35</a:t>
            </a:fld>
            <a:endParaRPr lang="en-US"/>
          </a:p>
        </p:txBody>
      </p:sp>
    </p:spTree>
    <p:extLst>
      <p:ext uri="{BB962C8B-B14F-4D97-AF65-F5344CB8AC3E}">
        <p14:creationId xmlns:p14="http://schemas.microsoft.com/office/powerpoint/2010/main" val="368105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Once you have activated your account, you will also have access to the mobile app. Our app is similar to what you may already use for banking. You can see account balances, transactions, submit reimbursement requests, and even upload supporting documentation. You can also enable notifications to tell you when a claim has been processed o approved. We encourage you to check it out. Our retirees report a high level of satisfaction with this tool. You can go to the app store on your phone to download the app, and instructions will be included in the funding kit you receive &lt;after enrollment&gt;.</a:t>
            </a:r>
          </a:p>
        </p:txBody>
      </p:sp>
      <p:sp>
        <p:nvSpPr>
          <p:cNvPr id="4" name="Slide Number Placeholder 3"/>
          <p:cNvSpPr>
            <a:spLocks noGrp="1"/>
          </p:cNvSpPr>
          <p:nvPr>
            <p:ph type="sldNum" sz="quarter" idx="5"/>
          </p:nvPr>
        </p:nvSpPr>
        <p:spPr/>
        <p:txBody>
          <a:bodyPr/>
          <a:lstStyle/>
          <a:p>
            <a:fld id="{C5F6ED94-7DD8-944A-BEC7-29393F6583EA}" type="slidenum">
              <a:rPr lang="en-US" smtClean="0"/>
              <a:t>36</a:t>
            </a:fld>
            <a:endParaRPr lang="en-US"/>
          </a:p>
        </p:txBody>
      </p:sp>
    </p:spTree>
    <p:extLst>
      <p:ext uri="{BB962C8B-B14F-4D97-AF65-F5344CB8AC3E}">
        <p14:creationId xmlns:p14="http://schemas.microsoft.com/office/powerpoint/2010/main" val="498986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As we look ahead, let's discuss the next steps you should take to prepare for your Medicare enrollment. </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37</a:t>
            </a:fld>
            <a:endParaRPr lang="en-US"/>
          </a:p>
        </p:txBody>
      </p:sp>
    </p:spTree>
    <p:extLst>
      <p:ext uri="{BB962C8B-B14F-4D97-AF65-F5344CB8AC3E}">
        <p14:creationId xmlns:p14="http://schemas.microsoft.com/office/powerpoint/2010/main" val="3373303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b="1" i="1" dirty="0">
                <a:latin typeface="Calibri"/>
                <a:ea typeface="Calibri"/>
                <a:cs typeface="Calibri"/>
              </a:rPr>
              <a:t>If you haven’t already….</a:t>
            </a:r>
          </a:p>
          <a:p>
            <a:endParaRPr lang="en-US" dirty="0">
              <a:latin typeface="Calibri"/>
              <a:ea typeface="Calibri"/>
              <a:cs typeface="Calibri"/>
            </a:endParaRPr>
          </a:p>
          <a:p>
            <a:pPr marL="465887" lvl="1" indent="-465887">
              <a:lnSpc>
                <a:spcPct val="80000"/>
              </a:lnSpc>
              <a:spcBef>
                <a:spcPts val="1019"/>
              </a:spcBef>
              <a:spcAft>
                <a:spcPts val="1223"/>
              </a:spcAft>
              <a:buFont typeface="+mj-lt"/>
              <a:buAutoNum type="arabicPeriod"/>
            </a:pPr>
            <a:r>
              <a:rPr lang="en-US" b="0" dirty="0"/>
              <a:t>Create Your Online Account: Visit the </a:t>
            </a:r>
            <a:r>
              <a:rPr lang="en-US" b="0" dirty="0">
                <a:solidFill>
                  <a:srgbClr val="7030A0"/>
                </a:solidFill>
              </a:rPr>
              <a:t>Via Benefits </a:t>
            </a:r>
            <a:r>
              <a:rPr lang="en-US" b="0" dirty="0"/>
              <a:t>website at my.viabenefits.com/</a:t>
            </a:r>
            <a:r>
              <a:rPr lang="en-US" b="0" dirty="0" err="1"/>
              <a:t>Wespath</a:t>
            </a:r>
            <a:r>
              <a:rPr lang="en-US" b="0" dirty="0"/>
              <a:t> to create your account and set up your profile.</a:t>
            </a:r>
          </a:p>
          <a:p>
            <a:pPr marL="465887" lvl="1" indent="-465887">
              <a:lnSpc>
                <a:spcPct val="80000"/>
              </a:lnSpc>
              <a:spcBef>
                <a:spcPts val="1019"/>
              </a:spcBef>
              <a:spcAft>
                <a:spcPts val="1223"/>
              </a:spcAft>
              <a:buFont typeface="+mj-lt"/>
              <a:buAutoNum type="arabicPeriod"/>
            </a:pPr>
            <a:r>
              <a:rPr lang="en-US" b="0" dirty="0"/>
              <a:t>Schedule an Enrollment Appointment: Call </a:t>
            </a:r>
            <a:r>
              <a:rPr lang="en-US" b="0" dirty="0">
                <a:solidFill>
                  <a:srgbClr val="7030A0"/>
                </a:solidFill>
              </a:rPr>
              <a:t>Via Benefits</a:t>
            </a:r>
            <a:r>
              <a:rPr lang="en-US" b="0" dirty="0"/>
              <a:t> at 1-866-249-7785 to schedule an appointment and to get assistance with completing your profile.</a:t>
            </a:r>
          </a:p>
          <a:p>
            <a:pPr marL="465887" lvl="1" indent="-465887">
              <a:lnSpc>
                <a:spcPct val="80000"/>
              </a:lnSpc>
              <a:spcBef>
                <a:spcPts val="1019"/>
              </a:spcBef>
              <a:spcAft>
                <a:spcPts val="1223"/>
              </a:spcAft>
              <a:buFont typeface="+mj-lt"/>
              <a:buAutoNum type="arabicPeriod"/>
            </a:pPr>
            <a:r>
              <a:rPr lang="en-US" b="0" dirty="0"/>
              <a:t>Review Educational Materials: Review the </a:t>
            </a:r>
            <a:r>
              <a:rPr lang="en-US" b="0" dirty="0">
                <a:solidFill>
                  <a:srgbClr val="7030A0"/>
                </a:solidFill>
              </a:rPr>
              <a:t>Introducing Via Benefits Guide</a:t>
            </a:r>
            <a:r>
              <a:rPr lang="en-US" b="0" dirty="0"/>
              <a:t> and related information that you may have received already or will receive shortly.</a:t>
            </a:r>
          </a:p>
          <a:p>
            <a:pPr marL="465887" lvl="1" indent="-465887">
              <a:lnSpc>
                <a:spcPct val="80000"/>
              </a:lnSpc>
              <a:spcBef>
                <a:spcPts val="1019"/>
              </a:spcBef>
              <a:spcAft>
                <a:spcPts val="1223"/>
              </a:spcAft>
              <a:buFont typeface="+mj-lt"/>
              <a:buAutoNum type="arabicPeriod"/>
            </a:pPr>
            <a:r>
              <a:rPr lang="en-US" b="1" i="1" dirty="0"/>
              <a:t>In addition to this virtual educational session,</a:t>
            </a:r>
            <a:r>
              <a:rPr lang="en-US" b="0" dirty="0"/>
              <a:t> &lt;Add any opportunities for live or recorded webinars&gt; </a:t>
            </a:r>
          </a:p>
          <a:p>
            <a:pPr marL="465887" lvl="1" indent="-465887">
              <a:lnSpc>
                <a:spcPct val="80000"/>
              </a:lnSpc>
              <a:spcBef>
                <a:spcPts val="1019"/>
              </a:spcBef>
              <a:spcAft>
                <a:spcPts val="1223"/>
              </a:spcAft>
              <a:buFont typeface="+mj-lt"/>
              <a:buAutoNum type="arabicPeriod"/>
            </a:pPr>
            <a:r>
              <a:rPr lang="en-US" b="0" dirty="0"/>
              <a:t>Enroll between 10/15/2025 and 12/07/2025 or 12/31/2025 for anyone losing coverage, by calling </a:t>
            </a:r>
            <a:r>
              <a:rPr lang="en-US" b="0" dirty="0">
                <a:solidFill>
                  <a:srgbClr val="7030A0"/>
                </a:solidFill>
              </a:rPr>
              <a:t>Via Benefits</a:t>
            </a:r>
            <a:r>
              <a:rPr lang="en-US" b="0" dirty="0"/>
              <a:t> or going online to complete your enroll</a:t>
            </a:r>
            <a:r>
              <a:rPr lang="en-US" b="0" dirty="0">
                <a:solidFill>
                  <a:srgbClr val="FF0000"/>
                </a:solidFill>
              </a:rPr>
              <a:t>ment</a:t>
            </a:r>
            <a:r>
              <a:rPr lang="en-US" b="0" dirty="0">
                <a:solidFill>
                  <a:schemeClr val="tx1"/>
                </a:solidFill>
              </a:rPr>
              <a:t>.</a:t>
            </a:r>
            <a:r>
              <a:rPr lang="en-US" b="0" baseline="0" dirty="0">
                <a:solidFill>
                  <a:schemeClr val="tx1"/>
                </a:solidFill>
              </a:rPr>
              <a:t> </a:t>
            </a:r>
            <a:r>
              <a:rPr lang="en-US" sz="1600" dirty="0"/>
              <a:t>Typically, our call center is the least busy on Fridays – try calling then for a shorter wait time to reach an advisor! </a:t>
            </a:r>
          </a:p>
          <a:p>
            <a:pPr marL="914400" lvl="2" indent="-457200">
              <a:spcBef>
                <a:spcPts val="0"/>
              </a:spcBef>
            </a:pPr>
            <a:r>
              <a:rPr lang="en-US" sz="1600" dirty="0"/>
              <a:t>You may enroll using the Via Benefits website any time 24/7 </a:t>
            </a:r>
          </a:p>
          <a:p>
            <a:pPr marL="465887" lvl="1" indent="-465887">
              <a:lnSpc>
                <a:spcPct val="80000"/>
              </a:lnSpc>
              <a:spcBef>
                <a:spcPts val="1019"/>
              </a:spcBef>
              <a:buFont typeface="+mj-lt"/>
              <a:buAutoNum type="arabicPeriod"/>
            </a:pPr>
            <a:r>
              <a:rPr lang="en-US" b="0" dirty="0"/>
              <a:t>Once you enroll in an Individual Medicare Drug Plan your Health Reimbursement Arrangement (HRA) will be activated, if eligible.</a:t>
            </a:r>
          </a:p>
          <a:p>
            <a:pPr marL="0" lvl="1" indent="0">
              <a:lnSpc>
                <a:spcPct val="80000"/>
              </a:lnSpc>
              <a:spcBef>
                <a:spcPts val="1019"/>
              </a:spcBef>
              <a:buFont typeface="+mj-lt"/>
              <a:buNone/>
            </a:pPr>
            <a:endParaRPr lang="en-US" dirty="0">
              <a:latin typeface="Calibri"/>
              <a:cs typeface="Calibri"/>
            </a:endParaRPr>
          </a:p>
          <a:p>
            <a:pPr defTabSz="931774">
              <a:defRPr/>
            </a:pPr>
            <a:r>
              <a:rPr lang="en-US" dirty="0">
                <a:latin typeface="Calibri"/>
                <a:cs typeface="Calibri"/>
              </a:rPr>
              <a:t>Finally, rely on Via Benefits help you through the process and enjoy your new benefits. Note your enrollment deadline as well. You must enroll by 12/31/2025 in order to avoid a lapse in coverage.</a:t>
            </a:r>
            <a:endParaRPr lang="en-US" dirty="0">
              <a:latin typeface="Aptos" panose="02110004020202020204"/>
              <a:cs typeface="Calibri"/>
            </a:endParaRPr>
          </a:p>
          <a:p>
            <a:pPr>
              <a:buNone/>
            </a:pP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38</a:t>
            </a:fld>
            <a:endParaRPr lang="en-US"/>
          </a:p>
        </p:txBody>
      </p:sp>
    </p:spTree>
    <p:extLst>
      <p:ext uri="{BB962C8B-B14F-4D97-AF65-F5344CB8AC3E}">
        <p14:creationId xmlns:p14="http://schemas.microsoft.com/office/powerpoint/2010/main" val="2860563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mentioned, there is also a suite of helpful information including videos, online if you would like to learn more or need a refresher in the future. We will be displaying the Via Benefits Greater New Jersey Annual </a:t>
            </a:r>
            <a:r>
              <a:rPr lang="en-US" dirty="0" err="1"/>
              <a:t>Conferencecontact</a:t>
            </a:r>
            <a:r>
              <a:rPr lang="en-US" dirty="0"/>
              <a:t> information on the next slide and will be leaving it up during the Q&amp;A.</a:t>
            </a:r>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39</a:t>
            </a:fld>
            <a:endParaRPr lang="en-US"/>
          </a:p>
        </p:txBody>
      </p:sp>
    </p:spTree>
    <p:extLst>
      <p:ext uri="{BB962C8B-B14F-4D97-AF65-F5344CB8AC3E}">
        <p14:creationId xmlns:p14="http://schemas.microsoft.com/office/powerpoint/2010/main" val="3858778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BC43-7E28-43C0-A242-5733B7A50CD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498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a:br>
            <a:br>
              <a:rPr lang="en-US"/>
            </a:br>
            <a:r>
              <a:rPr lang="en-US"/>
              <a:t>During our webinar, all microphones will be muted to minimize background noise. You will have the opportunity to type questions, and we encourage you to use the GoToWebinar Questions Panel for any inquiries. </a:t>
            </a:r>
            <a:br>
              <a:rPr lang="en-US"/>
            </a:br>
            <a:r>
              <a:rPr lang="en-US"/>
              <a:t>______</a:t>
            </a:r>
          </a:p>
          <a:p>
            <a:br>
              <a:rPr lang="en-US"/>
            </a:br>
            <a:endParaRPr lang="en-US"/>
          </a:p>
        </p:txBody>
      </p:sp>
      <p:sp>
        <p:nvSpPr>
          <p:cNvPr id="4" name="Slide Number Placeholder 3"/>
          <p:cNvSpPr>
            <a:spLocks noGrp="1"/>
          </p:cNvSpPr>
          <p:nvPr>
            <p:ph type="sldNum" sz="quarter" idx="5"/>
          </p:nvPr>
        </p:nvSpPr>
        <p:spPr/>
        <p:txBody>
          <a:bodyPr/>
          <a:lstStyle/>
          <a:p>
            <a:fld id="{C5F6ED94-7DD8-944A-BEC7-29393F6583EA}" type="slidenum">
              <a:rPr lang="en-US" smtClean="0"/>
              <a:t>40</a:t>
            </a:fld>
            <a:endParaRPr lang="en-US"/>
          </a:p>
        </p:txBody>
      </p:sp>
    </p:spTree>
    <p:extLst>
      <p:ext uri="{BB962C8B-B14F-4D97-AF65-F5344CB8AC3E}">
        <p14:creationId xmlns:p14="http://schemas.microsoft.com/office/powerpoint/2010/main" val="1519639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We will be starting our Q&amp;A now. (Note: Recommend support resource reads questions submitted by the audience via notecards.)</a:t>
            </a:r>
          </a:p>
          <a:p>
            <a:pPr>
              <a:buNone/>
            </a:pPr>
            <a:endParaRPr lang="en-US"/>
          </a:p>
          <a:p>
            <a:pPr>
              <a:buNone/>
            </a:pPr>
            <a:r>
              <a:rPr lang="en-US"/>
              <a:t>My colleague &lt;Support&gt;, has collected the question cards and will be reading them. We likely received duplicate questions that may have been worded differently so we want you to be aware that your specific question may not be read verbatim if others submitted the same question. Lets get started.</a:t>
            </a:r>
          </a:p>
        </p:txBody>
      </p:sp>
      <p:sp>
        <p:nvSpPr>
          <p:cNvPr id="4" name="Slide Number Placeholder 3"/>
          <p:cNvSpPr>
            <a:spLocks noGrp="1"/>
          </p:cNvSpPr>
          <p:nvPr>
            <p:ph type="sldNum" sz="quarter" idx="5"/>
          </p:nvPr>
        </p:nvSpPr>
        <p:spPr/>
        <p:txBody>
          <a:bodyPr/>
          <a:lstStyle/>
          <a:p>
            <a:fld id="{C5F6ED94-7DD8-944A-BEC7-29393F6583EA}" type="slidenum">
              <a:rPr lang="en-US" smtClean="0"/>
              <a:t>41</a:t>
            </a:fld>
            <a:endParaRPr lang="en-US"/>
          </a:p>
        </p:txBody>
      </p:sp>
    </p:spTree>
    <p:extLst>
      <p:ext uri="{BB962C8B-B14F-4D97-AF65-F5344CB8AC3E}">
        <p14:creationId xmlns:p14="http://schemas.microsoft.com/office/powerpoint/2010/main" val="383574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Individual plans through Via</a:t>
            </a:r>
            <a:r>
              <a:rPr lang="en-US" baseline="0" dirty="0"/>
              <a:t> Benefits</a:t>
            </a:r>
            <a:r>
              <a:rPr lang="en-US" dirty="0"/>
              <a:t> has allowed UMC conferences to give choice and flexibility to participants, while controlling costs for long term sustainability.  A win-win for conference and participants.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also</a:t>
            </a:r>
            <a:r>
              <a:rPr lang="en-US" baseline="0" dirty="0"/>
              <a:t> important to </a:t>
            </a:r>
            <a:r>
              <a:rPr lang="en-US" dirty="0"/>
              <a:t>remember that Medicare exchanges are much different than active exchanges, in part because so highly regulated by Medicare.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BC43-7E28-43C0-A242-5733B7A50CD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7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BC43-7E28-43C0-A242-5733B7A50CD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88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9B12-DD12-BECD-E807-50560FCD0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A22AC-F319-7DE4-0FF4-CD99E06F0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6456E-B16E-B93D-53E8-86DD71913F02}"/>
              </a:ext>
            </a:extLst>
          </p:cNvPr>
          <p:cNvSpPr>
            <a:spLocks noGrp="1"/>
          </p:cNvSpPr>
          <p:nvPr>
            <p:ph type="body" idx="1"/>
          </p:nvPr>
        </p:nvSpPr>
        <p:spPr/>
        <p:txBody>
          <a:bodyPr/>
          <a:lstStyle/>
          <a:p>
            <a:pPr>
              <a:buNone/>
            </a:pPr>
            <a:br>
              <a:rPr lang="en-US" dirty="0"/>
            </a:br>
            <a:br>
              <a:rPr lang="en-US" dirty="0"/>
            </a:br>
            <a:r>
              <a:rPr lang="en-US" dirty="0"/>
              <a:t>Here’s our agenda for today. We will start with an introduction to Via Benefits, including more about our partnership with Greater New Jersey Annual Conference, followed by an overview of Medicare, and then we’ll discuss how to get ready for enrollment. We’ll discuss what you can expect during the enrollment process and what happens after you leave the meeting today. As mentioned, we will leave plenty of time for questions.</a:t>
            </a:r>
            <a:br>
              <a:rPr lang="en-US" dirty="0"/>
            </a:br>
            <a:r>
              <a:rPr lang="en-US" dirty="0"/>
              <a:t>______</a:t>
            </a:r>
          </a:p>
          <a:p>
            <a:br>
              <a:rPr lang="en-US" dirty="0"/>
            </a:br>
            <a:endParaRPr lang="en-US" dirty="0">
              <a:ea typeface="Calibri"/>
              <a:cs typeface="Calibri"/>
            </a:endParaRPr>
          </a:p>
        </p:txBody>
      </p:sp>
      <p:sp>
        <p:nvSpPr>
          <p:cNvPr id="4" name="Slide Number Placeholder 3">
            <a:extLst>
              <a:ext uri="{FF2B5EF4-FFF2-40B4-BE49-F238E27FC236}">
                <a16:creationId xmlns:a16="http://schemas.microsoft.com/office/drawing/2014/main" id="{E67377F0-7AA6-3CCA-471B-670EECE4094A}"/>
              </a:ext>
            </a:extLst>
          </p:cNvPr>
          <p:cNvSpPr>
            <a:spLocks noGrp="1"/>
          </p:cNvSpPr>
          <p:nvPr>
            <p:ph type="sldNum" sz="quarter" idx="5"/>
          </p:nvPr>
        </p:nvSpPr>
        <p:spPr/>
        <p:txBody>
          <a:bodyPr/>
          <a:lstStyle/>
          <a:p>
            <a:fld id="{C5F6ED94-7DD8-944A-BEC7-29393F6583EA}" type="slidenum">
              <a:rPr lang="en-US" smtClean="0"/>
              <a:t>7</a:t>
            </a:fld>
            <a:endParaRPr lang="en-US"/>
          </a:p>
        </p:txBody>
      </p:sp>
    </p:spTree>
    <p:extLst>
      <p:ext uri="{BB962C8B-B14F-4D97-AF65-F5344CB8AC3E}">
        <p14:creationId xmlns:p14="http://schemas.microsoft.com/office/powerpoint/2010/main" val="335682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Who is Via Benefits and why has Greater New Jersey Annual Conference chosen to partner with us to support your transition into the Individual Marketplace?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the nation's first and largest private Medicare marketplace business. This is our 21st annual enrollment season, so we’ve seen the marketplace evolve.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We've helped over 2 million retirees do exactly what we'd like to do for you, help you to find cost effective prescription drug coverage. Here's a statistic we're really proud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98% of the retirees that work with us felt they chose the most cost-effective plan using Via Benefits.  We attribute that success to our one-on-one consultative model, where we focus on your individual needs and recommend options that address your healthcare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ARE LASER FOCUSED ON ENSURING YOU HAVE THE INFORMATION, SUPPORT, AND CONFIDENCE NEEDED FOR PEACE OF MIND WHEN PLANNING FOR FUTURE HEALTH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have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opportunities</a:t>
            </a:r>
            <a:r>
              <a:rPr lang="en-US" sz="1200" kern="1200" baseline="0" dirty="0">
                <a:solidFill>
                  <a:schemeClr val="tx1"/>
                </a:solidFill>
                <a:effectLst/>
                <a:latin typeface="+mn-lt"/>
                <a:ea typeface="+mn-ea"/>
                <a:cs typeface="+mn-cs"/>
              </a:rPr>
              <a:t> during the process to share your feedback via surveys, about your experience and our service – please be sure to let us know how we do! </a:t>
            </a:r>
            <a:r>
              <a:rPr lang="en-US" sz="1200" kern="1200" dirty="0">
                <a:solidFill>
                  <a:schemeClr val="tx1"/>
                </a:solidFill>
                <a:effectLst/>
                <a:latin typeface="+mn-lt"/>
                <a:ea typeface="+mn-ea"/>
                <a:cs typeface="+mn-cs"/>
              </a:rPr>
              <a:t> </a:t>
            </a:r>
          </a:p>
          <a:p>
            <a:pPr>
              <a:buNone/>
            </a:pPr>
            <a:r>
              <a:rPr lang="en-US" dirty="0"/>
              <a:t>______</a:t>
            </a:r>
          </a:p>
          <a:p>
            <a:br>
              <a:rPr lang="en-US" dirty="0"/>
            </a:br>
            <a:endParaRPr lang="en-US" dirty="0"/>
          </a:p>
        </p:txBody>
      </p:sp>
      <p:sp>
        <p:nvSpPr>
          <p:cNvPr id="4" name="Slide Number Placeholder 3"/>
          <p:cNvSpPr>
            <a:spLocks noGrp="1"/>
          </p:cNvSpPr>
          <p:nvPr>
            <p:ph type="sldNum" sz="quarter" idx="5"/>
          </p:nvPr>
        </p:nvSpPr>
        <p:spPr/>
        <p:txBody>
          <a:bodyPr/>
          <a:lstStyle/>
          <a:p>
            <a:fld id="{C5F6ED94-7DD8-944A-BEC7-29393F6583EA}" type="slidenum">
              <a:rPr lang="en-US" smtClean="0"/>
              <a:t>8</a:t>
            </a:fld>
            <a:endParaRPr lang="en-US"/>
          </a:p>
        </p:txBody>
      </p:sp>
    </p:spTree>
    <p:extLst>
      <p:ext uri="{BB962C8B-B14F-4D97-AF65-F5344CB8AC3E}">
        <p14:creationId xmlns:p14="http://schemas.microsoft.com/office/powerpoint/2010/main" val="2723361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0A20A-1E9C-50F2-C198-3F74119B9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4B99C-3F08-4BC9-3508-287B10456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15E9B-2CB3-9BCB-7623-8721C02B2C8B}"/>
              </a:ext>
            </a:extLst>
          </p:cNvPr>
          <p:cNvSpPr>
            <a:spLocks noGrp="1"/>
          </p:cNvSpPr>
          <p:nvPr>
            <p:ph type="body" idx="1"/>
          </p:nvPr>
        </p:nvSpPr>
        <p:spPr/>
        <p:txBody>
          <a:bodyPr/>
          <a:lstStyle/>
          <a:p>
            <a:pPr>
              <a:buNone/>
            </a:pPr>
            <a:br>
              <a:rPr lang="en-US"/>
            </a:br>
            <a:br>
              <a:rPr lang="en-US"/>
            </a:br>
            <a:r>
              <a:rPr lang="en-US"/>
              <a:t>At Via Benefits, our advisors work for you, not the insurance carriers. All our benefits advisors are licensed health insurance agents based in the U.S. and are not incentivized to recommend one plan or carrier over another. What des that mean? They are salaried, and are not paid commissions. In fact, commission information is not shared with the advisors. We curate plans to meet your individual needs, making the process of finding the right Medicare coverage simpler and more efficient. </a:t>
            </a:r>
            <a:br>
              <a:rPr lang="en-US"/>
            </a:br>
            <a:br>
              <a:rPr lang="en-US"/>
            </a:b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354D8776-AF47-0F70-3B32-A8D0A40FFCD8}"/>
              </a:ext>
            </a:extLst>
          </p:cNvPr>
          <p:cNvSpPr>
            <a:spLocks noGrp="1"/>
          </p:cNvSpPr>
          <p:nvPr>
            <p:ph type="sldNum" sz="quarter" idx="5"/>
          </p:nvPr>
        </p:nvSpPr>
        <p:spPr/>
        <p:txBody>
          <a:bodyPr/>
          <a:lstStyle/>
          <a:p>
            <a:fld id="{C5F6ED94-7DD8-944A-BEC7-29393F6583EA}" type="slidenum">
              <a:rPr lang="en-US" smtClean="0"/>
              <a:t>9</a:t>
            </a:fld>
            <a:endParaRPr lang="en-US"/>
          </a:p>
        </p:txBody>
      </p:sp>
    </p:spTree>
    <p:extLst>
      <p:ext uri="{BB962C8B-B14F-4D97-AF65-F5344CB8AC3E}">
        <p14:creationId xmlns:p14="http://schemas.microsoft.com/office/powerpoint/2010/main" val="2921902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no im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159DB20-1FB1-9FDF-3810-91D3E41719B9}"/>
              </a:ext>
            </a:extLst>
          </p:cNvPr>
          <p:cNvSpPr/>
          <p:nvPr/>
        </p:nvSpPr>
        <p:spPr>
          <a:xfrm>
            <a:off x="3287909" y="403923"/>
            <a:ext cx="8904092" cy="5887149"/>
          </a:xfrm>
          <a:custGeom>
            <a:avLst/>
            <a:gdLst>
              <a:gd name="connsiteX0" fmla="*/ 2415556 w 8904092"/>
              <a:gd name="connsiteY0" fmla="*/ 0 h 5887149"/>
              <a:gd name="connsiteX1" fmla="*/ 8904092 w 8904092"/>
              <a:gd name="connsiteY1" fmla="*/ 0 h 5887149"/>
              <a:gd name="connsiteX2" fmla="*/ 8904092 w 8904092"/>
              <a:gd name="connsiteY2" fmla="*/ 5887149 h 5887149"/>
              <a:gd name="connsiteX3" fmla="*/ 0 w 8904092"/>
              <a:gd name="connsiteY3" fmla="*/ 5887149 h 5887149"/>
            </a:gdLst>
            <a:ahLst/>
            <a:cxnLst>
              <a:cxn ang="0">
                <a:pos x="connsiteX0" y="connsiteY0"/>
              </a:cxn>
              <a:cxn ang="0">
                <a:pos x="connsiteX1" y="connsiteY1"/>
              </a:cxn>
              <a:cxn ang="0">
                <a:pos x="connsiteX2" y="connsiteY2"/>
              </a:cxn>
              <a:cxn ang="0">
                <a:pos x="connsiteX3" y="connsiteY3"/>
              </a:cxn>
            </a:cxnLst>
            <a:rect l="l" t="t" r="r" b="b"/>
            <a:pathLst>
              <a:path w="8904092" h="5887149">
                <a:moveTo>
                  <a:pt x="2415556" y="0"/>
                </a:moveTo>
                <a:lnTo>
                  <a:pt x="8904092" y="0"/>
                </a:lnTo>
                <a:lnTo>
                  <a:pt x="8904092" y="5887149"/>
                </a:lnTo>
                <a:lnTo>
                  <a:pt x="0" y="58871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20">
            <a:extLst>
              <a:ext uri="{FF2B5EF4-FFF2-40B4-BE49-F238E27FC236}">
                <a16:creationId xmlns:a16="http://schemas.microsoft.com/office/drawing/2014/main" id="{3E4447DE-F0D0-A601-C5BE-F961FEC88A11}"/>
              </a:ext>
            </a:extLst>
          </p:cNvPr>
          <p:cNvGrpSpPr/>
          <p:nvPr/>
        </p:nvGrpSpPr>
        <p:grpSpPr>
          <a:xfrm>
            <a:off x="0" y="6291072"/>
            <a:ext cx="12192000" cy="566928"/>
            <a:chOff x="0" y="6291072"/>
            <a:chExt cx="12192000" cy="566928"/>
          </a:xfrm>
        </p:grpSpPr>
        <p:sp>
          <p:nvSpPr>
            <p:cNvPr id="19" name="Rectangle 18">
              <a:extLst>
                <a:ext uri="{FF2B5EF4-FFF2-40B4-BE49-F238E27FC236}">
                  <a16:creationId xmlns:a16="http://schemas.microsoft.com/office/drawing/2014/main" id="{82BEE2B0-6F09-F51A-9250-550306D3E4C2}"/>
                </a:ext>
              </a:extLst>
            </p:cNvPr>
            <p:cNvSpPr/>
            <p:nvPr userDrawn="1"/>
          </p:nvSpPr>
          <p:spPr>
            <a:xfrm>
              <a:off x="8978630" y="6291072"/>
              <a:ext cx="3213369" cy="566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89C35B-198D-D3A9-8EBB-499A335DD222}"/>
                </a:ext>
              </a:extLst>
            </p:cNvPr>
            <p:cNvSpPr/>
            <p:nvPr userDrawn="1"/>
          </p:nvSpPr>
          <p:spPr>
            <a:xfrm>
              <a:off x="0" y="6291072"/>
              <a:ext cx="12192000" cy="80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0999D8-ABE3-AD98-CC47-23065AE2CB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2856" y="6442643"/>
              <a:ext cx="1791944" cy="220649"/>
            </a:xfrm>
            <a:prstGeom prst="rect">
              <a:avLst/>
            </a:prstGeom>
          </p:spPr>
        </p:pic>
      </p:grpSp>
      <p:sp>
        <p:nvSpPr>
          <p:cNvPr id="16" name="Title 15">
            <a:extLst>
              <a:ext uri="{FF2B5EF4-FFF2-40B4-BE49-F238E27FC236}">
                <a16:creationId xmlns:a16="http://schemas.microsoft.com/office/drawing/2014/main" id="{B069DFF0-AE26-D91D-EA48-740A949DFC4E}"/>
              </a:ext>
            </a:extLst>
          </p:cNvPr>
          <p:cNvSpPr>
            <a:spLocks noGrp="1"/>
          </p:cNvSpPr>
          <p:nvPr>
            <p:ph type="title" hasCustomPrompt="1"/>
          </p:nvPr>
        </p:nvSpPr>
        <p:spPr>
          <a:xfrm>
            <a:off x="0" y="771581"/>
            <a:ext cx="6569878" cy="4030240"/>
          </a:xfrm>
          <a:custGeom>
            <a:avLst/>
            <a:gdLst>
              <a:gd name="connsiteX0" fmla="*/ 0 w 6569878"/>
              <a:gd name="connsiteY0" fmla="*/ 0 h 4030240"/>
              <a:gd name="connsiteX1" fmla="*/ 6569878 w 6569878"/>
              <a:gd name="connsiteY1" fmla="*/ 0 h 4030240"/>
              <a:gd name="connsiteX2" fmla="*/ 4912445 w 6569878"/>
              <a:gd name="connsiteY2" fmla="*/ 4030240 h 4030240"/>
              <a:gd name="connsiteX3" fmla="*/ 0 w 6569878"/>
              <a:gd name="connsiteY3" fmla="*/ 4030240 h 4030240"/>
            </a:gdLst>
            <a:ahLst/>
            <a:cxnLst>
              <a:cxn ang="0">
                <a:pos x="connsiteX0" y="connsiteY0"/>
              </a:cxn>
              <a:cxn ang="0">
                <a:pos x="connsiteX1" y="connsiteY1"/>
              </a:cxn>
              <a:cxn ang="0">
                <a:pos x="connsiteX2" y="connsiteY2"/>
              </a:cxn>
              <a:cxn ang="0">
                <a:pos x="connsiteX3" y="connsiteY3"/>
              </a:cxn>
            </a:cxnLst>
            <a:rect l="l" t="t" r="r" b="b"/>
            <a:pathLst>
              <a:path w="6569878" h="4030240">
                <a:moveTo>
                  <a:pt x="0" y="0"/>
                </a:moveTo>
                <a:lnTo>
                  <a:pt x="6569878" y="0"/>
                </a:lnTo>
                <a:lnTo>
                  <a:pt x="4912445" y="4030240"/>
                </a:lnTo>
                <a:lnTo>
                  <a:pt x="0" y="4030240"/>
                </a:lnTo>
                <a:close/>
              </a:path>
            </a:pathLst>
          </a:custGeom>
          <a:solidFill>
            <a:srgbClr val="9E0085"/>
          </a:solidFill>
        </p:spPr>
        <p:txBody>
          <a:bodyPr wrap="square" lIns="457200" tIns="457200" rIns="731520" bIns="0">
            <a:noAutofit/>
          </a:bodyPr>
          <a:lstStyle>
            <a:lvl1pPr>
              <a:lnSpc>
                <a:spcPct val="90000"/>
              </a:lnSpc>
              <a:defRPr sz="3600" b="1" i="0" baseline="0">
                <a:solidFill>
                  <a:schemeClr val="bg1"/>
                </a:solidFill>
                <a:latin typeface="+mj-lt"/>
                <a:cs typeface="Times New Roman" panose="02020603050405020304" pitchFamily="18" charset="0"/>
              </a:defRPr>
            </a:lvl1pPr>
          </a:lstStyle>
          <a:p>
            <a:r>
              <a:rPr lang="en-US"/>
              <a:t>Click to insert title of  presentation</a:t>
            </a:r>
          </a:p>
        </p:txBody>
      </p:sp>
      <p:sp>
        <p:nvSpPr>
          <p:cNvPr id="8" name="Text Placeholder 23">
            <a:extLst>
              <a:ext uri="{FF2B5EF4-FFF2-40B4-BE49-F238E27FC236}">
                <a16:creationId xmlns:a16="http://schemas.microsoft.com/office/drawing/2014/main" id="{14C721E1-4F6A-CFD5-3088-FC96AB4613CA}"/>
              </a:ext>
            </a:extLst>
          </p:cNvPr>
          <p:cNvSpPr>
            <a:spLocks noGrp="1"/>
          </p:cNvSpPr>
          <p:nvPr>
            <p:ph type="body" sz="quarter" idx="16" hasCustomPrompt="1"/>
          </p:nvPr>
        </p:nvSpPr>
        <p:spPr>
          <a:xfrm>
            <a:off x="457200" y="4052665"/>
            <a:ext cx="2157454" cy="274320"/>
          </a:xfrm>
        </p:spPr>
        <p:txBody>
          <a:bodyPr lIns="0" rIns="0" anchor="ctr" anchorCtr="0">
            <a:noAutofit/>
          </a:bodyPr>
          <a:lstStyle>
            <a:lvl1pPr marL="0" indent="0">
              <a:lnSpc>
                <a:spcPct val="100000"/>
              </a:lnSpc>
              <a:buFontTx/>
              <a:buNone/>
              <a:defRPr sz="1400" b="0" i="0" baseline="0">
                <a:solidFill>
                  <a:schemeClr val="accent2">
                    <a:lumMod val="20000"/>
                    <a:lumOff val="80000"/>
                  </a:schemeClr>
                </a:solidFill>
              </a:defRPr>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9" name="Text Placeholder 21">
            <a:extLst>
              <a:ext uri="{FF2B5EF4-FFF2-40B4-BE49-F238E27FC236}">
                <a16:creationId xmlns:a16="http://schemas.microsoft.com/office/drawing/2014/main" id="{8BEDD04A-6385-99B5-1E89-543BCBEFDB36}"/>
              </a:ext>
            </a:extLst>
          </p:cNvPr>
          <p:cNvSpPr>
            <a:spLocks noGrp="1"/>
          </p:cNvSpPr>
          <p:nvPr>
            <p:ph type="body" sz="quarter" idx="15" hasCustomPrompt="1"/>
          </p:nvPr>
        </p:nvSpPr>
        <p:spPr>
          <a:xfrm>
            <a:off x="457200" y="2420365"/>
            <a:ext cx="4409090" cy="369332"/>
          </a:xfrm>
        </p:spPr>
        <p:txBody>
          <a:bodyPr lIns="0" rIns="0" anchor="t" anchorCtr="0">
            <a:noAutofit/>
          </a:bodyPr>
          <a:lstStyle>
            <a:lvl1pPr marL="0" indent="0">
              <a:lnSpc>
                <a:spcPct val="100000"/>
              </a:lnSpc>
              <a:spcAft>
                <a:spcPts val="0"/>
              </a:spcAft>
              <a:buFontTx/>
              <a:buNone/>
              <a:defRPr sz="1800" b="0" i="0" baseline="0">
                <a:solidFill>
                  <a:schemeClr val="accent2">
                    <a:lumMod val="20000"/>
                    <a:lumOff val="80000"/>
                  </a:schemeClr>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subtitle</a:t>
            </a:r>
          </a:p>
        </p:txBody>
      </p:sp>
    </p:spTree>
    <p:extLst>
      <p:ext uri="{BB962C8B-B14F-4D97-AF65-F5344CB8AC3E}">
        <p14:creationId xmlns:p14="http://schemas.microsoft.com/office/powerpoint/2010/main" val="1539864254"/>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457200" y="457200"/>
            <a:ext cx="11277600"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5" name="Text Placeholder 10">
            <a:extLst>
              <a:ext uri="{FF2B5EF4-FFF2-40B4-BE49-F238E27FC236}">
                <a16:creationId xmlns:a16="http://schemas.microsoft.com/office/drawing/2014/main" id="{4698943A-1B1C-2AE1-881A-785C835A8401}"/>
              </a:ext>
            </a:extLst>
          </p:cNvPr>
          <p:cNvSpPr>
            <a:spLocks noGrp="1"/>
          </p:cNvSpPr>
          <p:nvPr>
            <p:ph type="body" sz="quarter" idx="13"/>
          </p:nvPr>
        </p:nvSpPr>
        <p:spPr>
          <a:xfrm>
            <a:off x="457200" y="1825624"/>
            <a:ext cx="9317421" cy="4018555"/>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457200" y="950976"/>
            <a:ext cx="11277600"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Tree>
    <p:extLst>
      <p:ext uri="{BB962C8B-B14F-4D97-AF65-F5344CB8AC3E}">
        <p14:creationId xmlns:p14="http://schemas.microsoft.com/office/powerpoint/2010/main" val="1719727822"/>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457200" y="457200"/>
            <a:ext cx="11277600"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5" name="Text Placeholder 10">
            <a:extLst>
              <a:ext uri="{FF2B5EF4-FFF2-40B4-BE49-F238E27FC236}">
                <a16:creationId xmlns:a16="http://schemas.microsoft.com/office/drawing/2014/main" id="{4698943A-1B1C-2AE1-881A-785C835A8401}"/>
              </a:ext>
            </a:extLst>
          </p:cNvPr>
          <p:cNvSpPr>
            <a:spLocks noGrp="1"/>
          </p:cNvSpPr>
          <p:nvPr>
            <p:ph type="body" sz="quarter" idx="13"/>
          </p:nvPr>
        </p:nvSpPr>
        <p:spPr>
          <a:xfrm>
            <a:off x="457201" y="1825624"/>
            <a:ext cx="5524500" cy="4018555"/>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457200" y="950976"/>
            <a:ext cx="11277600"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3" name="Text Placeholder 10">
            <a:extLst>
              <a:ext uri="{FF2B5EF4-FFF2-40B4-BE49-F238E27FC236}">
                <a16:creationId xmlns:a16="http://schemas.microsoft.com/office/drawing/2014/main" id="{EFDC88AA-AE83-F342-E0D5-194E3C3F9B69}"/>
              </a:ext>
            </a:extLst>
          </p:cNvPr>
          <p:cNvSpPr>
            <a:spLocks noGrp="1"/>
          </p:cNvSpPr>
          <p:nvPr>
            <p:ph type="body" sz="quarter" idx="18"/>
          </p:nvPr>
        </p:nvSpPr>
        <p:spPr>
          <a:xfrm>
            <a:off x="6210301" y="1825624"/>
            <a:ext cx="5524500" cy="4018555"/>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810672"/>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457200" y="457200"/>
            <a:ext cx="11277600"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5" name="Text Placeholder 10">
            <a:extLst>
              <a:ext uri="{FF2B5EF4-FFF2-40B4-BE49-F238E27FC236}">
                <a16:creationId xmlns:a16="http://schemas.microsoft.com/office/drawing/2014/main" id="{4698943A-1B1C-2AE1-881A-785C835A8401}"/>
              </a:ext>
            </a:extLst>
          </p:cNvPr>
          <p:cNvSpPr>
            <a:spLocks noGrp="1"/>
          </p:cNvSpPr>
          <p:nvPr>
            <p:ph type="body" sz="quarter" idx="13"/>
          </p:nvPr>
        </p:nvSpPr>
        <p:spPr>
          <a:xfrm>
            <a:off x="457201" y="1825624"/>
            <a:ext cx="3590925" cy="4018555"/>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457200" y="950976"/>
            <a:ext cx="11277600"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3" name="Text Placeholder 10">
            <a:extLst>
              <a:ext uri="{FF2B5EF4-FFF2-40B4-BE49-F238E27FC236}">
                <a16:creationId xmlns:a16="http://schemas.microsoft.com/office/drawing/2014/main" id="{EFDC88AA-AE83-F342-E0D5-194E3C3F9B69}"/>
              </a:ext>
            </a:extLst>
          </p:cNvPr>
          <p:cNvSpPr>
            <a:spLocks noGrp="1"/>
          </p:cNvSpPr>
          <p:nvPr>
            <p:ph type="body" sz="quarter" idx="18"/>
          </p:nvPr>
        </p:nvSpPr>
        <p:spPr>
          <a:xfrm>
            <a:off x="4300538" y="1825624"/>
            <a:ext cx="3590925" cy="4018555"/>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0">
            <a:extLst>
              <a:ext uri="{FF2B5EF4-FFF2-40B4-BE49-F238E27FC236}">
                <a16:creationId xmlns:a16="http://schemas.microsoft.com/office/drawing/2014/main" id="{A08E9C67-9720-18CA-24A2-8C8EC658A53A}"/>
              </a:ext>
            </a:extLst>
          </p:cNvPr>
          <p:cNvSpPr>
            <a:spLocks noGrp="1"/>
          </p:cNvSpPr>
          <p:nvPr>
            <p:ph type="body" sz="quarter" idx="19"/>
          </p:nvPr>
        </p:nvSpPr>
        <p:spPr>
          <a:xfrm>
            <a:off x="8143874" y="1825624"/>
            <a:ext cx="3590925" cy="4018555"/>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823155"/>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457200" y="457200"/>
            <a:ext cx="11277600"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457200" y="950976"/>
            <a:ext cx="11277600"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6" name="Table Placeholder 5">
            <a:extLst>
              <a:ext uri="{FF2B5EF4-FFF2-40B4-BE49-F238E27FC236}">
                <a16:creationId xmlns:a16="http://schemas.microsoft.com/office/drawing/2014/main" id="{51DCF9A8-D959-7091-A7C6-14996A314C34}"/>
              </a:ext>
            </a:extLst>
          </p:cNvPr>
          <p:cNvSpPr>
            <a:spLocks noGrp="1"/>
          </p:cNvSpPr>
          <p:nvPr>
            <p:ph type="tbl" sz="quarter" idx="18" hasCustomPrompt="1"/>
          </p:nvPr>
        </p:nvSpPr>
        <p:spPr>
          <a:xfrm>
            <a:off x="457200" y="1828801"/>
            <a:ext cx="11247120" cy="4179888"/>
          </a:xfrm>
          <a:pattFill prst="pct10">
            <a:fgClr>
              <a:schemeClr val="accent1"/>
            </a:fgClr>
            <a:bgClr>
              <a:schemeClr val="bg1"/>
            </a:bgClr>
          </a:pattFill>
        </p:spPr>
        <p:txBody>
          <a:bodyPr tIns="2514600"/>
          <a:lstStyle>
            <a:lvl1pPr marL="0" indent="0" algn="ctr">
              <a:buNone/>
              <a:defRPr b="0" i="0"/>
            </a:lvl1pPr>
          </a:lstStyle>
          <a:p>
            <a:r>
              <a:rPr lang="en-US"/>
              <a:t>Click icon to add table adjust size as needed</a:t>
            </a:r>
          </a:p>
        </p:txBody>
      </p:sp>
    </p:spTree>
    <p:extLst>
      <p:ext uri="{BB962C8B-B14F-4D97-AF65-F5344CB8AC3E}">
        <p14:creationId xmlns:p14="http://schemas.microsoft.com/office/powerpoint/2010/main" val="3033676009"/>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457200" y="457200"/>
            <a:ext cx="11277600"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457200" y="950976"/>
            <a:ext cx="11277600"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3" name="Chart Placeholder 6">
            <a:extLst>
              <a:ext uri="{FF2B5EF4-FFF2-40B4-BE49-F238E27FC236}">
                <a16:creationId xmlns:a16="http://schemas.microsoft.com/office/drawing/2014/main" id="{6623455F-EBCC-4D09-570C-467D3424CBEF}"/>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marL="0" indent="0" algn="ctr">
              <a:buNone/>
              <a:defRPr b="0" i="0"/>
            </a:lvl1pPr>
          </a:lstStyle>
          <a:p>
            <a:pPr marL="228600" marR="0" lvl="0" indent="-228600" algn="ctr" defTabSz="914400" rtl="0" eaLnBrk="1" fontAlgn="auto" latinLnBrk="0" hangingPunct="1">
              <a:lnSpc>
                <a:spcPct val="100000"/>
              </a:lnSpc>
              <a:spcBef>
                <a:spcPts val="0"/>
              </a:spcBef>
              <a:spcAft>
                <a:spcPts val="300"/>
              </a:spcAft>
              <a:buClrTx/>
              <a:buSzTx/>
              <a:tabLst/>
              <a:defRPr/>
            </a:pPr>
            <a:r>
              <a:rPr lang="en-US"/>
              <a:t>Click icon to add chart adjust size as needed</a:t>
            </a:r>
          </a:p>
        </p:txBody>
      </p:sp>
    </p:spTree>
    <p:extLst>
      <p:ext uri="{BB962C8B-B14F-4D97-AF65-F5344CB8AC3E}">
        <p14:creationId xmlns:p14="http://schemas.microsoft.com/office/powerpoint/2010/main" val="191810282"/>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457200" y="457200"/>
            <a:ext cx="11277600"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457200" y="950976"/>
            <a:ext cx="11277600"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Tree>
    <p:extLst>
      <p:ext uri="{BB962C8B-B14F-4D97-AF65-F5344CB8AC3E}">
        <p14:creationId xmlns:p14="http://schemas.microsoft.com/office/powerpoint/2010/main" val="1662663547"/>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image 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6509656" y="457200"/>
            <a:ext cx="5225143"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5" name="Text Placeholder 10">
            <a:extLst>
              <a:ext uri="{FF2B5EF4-FFF2-40B4-BE49-F238E27FC236}">
                <a16:creationId xmlns:a16="http://schemas.microsoft.com/office/drawing/2014/main" id="{4698943A-1B1C-2AE1-881A-785C835A8401}"/>
              </a:ext>
            </a:extLst>
          </p:cNvPr>
          <p:cNvSpPr>
            <a:spLocks noGrp="1"/>
          </p:cNvSpPr>
          <p:nvPr>
            <p:ph type="body" sz="quarter" idx="13"/>
          </p:nvPr>
        </p:nvSpPr>
        <p:spPr>
          <a:xfrm>
            <a:off x="6509656" y="2316888"/>
            <a:ext cx="5225143" cy="3710579"/>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6509656" y="1427206"/>
            <a:ext cx="5225143"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3" name="Picture Placeholder 4">
            <a:extLst>
              <a:ext uri="{FF2B5EF4-FFF2-40B4-BE49-F238E27FC236}">
                <a16:creationId xmlns:a16="http://schemas.microsoft.com/office/drawing/2014/main" id="{BCA0CC45-767D-FC0B-BB27-E8905ABF4E79}"/>
              </a:ext>
            </a:extLst>
          </p:cNvPr>
          <p:cNvSpPr>
            <a:spLocks noGrp="1"/>
          </p:cNvSpPr>
          <p:nvPr>
            <p:ph type="pic" sz="quarter" idx="18"/>
          </p:nvPr>
        </p:nvSpPr>
        <p:spPr>
          <a:xfrm>
            <a:off x="0" y="117438"/>
            <a:ext cx="6084281" cy="6178587"/>
          </a:xfrm>
          <a:solidFill>
            <a:schemeClr val="bg1">
              <a:lumMod val="75000"/>
            </a:schemeClr>
          </a:solidFill>
        </p:spPr>
        <p:txBody>
          <a:bodyPr tIns="2560320"/>
          <a:lstStyle>
            <a:lvl1pPr marL="0" indent="0" algn="ctr">
              <a:buNone/>
              <a:defRPr b="0" i="0"/>
            </a:lvl1pPr>
          </a:lstStyle>
          <a:p>
            <a:r>
              <a:rPr lang="en-US"/>
              <a:t>Click icon to add picture</a:t>
            </a:r>
          </a:p>
        </p:txBody>
      </p:sp>
    </p:spTree>
    <p:extLst>
      <p:ext uri="{BB962C8B-B14F-4D97-AF65-F5344CB8AC3E}">
        <p14:creationId xmlns:p14="http://schemas.microsoft.com/office/powerpoint/2010/main" val="3042695991"/>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image 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1BA-B852-A22E-3F6E-6AC9C45E4B49}"/>
              </a:ext>
            </a:extLst>
          </p:cNvPr>
          <p:cNvSpPr>
            <a:spLocks noGrp="1"/>
          </p:cNvSpPr>
          <p:nvPr>
            <p:ph type="title"/>
          </p:nvPr>
        </p:nvSpPr>
        <p:spPr>
          <a:xfrm>
            <a:off x="522519" y="457200"/>
            <a:ext cx="5225143" cy="446084"/>
          </a:xfrm>
        </p:spPr>
        <p:txBody>
          <a:bodyPr wrap="square" lIns="0" tIns="0" rIns="0" bIns="0" anchor="t" anchorCtr="0">
            <a:spAutoFit/>
          </a:bodyPr>
          <a:lstStyle>
            <a:lvl1pPr>
              <a:defRPr>
                <a:solidFill>
                  <a:srgbClr val="1D418E"/>
                </a:solidFill>
              </a:defRPr>
            </a:lvl1pPr>
          </a:lstStyle>
          <a:p>
            <a:r>
              <a:rPr lang="en-US"/>
              <a:t>Click to edit Master title style</a:t>
            </a:r>
          </a:p>
        </p:txBody>
      </p:sp>
      <p:sp>
        <p:nvSpPr>
          <p:cNvPr id="5" name="Text Placeholder 10">
            <a:extLst>
              <a:ext uri="{FF2B5EF4-FFF2-40B4-BE49-F238E27FC236}">
                <a16:creationId xmlns:a16="http://schemas.microsoft.com/office/drawing/2014/main" id="{4698943A-1B1C-2AE1-881A-785C835A8401}"/>
              </a:ext>
            </a:extLst>
          </p:cNvPr>
          <p:cNvSpPr>
            <a:spLocks noGrp="1"/>
          </p:cNvSpPr>
          <p:nvPr>
            <p:ph type="body" sz="quarter" idx="13"/>
          </p:nvPr>
        </p:nvSpPr>
        <p:spPr>
          <a:xfrm>
            <a:off x="522519" y="2316888"/>
            <a:ext cx="5225143" cy="3710579"/>
          </a:xfrm>
        </p:spPr>
        <p:txBody>
          <a:bodyPr lIns="0"/>
          <a:lstStyle>
            <a:lvl1pPr>
              <a:defRPr sz="2000"/>
            </a:lvl1pPr>
            <a:lvl2pPr marL="685800" indent="-228600">
              <a:buFont typeface="System Font Regular"/>
              <a:buChar char="–"/>
              <a:defRPr sz="1800"/>
            </a:lvl2pPr>
            <a:lvl3pPr>
              <a:defRPr sz="1600"/>
            </a:lvl3pPr>
            <a:lvl4pPr marL="1600200" indent="-228600">
              <a:buFont typeface="System Font Regular"/>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5">
            <a:extLst>
              <a:ext uri="{FF2B5EF4-FFF2-40B4-BE49-F238E27FC236}">
                <a16:creationId xmlns:a16="http://schemas.microsoft.com/office/drawing/2014/main" id="{78240AF3-3F35-40FD-4BBB-8B58C4310869}"/>
              </a:ext>
            </a:extLst>
          </p:cNvPr>
          <p:cNvSpPr>
            <a:spLocks noGrp="1"/>
          </p:cNvSpPr>
          <p:nvPr>
            <p:ph type="body" sz="quarter" idx="17" hasCustomPrompt="1"/>
          </p:nvPr>
        </p:nvSpPr>
        <p:spPr>
          <a:xfrm>
            <a:off x="522519" y="1427206"/>
            <a:ext cx="5225143" cy="365760"/>
          </a:xfrm>
        </p:spPr>
        <p:txBody>
          <a:bodyPr lIns="0" tIns="0" rIns="0"/>
          <a:lstStyle>
            <a:lvl1pPr marL="0" indent="0">
              <a:lnSpc>
                <a:spcPct val="100000"/>
              </a:lnSpc>
              <a:spcAft>
                <a:spcPts val="0"/>
              </a:spcAft>
              <a:buFontTx/>
              <a:buNone/>
              <a:defRPr sz="22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3" name="Picture Placeholder 4">
            <a:extLst>
              <a:ext uri="{FF2B5EF4-FFF2-40B4-BE49-F238E27FC236}">
                <a16:creationId xmlns:a16="http://schemas.microsoft.com/office/drawing/2014/main" id="{BCA0CC45-767D-FC0B-BB27-E8905ABF4E79}"/>
              </a:ext>
            </a:extLst>
          </p:cNvPr>
          <p:cNvSpPr>
            <a:spLocks noGrp="1"/>
          </p:cNvSpPr>
          <p:nvPr>
            <p:ph type="pic" sz="quarter" idx="18"/>
          </p:nvPr>
        </p:nvSpPr>
        <p:spPr>
          <a:xfrm>
            <a:off x="6085106" y="117438"/>
            <a:ext cx="6084281" cy="6178587"/>
          </a:xfrm>
          <a:solidFill>
            <a:schemeClr val="bg1">
              <a:lumMod val="75000"/>
            </a:schemeClr>
          </a:solidFill>
        </p:spPr>
        <p:txBody>
          <a:bodyPr tIns="2560320"/>
          <a:lstStyle>
            <a:lvl1pPr marL="0" indent="0" algn="ctr">
              <a:buNone/>
              <a:defRPr b="0" i="0"/>
            </a:lvl1pPr>
          </a:lstStyle>
          <a:p>
            <a:r>
              <a:rPr lang="en-US"/>
              <a:t>Click icon to add picture</a:t>
            </a:r>
          </a:p>
        </p:txBody>
      </p:sp>
    </p:spTree>
    <p:extLst>
      <p:ext uri="{BB962C8B-B14F-4D97-AF65-F5344CB8AC3E}">
        <p14:creationId xmlns:p14="http://schemas.microsoft.com/office/powerpoint/2010/main" val="3588674391"/>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017283"/>
      </p:ext>
    </p:extLst>
  </p:cSld>
  <p:clrMapOvr>
    <a:masterClrMapping/>
  </p:clrMapOvr>
  <p:hf hdr="0" dt="0"/>
  <p:extLst>
    <p:ext uri="{DCECCB84-F9BA-43D5-87BE-67443E8EF086}">
      <p15:sldGuideLst xmlns:p15="http://schemas.microsoft.com/office/powerpoint/2012/main">
        <p15:guide id="1" pos="3840">
          <p15:clr>
            <a:srgbClr val="FBAE40"/>
          </p15:clr>
        </p15:guide>
        <p15:guide id="2" pos="4656">
          <p15:clr>
            <a:srgbClr val="FBAE40"/>
          </p15:clr>
        </p15:guide>
        <p15:guide id="3" pos="3024">
          <p15:clr>
            <a:srgbClr val="FBAE40"/>
          </p15:clr>
        </p15:guide>
        <p15:guide id="4" pos="4800">
          <p15:clr>
            <a:srgbClr val="FBAE40"/>
          </p15:clr>
        </p15:guide>
        <p15:guide id="5" pos="2880">
          <p15:clr>
            <a:srgbClr val="FBAE40"/>
          </p15:clr>
        </p15:guide>
        <p15:guide id="6" pos="1224">
          <p15:clr>
            <a:srgbClr val="FBAE40"/>
          </p15:clr>
        </p15:guide>
        <p15:guide id="7" pos="6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09600" y="1524000"/>
            <a:ext cx="5283200" cy="4572000"/>
          </a:xfrm>
          <a:prstGeom prst="rect">
            <a:avLst/>
          </a:prstGeom>
        </p:spPr>
        <p:txBody>
          <a:bodyPr/>
          <a:lstStyle>
            <a:lvl1pPr>
              <a:defRPr sz="1800"/>
            </a:lvl1pPr>
            <a:lvl2pPr>
              <a:defRPr sz="1600"/>
            </a:lvl2pPr>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6197600" y="1524000"/>
            <a:ext cx="5384800" cy="4572000"/>
          </a:xfrm>
          <a:prstGeom prst="rect">
            <a:avLst/>
          </a:prstGeo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7633D29A-8959-21A2-905B-56205E1C9922}"/>
              </a:ext>
            </a:extLst>
          </p:cNvPr>
          <p:cNvSpPr>
            <a:spLocks noGrp="1"/>
          </p:cNvSpPr>
          <p:nvPr>
            <p:ph type="title"/>
          </p:nvPr>
        </p:nvSpPr>
        <p:spPr>
          <a:xfrm>
            <a:off x="609600" y="409903"/>
            <a:ext cx="10972800" cy="355077"/>
          </a:xfrm>
          <a:prstGeom prst="rect">
            <a:avLst/>
          </a:prstGeom>
        </p:spPr>
        <p:txBody>
          <a:bodyPr>
            <a:noAutofit/>
          </a:bodyPr>
          <a:lstStyle>
            <a:lvl1pPr>
              <a:defRPr sz="2800"/>
            </a:lvl1pPr>
          </a:lstStyle>
          <a:p>
            <a:r>
              <a:rPr lang="en-US"/>
              <a:t>Click to edit Master title style</a:t>
            </a:r>
          </a:p>
        </p:txBody>
      </p:sp>
      <p:sp>
        <p:nvSpPr>
          <p:cNvPr id="6" name="Text Placeholder 12">
            <a:extLst>
              <a:ext uri="{FF2B5EF4-FFF2-40B4-BE49-F238E27FC236}">
                <a16:creationId xmlns:a16="http://schemas.microsoft.com/office/drawing/2014/main" id="{B2ED3975-F144-6A3B-DE48-40B34E2DCD51}"/>
              </a:ext>
            </a:extLst>
          </p:cNvPr>
          <p:cNvSpPr>
            <a:spLocks noGrp="1"/>
          </p:cNvSpPr>
          <p:nvPr>
            <p:ph type="body" sz="quarter" idx="15" hasCustomPrompt="1"/>
          </p:nvPr>
        </p:nvSpPr>
        <p:spPr>
          <a:xfrm>
            <a:off x="609600" y="835960"/>
            <a:ext cx="10972800" cy="355077"/>
          </a:xfrm>
          <a:prstGeom prst="rect">
            <a:avLst/>
          </a:prstGeom>
        </p:spPr>
        <p:txBody>
          <a:bodyPr/>
          <a:lstStyle>
            <a:lvl1pPr>
              <a:defRPr sz="2400" b="0" baseline="0">
                <a:solidFill>
                  <a:schemeClr val="tx1"/>
                </a:solidFill>
              </a:defRPr>
            </a:lvl1pPr>
          </a:lstStyle>
          <a:p>
            <a:pPr lvl="0"/>
            <a:r>
              <a:rPr lang="en-US"/>
              <a:t>Subheading here</a:t>
            </a:r>
          </a:p>
        </p:txBody>
      </p:sp>
    </p:spTree>
    <p:extLst>
      <p:ext uri="{BB962C8B-B14F-4D97-AF65-F5344CB8AC3E}">
        <p14:creationId xmlns:p14="http://schemas.microsoft.com/office/powerpoint/2010/main" val="286591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no imag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EFE273C-DE71-09D0-F0F6-24968A6234B5}"/>
              </a:ext>
            </a:extLst>
          </p:cNvPr>
          <p:cNvSpPr/>
          <p:nvPr/>
        </p:nvSpPr>
        <p:spPr>
          <a:xfrm>
            <a:off x="3287909" y="403923"/>
            <a:ext cx="8904092" cy="5887149"/>
          </a:xfrm>
          <a:custGeom>
            <a:avLst/>
            <a:gdLst>
              <a:gd name="connsiteX0" fmla="*/ 2415556 w 8904092"/>
              <a:gd name="connsiteY0" fmla="*/ 0 h 5887149"/>
              <a:gd name="connsiteX1" fmla="*/ 8904092 w 8904092"/>
              <a:gd name="connsiteY1" fmla="*/ 0 h 5887149"/>
              <a:gd name="connsiteX2" fmla="*/ 8904092 w 8904092"/>
              <a:gd name="connsiteY2" fmla="*/ 5887149 h 5887149"/>
              <a:gd name="connsiteX3" fmla="*/ 0 w 8904092"/>
              <a:gd name="connsiteY3" fmla="*/ 5887149 h 5887149"/>
            </a:gdLst>
            <a:ahLst/>
            <a:cxnLst>
              <a:cxn ang="0">
                <a:pos x="connsiteX0" y="connsiteY0"/>
              </a:cxn>
              <a:cxn ang="0">
                <a:pos x="connsiteX1" y="connsiteY1"/>
              </a:cxn>
              <a:cxn ang="0">
                <a:pos x="connsiteX2" y="connsiteY2"/>
              </a:cxn>
              <a:cxn ang="0">
                <a:pos x="connsiteX3" y="connsiteY3"/>
              </a:cxn>
            </a:cxnLst>
            <a:rect l="l" t="t" r="r" b="b"/>
            <a:pathLst>
              <a:path w="8904092" h="5887149">
                <a:moveTo>
                  <a:pt x="2415556" y="0"/>
                </a:moveTo>
                <a:lnTo>
                  <a:pt x="8904092" y="0"/>
                </a:lnTo>
                <a:lnTo>
                  <a:pt x="8904092" y="5887149"/>
                </a:lnTo>
                <a:lnTo>
                  <a:pt x="0" y="5887149"/>
                </a:lnTo>
                <a:close/>
              </a:path>
            </a:pathLst>
          </a:custGeom>
          <a:gradFill>
            <a:gsLst>
              <a:gs pos="4000">
                <a:srgbClr val="122756"/>
              </a:gs>
              <a:gs pos="100000">
                <a:srgbClr val="327FE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20">
            <a:extLst>
              <a:ext uri="{FF2B5EF4-FFF2-40B4-BE49-F238E27FC236}">
                <a16:creationId xmlns:a16="http://schemas.microsoft.com/office/drawing/2014/main" id="{3E4447DE-F0D0-A601-C5BE-F961FEC88A11}"/>
              </a:ext>
            </a:extLst>
          </p:cNvPr>
          <p:cNvGrpSpPr/>
          <p:nvPr/>
        </p:nvGrpSpPr>
        <p:grpSpPr>
          <a:xfrm>
            <a:off x="0" y="6291072"/>
            <a:ext cx="12192000" cy="566928"/>
            <a:chOff x="0" y="6291072"/>
            <a:chExt cx="12192000" cy="566928"/>
          </a:xfrm>
        </p:grpSpPr>
        <p:sp>
          <p:nvSpPr>
            <p:cNvPr id="19" name="Rectangle 18">
              <a:extLst>
                <a:ext uri="{FF2B5EF4-FFF2-40B4-BE49-F238E27FC236}">
                  <a16:creationId xmlns:a16="http://schemas.microsoft.com/office/drawing/2014/main" id="{82BEE2B0-6F09-F51A-9250-550306D3E4C2}"/>
                </a:ext>
              </a:extLst>
            </p:cNvPr>
            <p:cNvSpPr/>
            <p:nvPr userDrawn="1"/>
          </p:nvSpPr>
          <p:spPr>
            <a:xfrm>
              <a:off x="8978630" y="6291072"/>
              <a:ext cx="3213369" cy="566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89C35B-198D-D3A9-8EBB-499A335DD222}"/>
                </a:ext>
              </a:extLst>
            </p:cNvPr>
            <p:cNvSpPr/>
            <p:nvPr userDrawn="1"/>
          </p:nvSpPr>
          <p:spPr>
            <a:xfrm>
              <a:off x="0" y="6291072"/>
              <a:ext cx="12192000" cy="80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0999D8-ABE3-AD98-CC47-23065AE2CB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2856" y="6442643"/>
              <a:ext cx="1791944" cy="220649"/>
            </a:xfrm>
            <a:prstGeom prst="rect">
              <a:avLst/>
            </a:prstGeom>
          </p:spPr>
        </p:pic>
      </p:grpSp>
      <p:sp>
        <p:nvSpPr>
          <p:cNvPr id="16" name="Title 15">
            <a:extLst>
              <a:ext uri="{FF2B5EF4-FFF2-40B4-BE49-F238E27FC236}">
                <a16:creationId xmlns:a16="http://schemas.microsoft.com/office/drawing/2014/main" id="{B069DFF0-AE26-D91D-EA48-740A949DFC4E}"/>
              </a:ext>
            </a:extLst>
          </p:cNvPr>
          <p:cNvSpPr>
            <a:spLocks noGrp="1"/>
          </p:cNvSpPr>
          <p:nvPr>
            <p:ph type="title" hasCustomPrompt="1"/>
          </p:nvPr>
        </p:nvSpPr>
        <p:spPr>
          <a:xfrm>
            <a:off x="0" y="771581"/>
            <a:ext cx="6569878" cy="4030240"/>
          </a:xfrm>
          <a:custGeom>
            <a:avLst/>
            <a:gdLst>
              <a:gd name="connsiteX0" fmla="*/ 0 w 6569878"/>
              <a:gd name="connsiteY0" fmla="*/ 0 h 4030240"/>
              <a:gd name="connsiteX1" fmla="*/ 6569878 w 6569878"/>
              <a:gd name="connsiteY1" fmla="*/ 0 h 4030240"/>
              <a:gd name="connsiteX2" fmla="*/ 4912445 w 6569878"/>
              <a:gd name="connsiteY2" fmla="*/ 4030240 h 4030240"/>
              <a:gd name="connsiteX3" fmla="*/ 0 w 6569878"/>
              <a:gd name="connsiteY3" fmla="*/ 4030240 h 4030240"/>
            </a:gdLst>
            <a:ahLst/>
            <a:cxnLst>
              <a:cxn ang="0">
                <a:pos x="connsiteX0" y="connsiteY0"/>
              </a:cxn>
              <a:cxn ang="0">
                <a:pos x="connsiteX1" y="connsiteY1"/>
              </a:cxn>
              <a:cxn ang="0">
                <a:pos x="connsiteX2" y="connsiteY2"/>
              </a:cxn>
              <a:cxn ang="0">
                <a:pos x="connsiteX3" y="connsiteY3"/>
              </a:cxn>
            </a:cxnLst>
            <a:rect l="l" t="t" r="r" b="b"/>
            <a:pathLst>
              <a:path w="6569878" h="4030240">
                <a:moveTo>
                  <a:pt x="0" y="0"/>
                </a:moveTo>
                <a:lnTo>
                  <a:pt x="6569878" y="0"/>
                </a:lnTo>
                <a:lnTo>
                  <a:pt x="4912445" y="4030240"/>
                </a:lnTo>
                <a:lnTo>
                  <a:pt x="0" y="4030240"/>
                </a:lnTo>
                <a:close/>
              </a:path>
            </a:pathLst>
          </a:custGeom>
          <a:solidFill>
            <a:srgbClr val="9E0085"/>
          </a:solidFill>
        </p:spPr>
        <p:txBody>
          <a:bodyPr wrap="square" lIns="457200" tIns="457200" rIns="731520" bIns="0">
            <a:noAutofit/>
          </a:bodyPr>
          <a:lstStyle>
            <a:lvl1pPr>
              <a:lnSpc>
                <a:spcPct val="90000"/>
              </a:lnSpc>
              <a:defRPr sz="3600" b="1" i="0" baseline="0">
                <a:solidFill>
                  <a:schemeClr val="bg1"/>
                </a:solidFill>
                <a:latin typeface="+mj-lt"/>
                <a:cs typeface="Times New Roman" panose="02020603050405020304" pitchFamily="18" charset="0"/>
              </a:defRPr>
            </a:lvl1pPr>
          </a:lstStyle>
          <a:p>
            <a:r>
              <a:rPr lang="en-US"/>
              <a:t>Click to insert title of  presentation</a:t>
            </a:r>
          </a:p>
        </p:txBody>
      </p:sp>
      <p:sp>
        <p:nvSpPr>
          <p:cNvPr id="8" name="Text Placeholder 23">
            <a:extLst>
              <a:ext uri="{FF2B5EF4-FFF2-40B4-BE49-F238E27FC236}">
                <a16:creationId xmlns:a16="http://schemas.microsoft.com/office/drawing/2014/main" id="{14C721E1-4F6A-CFD5-3088-FC96AB4613CA}"/>
              </a:ext>
            </a:extLst>
          </p:cNvPr>
          <p:cNvSpPr>
            <a:spLocks noGrp="1"/>
          </p:cNvSpPr>
          <p:nvPr>
            <p:ph type="body" sz="quarter" idx="16" hasCustomPrompt="1"/>
          </p:nvPr>
        </p:nvSpPr>
        <p:spPr>
          <a:xfrm>
            <a:off x="457200" y="4052665"/>
            <a:ext cx="2157454" cy="274320"/>
          </a:xfrm>
        </p:spPr>
        <p:txBody>
          <a:bodyPr lIns="0" rIns="0" anchor="ctr" anchorCtr="0">
            <a:noAutofit/>
          </a:bodyPr>
          <a:lstStyle>
            <a:lvl1pPr marL="0" indent="0">
              <a:lnSpc>
                <a:spcPct val="100000"/>
              </a:lnSpc>
              <a:buFontTx/>
              <a:buNone/>
              <a:defRPr sz="1400" b="0" i="0" baseline="0">
                <a:solidFill>
                  <a:schemeClr val="accent2">
                    <a:lumMod val="20000"/>
                    <a:lumOff val="80000"/>
                  </a:schemeClr>
                </a:solidFill>
              </a:defRPr>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9" name="Text Placeholder 21">
            <a:extLst>
              <a:ext uri="{FF2B5EF4-FFF2-40B4-BE49-F238E27FC236}">
                <a16:creationId xmlns:a16="http://schemas.microsoft.com/office/drawing/2014/main" id="{8BEDD04A-6385-99B5-1E89-543BCBEFDB36}"/>
              </a:ext>
            </a:extLst>
          </p:cNvPr>
          <p:cNvSpPr>
            <a:spLocks noGrp="1"/>
          </p:cNvSpPr>
          <p:nvPr>
            <p:ph type="body" sz="quarter" idx="15" hasCustomPrompt="1"/>
          </p:nvPr>
        </p:nvSpPr>
        <p:spPr>
          <a:xfrm>
            <a:off x="457200" y="2420365"/>
            <a:ext cx="4409090" cy="369332"/>
          </a:xfrm>
        </p:spPr>
        <p:txBody>
          <a:bodyPr lIns="0" rIns="0" anchor="t" anchorCtr="0">
            <a:noAutofit/>
          </a:bodyPr>
          <a:lstStyle>
            <a:lvl1pPr marL="0" indent="0">
              <a:lnSpc>
                <a:spcPct val="100000"/>
              </a:lnSpc>
              <a:spcAft>
                <a:spcPts val="0"/>
              </a:spcAft>
              <a:buFontTx/>
              <a:buNone/>
              <a:defRPr sz="1800" b="0" i="0" baseline="0">
                <a:solidFill>
                  <a:schemeClr val="accent2">
                    <a:lumMod val="20000"/>
                    <a:lumOff val="80000"/>
                  </a:schemeClr>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subtitle</a:t>
            </a:r>
          </a:p>
        </p:txBody>
      </p:sp>
    </p:spTree>
    <p:extLst>
      <p:ext uri="{BB962C8B-B14F-4D97-AF65-F5344CB8AC3E}">
        <p14:creationId xmlns:p14="http://schemas.microsoft.com/office/powerpoint/2010/main" val="3592411744"/>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76FFD-9E2B-8F58-98C3-4D19B41DEF75}"/>
              </a:ext>
            </a:extLst>
          </p:cNvPr>
          <p:cNvSpPr>
            <a:spLocks noGrp="1"/>
          </p:cNvSpPr>
          <p:nvPr>
            <p:ph type="title"/>
          </p:nvPr>
        </p:nvSpPr>
        <p:spPr>
          <a:xfrm>
            <a:off x="515297" y="131765"/>
            <a:ext cx="11278416" cy="1325563"/>
          </a:xfrm>
        </p:spPr>
        <p:txBody>
          <a:bodyPr rIns="0">
            <a:normAutofit/>
          </a:bodyPr>
          <a:lstStyle>
            <a:lvl1pPr>
              <a:defRPr sz="4667" b="1">
                <a:solidFill>
                  <a:srgbClr val="0070C0"/>
                </a:solidFill>
                <a:latin typeface="+mn-lt"/>
              </a:defRPr>
            </a:lvl1pPr>
          </a:lstStyle>
          <a:p>
            <a:r>
              <a:rPr lang="en-US"/>
              <a:t>Click to edit Master title style</a:t>
            </a:r>
          </a:p>
        </p:txBody>
      </p:sp>
      <p:sp>
        <p:nvSpPr>
          <p:cNvPr id="5" name="TextBox 4">
            <a:extLst>
              <a:ext uri="{FF2B5EF4-FFF2-40B4-BE49-F238E27FC236}">
                <a16:creationId xmlns:a16="http://schemas.microsoft.com/office/drawing/2014/main" id="{6AE5C669-9CD9-DB5F-32A5-FFD173EFCBEA}"/>
              </a:ext>
            </a:extLst>
          </p:cNvPr>
          <p:cNvSpPr txBox="1"/>
          <p:nvPr userDrawn="1"/>
        </p:nvSpPr>
        <p:spPr>
          <a:xfrm>
            <a:off x="584533" y="6596430"/>
            <a:ext cx="1097280" cy="225767"/>
          </a:xfrm>
          <a:prstGeom prst="rect">
            <a:avLst/>
          </a:prstGeom>
          <a:noFill/>
        </p:spPr>
        <p:txBody>
          <a:bodyPr wrap="square" lIns="0" rIns="0" rtlCol="0">
            <a:spAutoFit/>
          </a:bodyPr>
          <a:lstStyle/>
          <a:p>
            <a:fld id="{F67FDE52-6A8F-4095-8D9D-C1290A2164E7}" type="slidenum">
              <a:rPr lang="en-US" sz="867" smtClean="0">
                <a:solidFill>
                  <a:srgbClr val="0063A8"/>
                </a:solidFill>
              </a:rPr>
              <a:pPr/>
              <a:t>‹#›</a:t>
            </a:fld>
            <a:r>
              <a:rPr lang="en-US" sz="867">
                <a:solidFill>
                  <a:srgbClr val="0063A8"/>
                </a:solidFill>
              </a:rPr>
              <a:t>   |</a:t>
            </a:r>
            <a:r>
              <a:rPr lang="en-US" sz="867" baseline="0">
                <a:solidFill>
                  <a:srgbClr val="0063A8"/>
                </a:solidFill>
              </a:rPr>
              <a:t>  </a:t>
            </a:r>
            <a:r>
              <a:rPr lang="en-US" sz="867" baseline="0" err="1">
                <a:solidFill>
                  <a:srgbClr val="0063A8"/>
                </a:solidFill>
              </a:rPr>
              <a:t>Wespath</a:t>
            </a:r>
            <a:endParaRPr lang="en-US" sz="867">
              <a:solidFill>
                <a:srgbClr val="0063A8"/>
              </a:solidFill>
            </a:endParaRPr>
          </a:p>
        </p:txBody>
      </p:sp>
      <p:sp>
        <p:nvSpPr>
          <p:cNvPr id="7" name="Text Placeholder 13">
            <a:extLst>
              <a:ext uri="{FF2B5EF4-FFF2-40B4-BE49-F238E27FC236}">
                <a16:creationId xmlns:a16="http://schemas.microsoft.com/office/drawing/2014/main" id="{6F6A0490-F8DB-426C-7710-09E6E3FBF270}"/>
              </a:ext>
            </a:extLst>
          </p:cNvPr>
          <p:cNvSpPr>
            <a:spLocks noGrp="1"/>
          </p:cNvSpPr>
          <p:nvPr>
            <p:ph idx="1"/>
          </p:nvPr>
        </p:nvSpPr>
        <p:spPr>
          <a:xfrm>
            <a:off x="609600" y="1600201"/>
            <a:ext cx="10972800" cy="452543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69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no imag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32BF368-B6F5-BACF-A0F3-96FD3F11A45E}"/>
              </a:ext>
            </a:extLst>
          </p:cNvPr>
          <p:cNvSpPr/>
          <p:nvPr/>
        </p:nvSpPr>
        <p:spPr>
          <a:xfrm>
            <a:off x="3287909" y="403923"/>
            <a:ext cx="8904092" cy="5887149"/>
          </a:xfrm>
          <a:custGeom>
            <a:avLst/>
            <a:gdLst>
              <a:gd name="connsiteX0" fmla="*/ 2415556 w 8904092"/>
              <a:gd name="connsiteY0" fmla="*/ 0 h 5887149"/>
              <a:gd name="connsiteX1" fmla="*/ 8904092 w 8904092"/>
              <a:gd name="connsiteY1" fmla="*/ 0 h 5887149"/>
              <a:gd name="connsiteX2" fmla="*/ 8904092 w 8904092"/>
              <a:gd name="connsiteY2" fmla="*/ 5887149 h 5887149"/>
              <a:gd name="connsiteX3" fmla="*/ 0 w 8904092"/>
              <a:gd name="connsiteY3" fmla="*/ 5887149 h 5887149"/>
            </a:gdLst>
            <a:ahLst/>
            <a:cxnLst>
              <a:cxn ang="0">
                <a:pos x="connsiteX0" y="connsiteY0"/>
              </a:cxn>
              <a:cxn ang="0">
                <a:pos x="connsiteX1" y="connsiteY1"/>
              </a:cxn>
              <a:cxn ang="0">
                <a:pos x="connsiteX2" y="connsiteY2"/>
              </a:cxn>
              <a:cxn ang="0">
                <a:pos x="connsiteX3" y="connsiteY3"/>
              </a:cxn>
            </a:cxnLst>
            <a:rect l="l" t="t" r="r" b="b"/>
            <a:pathLst>
              <a:path w="8904092" h="5887149">
                <a:moveTo>
                  <a:pt x="2415556" y="0"/>
                </a:moveTo>
                <a:lnTo>
                  <a:pt x="8904092" y="0"/>
                </a:lnTo>
                <a:lnTo>
                  <a:pt x="8904092" y="5887149"/>
                </a:lnTo>
                <a:lnTo>
                  <a:pt x="0" y="5887149"/>
                </a:lnTo>
                <a:close/>
              </a:path>
            </a:pathLst>
          </a:cu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20">
            <a:extLst>
              <a:ext uri="{FF2B5EF4-FFF2-40B4-BE49-F238E27FC236}">
                <a16:creationId xmlns:a16="http://schemas.microsoft.com/office/drawing/2014/main" id="{3E4447DE-F0D0-A601-C5BE-F961FEC88A11}"/>
              </a:ext>
            </a:extLst>
          </p:cNvPr>
          <p:cNvGrpSpPr/>
          <p:nvPr/>
        </p:nvGrpSpPr>
        <p:grpSpPr>
          <a:xfrm>
            <a:off x="0" y="6291072"/>
            <a:ext cx="12192000" cy="566928"/>
            <a:chOff x="0" y="6291072"/>
            <a:chExt cx="12192000" cy="566928"/>
          </a:xfrm>
        </p:grpSpPr>
        <p:sp>
          <p:nvSpPr>
            <p:cNvPr id="19" name="Rectangle 18">
              <a:extLst>
                <a:ext uri="{FF2B5EF4-FFF2-40B4-BE49-F238E27FC236}">
                  <a16:creationId xmlns:a16="http://schemas.microsoft.com/office/drawing/2014/main" id="{82BEE2B0-6F09-F51A-9250-550306D3E4C2}"/>
                </a:ext>
              </a:extLst>
            </p:cNvPr>
            <p:cNvSpPr/>
            <p:nvPr userDrawn="1"/>
          </p:nvSpPr>
          <p:spPr>
            <a:xfrm>
              <a:off x="8978630" y="6291072"/>
              <a:ext cx="3213369" cy="566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89C35B-198D-D3A9-8EBB-499A335DD222}"/>
                </a:ext>
              </a:extLst>
            </p:cNvPr>
            <p:cNvSpPr/>
            <p:nvPr userDrawn="1"/>
          </p:nvSpPr>
          <p:spPr>
            <a:xfrm>
              <a:off x="0" y="6291072"/>
              <a:ext cx="12192000" cy="80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0999D8-ABE3-AD98-CC47-23065AE2CB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2856" y="6442643"/>
              <a:ext cx="1791944" cy="220649"/>
            </a:xfrm>
            <a:prstGeom prst="rect">
              <a:avLst/>
            </a:prstGeom>
          </p:spPr>
        </p:pic>
      </p:grpSp>
      <p:sp>
        <p:nvSpPr>
          <p:cNvPr id="16" name="Title 15">
            <a:extLst>
              <a:ext uri="{FF2B5EF4-FFF2-40B4-BE49-F238E27FC236}">
                <a16:creationId xmlns:a16="http://schemas.microsoft.com/office/drawing/2014/main" id="{B069DFF0-AE26-D91D-EA48-740A949DFC4E}"/>
              </a:ext>
            </a:extLst>
          </p:cNvPr>
          <p:cNvSpPr>
            <a:spLocks noGrp="1"/>
          </p:cNvSpPr>
          <p:nvPr>
            <p:ph type="title" hasCustomPrompt="1"/>
          </p:nvPr>
        </p:nvSpPr>
        <p:spPr>
          <a:xfrm>
            <a:off x="0" y="771581"/>
            <a:ext cx="6569878" cy="4030240"/>
          </a:xfrm>
          <a:custGeom>
            <a:avLst/>
            <a:gdLst>
              <a:gd name="connsiteX0" fmla="*/ 0 w 6569878"/>
              <a:gd name="connsiteY0" fmla="*/ 0 h 4030240"/>
              <a:gd name="connsiteX1" fmla="*/ 6569878 w 6569878"/>
              <a:gd name="connsiteY1" fmla="*/ 0 h 4030240"/>
              <a:gd name="connsiteX2" fmla="*/ 4912445 w 6569878"/>
              <a:gd name="connsiteY2" fmla="*/ 4030240 h 4030240"/>
              <a:gd name="connsiteX3" fmla="*/ 0 w 6569878"/>
              <a:gd name="connsiteY3" fmla="*/ 4030240 h 4030240"/>
            </a:gdLst>
            <a:ahLst/>
            <a:cxnLst>
              <a:cxn ang="0">
                <a:pos x="connsiteX0" y="connsiteY0"/>
              </a:cxn>
              <a:cxn ang="0">
                <a:pos x="connsiteX1" y="connsiteY1"/>
              </a:cxn>
              <a:cxn ang="0">
                <a:pos x="connsiteX2" y="connsiteY2"/>
              </a:cxn>
              <a:cxn ang="0">
                <a:pos x="connsiteX3" y="connsiteY3"/>
              </a:cxn>
            </a:cxnLst>
            <a:rect l="l" t="t" r="r" b="b"/>
            <a:pathLst>
              <a:path w="6569878" h="4030240">
                <a:moveTo>
                  <a:pt x="0" y="0"/>
                </a:moveTo>
                <a:lnTo>
                  <a:pt x="6569878" y="0"/>
                </a:lnTo>
                <a:lnTo>
                  <a:pt x="4912445" y="4030240"/>
                </a:lnTo>
                <a:lnTo>
                  <a:pt x="0" y="4030240"/>
                </a:lnTo>
                <a:close/>
              </a:path>
            </a:pathLst>
          </a:custGeom>
          <a:solidFill>
            <a:srgbClr val="9E0085"/>
          </a:solidFill>
        </p:spPr>
        <p:txBody>
          <a:bodyPr wrap="square" lIns="457200" tIns="457200" rIns="731520" bIns="0">
            <a:noAutofit/>
          </a:bodyPr>
          <a:lstStyle>
            <a:lvl1pPr>
              <a:lnSpc>
                <a:spcPct val="90000"/>
              </a:lnSpc>
              <a:defRPr sz="3600" b="1" i="0" baseline="0">
                <a:solidFill>
                  <a:schemeClr val="bg1"/>
                </a:solidFill>
                <a:latin typeface="+mj-lt"/>
                <a:cs typeface="Times New Roman" panose="02020603050405020304" pitchFamily="18" charset="0"/>
              </a:defRPr>
            </a:lvl1pPr>
          </a:lstStyle>
          <a:p>
            <a:r>
              <a:rPr lang="en-US"/>
              <a:t>Click to insert title of  presentation</a:t>
            </a:r>
          </a:p>
        </p:txBody>
      </p:sp>
      <p:sp>
        <p:nvSpPr>
          <p:cNvPr id="8" name="Text Placeholder 23">
            <a:extLst>
              <a:ext uri="{FF2B5EF4-FFF2-40B4-BE49-F238E27FC236}">
                <a16:creationId xmlns:a16="http://schemas.microsoft.com/office/drawing/2014/main" id="{14C721E1-4F6A-CFD5-3088-FC96AB4613CA}"/>
              </a:ext>
            </a:extLst>
          </p:cNvPr>
          <p:cNvSpPr>
            <a:spLocks noGrp="1"/>
          </p:cNvSpPr>
          <p:nvPr>
            <p:ph type="body" sz="quarter" idx="16" hasCustomPrompt="1"/>
          </p:nvPr>
        </p:nvSpPr>
        <p:spPr>
          <a:xfrm>
            <a:off x="457200" y="4052665"/>
            <a:ext cx="2157454" cy="274320"/>
          </a:xfrm>
        </p:spPr>
        <p:txBody>
          <a:bodyPr lIns="0" rIns="0" anchor="ctr" anchorCtr="0">
            <a:noAutofit/>
          </a:bodyPr>
          <a:lstStyle>
            <a:lvl1pPr marL="0" indent="0">
              <a:lnSpc>
                <a:spcPct val="100000"/>
              </a:lnSpc>
              <a:buFontTx/>
              <a:buNone/>
              <a:defRPr sz="1400" b="0" i="0" baseline="0">
                <a:solidFill>
                  <a:schemeClr val="accent2">
                    <a:lumMod val="20000"/>
                    <a:lumOff val="80000"/>
                  </a:schemeClr>
                </a:solidFill>
              </a:defRPr>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9" name="Text Placeholder 21">
            <a:extLst>
              <a:ext uri="{FF2B5EF4-FFF2-40B4-BE49-F238E27FC236}">
                <a16:creationId xmlns:a16="http://schemas.microsoft.com/office/drawing/2014/main" id="{8BEDD04A-6385-99B5-1E89-543BCBEFDB36}"/>
              </a:ext>
            </a:extLst>
          </p:cNvPr>
          <p:cNvSpPr>
            <a:spLocks noGrp="1"/>
          </p:cNvSpPr>
          <p:nvPr>
            <p:ph type="body" sz="quarter" idx="15" hasCustomPrompt="1"/>
          </p:nvPr>
        </p:nvSpPr>
        <p:spPr>
          <a:xfrm>
            <a:off x="457200" y="2420365"/>
            <a:ext cx="4409090" cy="369332"/>
          </a:xfrm>
        </p:spPr>
        <p:txBody>
          <a:bodyPr lIns="0" rIns="0" anchor="t" anchorCtr="0">
            <a:noAutofit/>
          </a:bodyPr>
          <a:lstStyle>
            <a:lvl1pPr marL="0" indent="0">
              <a:lnSpc>
                <a:spcPct val="100000"/>
              </a:lnSpc>
              <a:spcAft>
                <a:spcPts val="0"/>
              </a:spcAft>
              <a:buFontTx/>
              <a:buNone/>
              <a:defRPr sz="1800" b="0" i="0" baseline="0">
                <a:solidFill>
                  <a:schemeClr val="accent2">
                    <a:lumMod val="20000"/>
                    <a:lumOff val="80000"/>
                  </a:schemeClr>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subtitle</a:t>
            </a:r>
          </a:p>
        </p:txBody>
      </p:sp>
    </p:spTree>
    <p:extLst>
      <p:ext uri="{BB962C8B-B14F-4D97-AF65-F5344CB8AC3E}">
        <p14:creationId xmlns:p14="http://schemas.microsoft.com/office/powerpoint/2010/main" val="1143975230"/>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ustom imag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AE5A8C8-763E-589A-1EDD-FE8C1A3E8B56}"/>
              </a:ext>
            </a:extLst>
          </p:cNvPr>
          <p:cNvSpPr>
            <a:spLocks noGrp="1"/>
          </p:cNvSpPr>
          <p:nvPr>
            <p:ph type="pic" sz="quarter" idx="17" hasCustomPrompt="1"/>
          </p:nvPr>
        </p:nvSpPr>
        <p:spPr>
          <a:xfrm>
            <a:off x="3287910" y="403923"/>
            <a:ext cx="8904091" cy="5887340"/>
          </a:xfrm>
          <a:custGeom>
            <a:avLst/>
            <a:gdLst>
              <a:gd name="connsiteX0" fmla="*/ 2407452 w 8904091"/>
              <a:gd name="connsiteY0" fmla="*/ 0 h 5887340"/>
              <a:gd name="connsiteX1" fmla="*/ 8904091 w 8904091"/>
              <a:gd name="connsiteY1" fmla="*/ 0 h 5887340"/>
              <a:gd name="connsiteX2" fmla="*/ 8904091 w 8904091"/>
              <a:gd name="connsiteY2" fmla="*/ 5887340 h 5887340"/>
              <a:gd name="connsiteX3" fmla="*/ 0 w 8904091"/>
              <a:gd name="connsiteY3" fmla="*/ 5887340 h 5887340"/>
            </a:gdLst>
            <a:ahLst/>
            <a:cxnLst>
              <a:cxn ang="0">
                <a:pos x="connsiteX0" y="connsiteY0"/>
              </a:cxn>
              <a:cxn ang="0">
                <a:pos x="connsiteX1" y="connsiteY1"/>
              </a:cxn>
              <a:cxn ang="0">
                <a:pos x="connsiteX2" y="connsiteY2"/>
              </a:cxn>
              <a:cxn ang="0">
                <a:pos x="connsiteX3" y="connsiteY3"/>
              </a:cxn>
            </a:cxnLst>
            <a:rect l="l" t="t" r="r" b="b"/>
            <a:pathLst>
              <a:path w="8904091" h="5887340">
                <a:moveTo>
                  <a:pt x="2407452" y="0"/>
                </a:moveTo>
                <a:lnTo>
                  <a:pt x="8904091" y="0"/>
                </a:lnTo>
                <a:lnTo>
                  <a:pt x="8904091" y="5887340"/>
                </a:lnTo>
                <a:lnTo>
                  <a:pt x="0" y="5887340"/>
                </a:lnTo>
                <a:close/>
              </a:path>
            </a:pathLst>
          </a:custGeom>
          <a:solidFill>
            <a:schemeClr val="bg2">
              <a:lumMod val="90000"/>
            </a:schemeClr>
          </a:solidFill>
        </p:spPr>
        <p:txBody>
          <a:bodyPr wrap="square" lIns="0" tIns="2286000">
            <a:noAutofit/>
          </a:bodyPr>
          <a:lstStyle>
            <a:lvl1pPr marL="0" indent="0" algn="ctr">
              <a:buNone/>
              <a:defRPr/>
            </a:lvl1pPr>
          </a:lstStyle>
          <a:p>
            <a:r>
              <a:rPr lang="en-US"/>
              <a:t>Click to insert image</a:t>
            </a:r>
          </a:p>
        </p:txBody>
      </p:sp>
      <p:grpSp>
        <p:nvGrpSpPr>
          <p:cNvPr id="21" name="Group 20">
            <a:extLst>
              <a:ext uri="{FF2B5EF4-FFF2-40B4-BE49-F238E27FC236}">
                <a16:creationId xmlns:a16="http://schemas.microsoft.com/office/drawing/2014/main" id="{3E4447DE-F0D0-A601-C5BE-F961FEC88A11}"/>
              </a:ext>
            </a:extLst>
          </p:cNvPr>
          <p:cNvGrpSpPr/>
          <p:nvPr/>
        </p:nvGrpSpPr>
        <p:grpSpPr>
          <a:xfrm>
            <a:off x="0" y="6291072"/>
            <a:ext cx="12192000" cy="566928"/>
            <a:chOff x="0" y="6291072"/>
            <a:chExt cx="12192000" cy="566928"/>
          </a:xfrm>
        </p:grpSpPr>
        <p:sp>
          <p:nvSpPr>
            <p:cNvPr id="19" name="Rectangle 18">
              <a:extLst>
                <a:ext uri="{FF2B5EF4-FFF2-40B4-BE49-F238E27FC236}">
                  <a16:creationId xmlns:a16="http://schemas.microsoft.com/office/drawing/2014/main" id="{82BEE2B0-6F09-F51A-9250-550306D3E4C2}"/>
                </a:ext>
              </a:extLst>
            </p:cNvPr>
            <p:cNvSpPr/>
            <p:nvPr userDrawn="1"/>
          </p:nvSpPr>
          <p:spPr>
            <a:xfrm>
              <a:off x="8978630" y="6291072"/>
              <a:ext cx="3213369" cy="566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89C35B-198D-D3A9-8EBB-499A335DD222}"/>
                </a:ext>
              </a:extLst>
            </p:cNvPr>
            <p:cNvSpPr/>
            <p:nvPr userDrawn="1"/>
          </p:nvSpPr>
          <p:spPr>
            <a:xfrm>
              <a:off x="0" y="6291072"/>
              <a:ext cx="12192000" cy="80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0999D8-ABE3-AD98-CC47-23065AE2CB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2856" y="6442643"/>
              <a:ext cx="1791944" cy="220649"/>
            </a:xfrm>
            <a:prstGeom prst="rect">
              <a:avLst/>
            </a:prstGeom>
          </p:spPr>
        </p:pic>
      </p:grpSp>
      <p:sp>
        <p:nvSpPr>
          <p:cNvPr id="16" name="Title 15">
            <a:extLst>
              <a:ext uri="{FF2B5EF4-FFF2-40B4-BE49-F238E27FC236}">
                <a16:creationId xmlns:a16="http://schemas.microsoft.com/office/drawing/2014/main" id="{B069DFF0-AE26-D91D-EA48-740A949DFC4E}"/>
              </a:ext>
            </a:extLst>
          </p:cNvPr>
          <p:cNvSpPr>
            <a:spLocks noGrp="1"/>
          </p:cNvSpPr>
          <p:nvPr>
            <p:ph type="title" hasCustomPrompt="1"/>
          </p:nvPr>
        </p:nvSpPr>
        <p:spPr>
          <a:xfrm>
            <a:off x="0" y="771581"/>
            <a:ext cx="6569878" cy="4030240"/>
          </a:xfrm>
          <a:custGeom>
            <a:avLst/>
            <a:gdLst>
              <a:gd name="connsiteX0" fmla="*/ 0 w 6569878"/>
              <a:gd name="connsiteY0" fmla="*/ 0 h 4030240"/>
              <a:gd name="connsiteX1" fmla="*/ 6569878 w 6569878"/>
              <a:gd name="connsiteY1" fmla="*/ 0 h 4030240"/>
              <a:gd name="connsiteX2" fmla="*/ 4912445 w 6569878"/>
              <a:gd name="connsiteY2" fmla="*/ 4030240 h 4030240"/>
              <a:gd name="connsiteX3" fmla="*/ 0 w 6569878"/>
              <a:gd name="connsiteY3" fmla="*/ 4030240 h 4030240"/>
            </a:gdLst>
            <a:ahLst/>
            <a:cxnLst>
              <a:cxn ang="0">
                <a:pos x="connsiteX0" y="connsiteY0"/>
              </a:cxn>
              <a:cxn ang="0">
                <a:pos x="connsiteX1" y="connsiteY1"/>
              </a:cxn>
              <a:cxn ang="0">
                <a:pos x="connsiteX2" y="connsiteY2"/>
              </a:cxn>
              <a:cxn ang="0">
                <a:pos x="connsiteX3" y="connsiteY3"/>
              </a:cxn>
            </a:cxnLst>
            <a:rect l="l" t="t" r="r" b="b"/>
            <a:pathLst>
              <a:path w="6569878" h="4030240">
                <a:moveTo>
                  <a:pt x="0" y="0"/>
                </a:moveTo>
                <a:lnTo>
                  <a:pt x="6569878" y="0"/>
                </a:lnTo>
                <a:lnTo>
                  <a:pt x="4912445" y="4030240"/>
                </a:lnTo>
                <a:lnTo>
                  <a:pt x="0" y="4030240"/>
                </a:lnTo>
                <a:close/>
              </a:path>
            </a:pathLst>
          </a:custGeom>
          <a:solidFill>
            <a:srgbClr val="9E0085"/>
          </a:solidFill>
        </p:spPr>
        <p:txBody>
          <a:bodyPr wrap="square" lIns="457200" tIns="457200" rIns="731520" bIns="0">
            <a:noAutofit/>
          </a:bodyPr>
          <a:lstStyle>
            <a:lvl1pPr>
              <a:lnSpc>
                <a:spcPct val="90000"/>
              </a:lnSpc>
              <a:defRPr sz="3600" b="1" i="0" baseline="0">
                <a:solidFill>
                  <a:schemeClr val="bg1"/>
                </a:solidFill>
                <a:latin typeface="+mj-lt"/>
                <a:cs typeface="Times New Roman" panose="02020603050405020304" pitchFamily="18" charset="0"/>
              </a:defRPr>
            </a:lvl1pPr>
          </a:lstStyle>
          <a:p>
            <a:r>
              <a:rPr lang="en-US"/>
              <a:t>Click to insert title of  presentation</a:t>
            </a:r>
          </a:p>
        </p:txBody>
      </p:sp>
      <p:sp>
        <p:nvSpPr>
          <p:cNvPr id="8" name="Text Placeholder 23">
            <a:extLst>
              <a:ext uri="{FF2B5EF4-FFF2-40B4-BE49-F238E27FC236}">
                <a16:creationId xmlns:a16="http://schemas.microsoft.com/office/drawing/2014/main" id="{14C721E1-4F6A-CFD5-3088-FC96AB4613CA}"/>
              </a:ext>
            </a:extLst>
          </p:cNvPr>
          <p:cNvSpPr>
            <a:spLocks noGrp="1"/>
          </p:cNvSpPr>
          <p:nvPr>
            <p:ph type="body" sz="quarter" idx="16" hasCustomPrompt="1"/>
          </p:nvPr>
        </p:nvSpPr>
        <p:spPr>
          <a:xfrm>
            <a:off x="457200" y="4052665"/>
            <a:ext cx="2157454" cy="274320"/>
          </a:xfrm>
        </p:spPr>
        <p:txBody>
          <a:bodyPr lIns="0" rIns="0" anchor="ctr" anchorCtr="0">
            <a:noAutofit/>
          </a:bodyPr>
          <a:lstStyle>
            <a:lvl1pPr marL="0" indent="0">
              <a:lnSpc>
                <a:spcPct val="100000"/>
              </a:lnSpc>
              <a:buFontTx/>
              <a:buNone/>
              <a:defRPr sz="1400" b="0" i="0" baseline="0">
                <a:solidFill>
                  <a:schemeClr val="accent2">
                    <a:lumMod val="20000"/>
                    <a:lumOff val="80000"/>
                  </a:schemeClr>
                </a:solidFill>
              </a:defRPr>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9" name="Text Placeholder 21">
            <a:extLst>
              <a:ext uri="{FF2B5EF4-FFF2-40B4-BE49-F238E27FC236}">
                <a16:creationId xmlns:a16="http://schemas.microsoft.com/office/drawing/2014/main" id="{8BEDD04A-6385-99B5-1E89-543BCBEFDB36}"/>
              </a:ext>
            </a:extLst>
          </p:cNvPr>
          <p:cNvSpPr>
            <a:spLocks noGrp="1"/>
          </p:cNvSpPr>
          <p:nvPr>
            <p:ph type="body" sz="quarter" idx="15" hasCustomPrompt="1"/>
          </p:nvPr>
        </p:nvSpPr>
        <p:spPr>
          <a:xfrm>
            <a:off x="457200" y="2420365"/>
            <a:ext cx="4409090" cy="369332"/>
          </a:xfrm>
        </p:spPr>
        <p:txBody>
          <a:bodyPr lIns="0" rIns="0" anchor="t" anchorCtr="0">
            <a:noAutofit/>
          </a:bodyPr>
          <a:lstStyle>
            <a:lvl1pPr marL="0" indent="0">
              <a:lnSpc>
                <a:spcPct val="100000"/>
              </a:lnSpc>
              <a:spcAft>
                <a:spcPts val="0"/>
              </a:spcAft>
              <a:buFontTx/>
              <a:buNone/>
              <a:defRPr sz="1800" b="0" i="0" baseline="0">
                <a:solidFill>
                  <a:schemeClr val="accent2">
                    <a:lumMod val="20000"/>
                    <a:lumOff val="80000"/>
                  </a:schemeClr>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subtitle</a:t>
            </a:r>
          </a:p>
        </p:txBody>
      </p:sp>
    </p:spTree>
    <p:extLst>
      <p:ext uri="{BB962C8B-B14F-4D97-AF65-F5344CB8AC3E}">
        <p14:creationId xmlns:p14="http://schemas.microsoft.com/office/powerpoint/2010/main" val="1521737488"/>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tratosphere">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3AE3781-7C24-0D54-0EE1-C6F74776AD8E}"/>
              </a:ext>
            </a:extLst>
          </p:cNvPr>
          <p:cNvSpPr/>
          <p:nvPr/>
        </p:nvSpPr>
        <p:spPr>
          <a:xfrm>
            <a:off x="0" y="116309"/>
            <a:ext cx="7017002" cy="6179716"/>
          </a:xfrm>
          <a:custGeom>
            <a:avLst/>
            <a:gdLst>
              <a:gd name="connsiteX0" fmla="*/ 0 w 6949439"/>
              <a:gd name="connsiteY0" fmla="*/ 0 h 6128916"/>
              <a:gd name="connsiteX1" fmla="*/ 6949439 w 6949439"/>
              <a:gd name="connsiteY1" fmla="*/ 0 h 6128916"/>
              <a:gd name="connsiteX2" fmla="*/ 4422242 w 6949439"/>
              <a:gd name="connsiteY2" fmla="*/ 6128916 h 6128916"/>
              <a:gd name="connsiteX3" fmla="*/ 0 w 6949439"/>
              <a:gd name="connsiteY3" fmla="*/ 6128916 h 6128916"/>
            </a:gdLst>
            <a:ahLst/>
            <a:cxnLst>
              <a:cxn ang="0">
                <a:pos x="connsiteX0" y="connsiteY0"/>
              </a:cxn>
              <a:cxn ang="0">
                <a:pos x="connsiteX1" y="connsiteY1"/>
              </a:cxn>
              <a:cxn ang="0">
                <a:pos x="connsiteX2" y="connsiteY2"/>
              </a:cxn>
              <a:cxn ang="0">
                <a:pos x="connsiteX3" y="connsiteY3"/>
              </a:cxn>
            </a:cxnLst>
            <a:rect l="l" t="t" r="r" b="b"/>
            <a:pathLst>
              <a:path w="6949439" h="6128916">
                <a:moveTo>
                  <a:pt x="0" y="0"/>
                </a:moveTo>
                <a:lnTo>
                  <a:pt x="6949439" y="0"/>
                </a:lnTo>
                <a:lnTo>
                  <a:pt x="4422242" y="6128916"/>
                </a:lnTo>
                <a:lnTo>
                  <a:pt x="0" y="6128916"/>
                </a:lnTo>
                <a:close/>
              </a:path>
            </a:pathLst>
          </a:custGeom>
          <a:gradFill>
            <a:gsLst>
              <a:gs pos="0">
                <a:srgbClr val="1D418E"/>
              </a:gs>
              <a:gs pos="100000">
                <a:srgbClr val="12275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38DDEEA2-AE8B-2349-CCBF-146DE1955F5C}"/>
              </a:ext>
            </a:extLst>
          </p:cNvPr>
          <p:cNvSpPr>
            <a:spLocks noGrp="1"/>
          </p:cNvSpPr>
          <p:nvPr>
            <p:ph type="title" hasCustomPrompt="1"/>
          </p:nvPr>
        </p:nvSpPr>
        <p:spPr>
          <a:xfrm>
            <a:off x="6442840" y="2932386"/>
            <a:ext cx="5323123" cy="1018644"/>
          </a:xfrm>
          <a:noFill/>
        </p:spPr>
        <p:txBody>
          <a:bodyPr lIns="0" tIns="0" rIns="0" anchor="t" anchorCtr="0">
            <a:noAutofit/>
          </a:bodyPr>
          <a:lstStyle>
            <a:lvl1pPr>
              <a:lnSpc>
                <a:spcPct val="90000"/>
              </a:lnSpc>
              <a:defRPr sz="3200" b="0" i="0" baseline="0">
                <a:solidFill>
                  <a:srgbClr val="1D418E"/>
                </a:solidFill>
                <a:latin typeface="+mj-lt"/>
                <a:cs typeface="Times New Roman" panose="02020603050405020304" pitchFamily="18" charset="0"/>
              </a:defRPr>
            </a:lvl1pPr>
          </a:lstStyle>
          <a:p>
            <a:r>
              <a:rPr lang="en-US"/>
              <a:t>Divider stratosphere — click to edit text</a:t>
            </a:r>
          </a:p>
        </p:txBody>
      </p:sp>
      <p:sp>
        <p:nvSpPr>
          <p:cNvPr id="5" name="Text Placeholder 25">
            <a:extLst>
              <a:ext uri="{FF2B5EF4-FFF2-40B4-BE49-F238E27FC236}">
                <a16:creationId xmlns:a16="http://schemas.microsoft.com/office/drawing/2014/main" id="{B6648182-C8D1-A6DF-A81F-B43A8417A05A}"/>
              </a:ext>
            </a:extLst>
          </p:cNvPr>
          <p:cNvSpPr>
            <a:spLocks noGrp="1"/>
          </p:cNvSpPr>
          <p:nvPr>
            <p:ph type="body" sz="quarter" idx="18" hasCustomPrompt="1"/>
          </p:nvPr>
        </p:nvSpPr>
        <p:spPr>
          <a:xfrm>
            <a:off x="6434982" y="3970557"/>
            <a:ext cx="5323122" cy="402123"/>
          </a:xfrm>
        </p:spPr>
        <p:txBody>
          <a:bodyPr lIns="0" tIns="0" rIns="0"/>
          <a:lstStyle>
            <a:lvl1pPr marL="0" indent="0">
              <a:lnSpc>
                <a:spcPct val="100000"/>
              </a:lnSpc>
              <a:spcAft>
                <a:spcPts val="0"/>
              </a:spcAft>
              <a:buNone/>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Tree>
    <p:extLst>
      <p:ext uri="{BB962C8B-B14F-4D97-AF65-F5344CB8AC3E}">
        <p14:creationId xmlns:p14="http://schemas.microsoft.com/office/powerpoint/2010/main" val="579397462"/>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fireworks">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3AE3781-7C24-0D54-0EE1-C6F74776AD8E}"/>
              </a:ext>
            </a:extLst>
          </p:cNvPr>
          <p:cNvSpPr/>
          <p:nvPr/>
        </p:nvSpPr>
        <p:spPr>
          <a:xfrm>
            <a:off x="0" y="116309"/>
            <a:ext cx="7017002" cy="6179716"/>
          </a:xfrm>
          <a:custGeom>
            <a:avLst/>
            <a:gdLst>
              <a:gd name="connsiteX0" fmla="*/ 0 w 6949439"/>
              <a:gd name="connsiteY0" fmla="*/ 0 h 6128916"/>
              <a:gd name="connsiteX1" fmla="*/ 6949439 w 6949439"/>
              <a:gd name="connsiteY1" fmla="*/ 0 h 6128916"/>
              <a:gd name="connsiteX2" fmla="*/ 4422242 w 6949439"/>
              <a:gd name="connsiteY2" fmla="*/ 6128916 h 6128916"/>
              <a:gd name="connsiteX3" fmla="*/ 0 w 6949439"/>
              <a:gd name="connsiteY3" fmla="*/ 6128916 h 6128916"/>
            </a:gdLst>
            <a:ahLst/>
            <a:cxnLst>
              <a:cxn ang="0">
                <a:pos x="connsiteX0" y="connsiteY0"/>
              </a:cxn>
              <a:cxn ang="0">
                <a:pos x="connsiteX1" y="connsiteY1"/>
              </a:cxn>
              <a:cxn ang="0">
                <a:pos x="connsiteX2" y="connsiteY2"/>
              </a:cxn>
              <a:cxn ang="0">
                <a:pos x="connsiteX3" y="connsiteY3"/>
              </a:cxn>
            </a:cxnLst>
            <a:rect l="l" t="t" r="r" b="b"/>
            <a:pathLst>
              <a:path w="6949439" h="6128916">
                <a:moveTo>
                  <a:pt x="0" y="0"/>
                </a:moveTo>
                <a:lnTo>
                  <a:pt x="6949439" y="0"/>
                </a:lnTo>
                <a:lnTo>
                  <a:pt x="4422242" y="6128916"/>
                </a:lnTo>
                <a:lnTo>
                  <a:pt x="0" y="6128916"/>
                </a:lnTo>
                <a:close/>
              </a:path>
            </a:pathLst>
          </a:custGeom>
          <a:gradFill>
            <a:gsLst>
              <a:gs pos="0">
                <a:srgbClr val="9E0085"/>
              </a:gs>
              <a:gs pos="97000">
                <a:srgbClr val="5C004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38DDEEA2-AE8B-2349-CCBF-146DE1955F5C}"/>
              </a:ext>
            </a:extLst>
          </p:cNvPr>
          <p:cNvSpPr>
            <a:spLocks noGrp="1"/>
          </p:cNvSpPr>
          <p:nvPr>
            <p:ph type="title" hasCustomPrompt="1"/>
          </p:nvPr>
        </p:nvSpPr>
        <p:spPr>
          <a:xfrm>
            <a:off x="6442840" y="2932386"/>
            <a:ext cx="5323123" cy="1018644"/>
          </a:xfrm>
          <a:noFill/>
        </p:spPr>
        <p:txBody>
          <a:bodyPr lIns="0" tIns="0" rIns="0" anchor="t" anchorCtr="0">
            <a:noAutofit/>
          </a:bodyPr>
          <a:lstStyle>
            <a:lvl1pPr>
              <a:lnSpc>
                <a:spcPct val="90000"/>
              </a:lnSpc>
              <a:defRPr sz="3200" b="0" i="0" baseline="0">
                <a:solidFill>
                  <a:srgbClr val="9E0085"/>
                </a:solidFill>
                <a:latin typeface="+mj-lt"/>
                <a:cs typeface="Times New Roman" panose="02020603050405020304" pitchFamily="18" charset="0"/>
              </a:defRPr>
            </a:lvl1pPr>
          </a:lstStyle>
          <a:p>
            <a:r>
              <a:rPr lang="en-US"/>
              <a:t>Divider fireworks — click to edit text</a:t>
            </a:r>
          </a:p>
        </p:txBody>
      </p:sp>
      <p:sp>
        <p:nvSpPr>
          <p:cNvPr id="5" name="Text Placeholder 25">
            <a:extLst>
              <a:ext uri="{FF2B5EF4-FFF2-40B4-BE49-F238E27FC236}">
                <a16:creationId xmlns:a16="http://schemas.microsoft.com/office/drawing/2014/main" id="{B6648182-C8D1-A6DF-A81F-B43A8417A05A}"/>
              </a:ext>
            </a:extLst>
          </p:cNvPr>
          <p:cNvSpPr>
            <a:spLocks noGrp="1"/>
          </p:cNvSpPr>
          <p:nvPr>
            <p:ph type="body" sz="quarter" idx="18" hasCustomPrompt="1"/>
          </p:nvPr>
        </p:nvSpPr>
        <p:spPr>
          <a:xfrm>
            <a:off x="6434982" y="3970557"/>
            <a:ext cx="5323122" cy="402123"/>
          </a:xfrm>
        </p:spPr>
        <p:txBody>
          <a:bodyPr lIns="0" tIns="0" rIns="0"/>
          <a:lstStyle>
            <a:lvl1pPr marL="0" indent="0">
              <a:lnSpc>
                <a:spcPct val="100000"/>
              </a:lnSpc>
              <a:spcAft>
                <a:spcPts val="0"/>
              </a:spcAft>
              <a:buNone/>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Tree>
    <p:extLst>
      <p:ext uri="{BB962C8B-B14F-4D97-AF65-F5344CB8AC3E}">
        <p14:creationId xmlns:p14="http://schemas.microsoft.com/office/powerpoint/2010/main" val="3909864733"/>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infini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3AE3781-7C24-0D54-0EE1-C6F74776AD8E}"/>
              </a:ext>
            </a:extLst>
          </p:cNvPr>
          <p:cNvSpPr/>
          <p:nvPr/>
        </p:nvSpPr>
        <p:spPr>
          <a:xfrm>
            <a:off x="0" y="116309"/>
            <a:ext cx="7017002" cy="6179716"/>
          </a:xfrm>
          <a:custGeom>
            <a:avLst/>
            <a:gdLst>
              <a:gd name="connsiteX0" fmla="*/ 0 w 6949439"/>
              <a:gd name="connsiteY0" fmla="*/ 0 h 6128916"/>
              <a:gd name="connsiteX1" fmla="*/ 6949439 w 6949439"/>
              <a:gd name="connsiteY1" fmla="*/ 0 h 6128916"/>
              <a:gd name="connsiteX2" fmla="*/ 4422242 w 6949439"/>
              <a:gd name="connsiteY2" fmla="*/ 6128916 h 6128916"/>
              <a:gd name="connsiteX3" fmla="*/ 0 w 6949439"/>
              <a:gd name="connsiteY3" fmla="*/ 6128916 h 6128916"/>
            </a:gdLst>
            <a:ahLst/>
            <a:cxnLst>
              <a:cxn ang="0">
                <a:pos x="connsiteX0" y="connsiteY0"/>
              </a:cxn>
              <a:cxn ang="0">
                <a:pos x="connsiteX1" y="connsiteY1"/>
              </a:cxn>
              <a:cxn ang="0">
                <a:pos x="connsiteX2" y="connsiteY2"/>
              </a:cxn>
              <a:cxn ang="0">
                <a:pos x="connsiteX3" y="connsiteY3"/>
              </a:cxn>
            </a:cxnLst>
            <a:rect l="l" t="t" r="r" b="b"/>
            <a:pathLst>
              <a:path w="6949439" h="6128916">
                <a:moveTo>
                  <a:pt x="0" y="0"/>
                </a:moveTo>
                <a:lnTo>
                  <a:pt x="6949439" y="0"/>
                </a:lnTo>
                <a:lnTo>
                  <a:pt x="4422242" y="6128916"/>
                </a:lnTo>
                <a:lnTo>
                  <a:pt x="0" y="6128916"/>
                </a:lnTo>
                <a:close/>
              </a:path>
            </a:pathLst>
          </a:custGeom>
          <a:gradFill>
            <a:gsLst>
              <a:gs pos="0">
                <a:srgbClr val="007D61"/>
              </a:gs>
              <a:gs pos="99000">
                <a:srgbClr val="003A2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38DDEEA2-AE8B-2349-CCBF-146DE1955F5C}"/>
              </a:ext>
            </a:extLst>
          </p:cNvPr>
          <p:cNvSpPr>
            <a:spLocks noGrp="1"/>
          </p:cNvSpPr>
          <p:nvPr>
            <p:ph type="title" hasCustomPrompt="1"/>
          </p:nvPr>
        </p:nvSpPr>
        <p:spPr>
          <a:xfrm>
            <a:off x="6442840" y="2932386"/>
            <a:ext cx="5323123" cy="1018644"/>
          </a:xfrm>
          <a:noFill/>
        </p:spPr>
        <p:txBody>
          <a:bodyPr lIns="0" tIns="0" rIns="0" anchor="t" anchorCtr="0">
            <a:noAutofit/>
          </a:bodyPr>
          <a:lstStyle>
            <a:lvl1pPr>
              <a:lnSpc>
                <a:spcPct val="90000"/>
              </a:lnSpc>
              <a:defRPr sz="3200" b="0" i="0" baseline="0">
                <a:solidFill>
                  <a:srgbClr val="007D61"/>
                </a:solidFill>
                <a:latin typeface="+mj-lt"/>
                <a:cs typeface="Times New Roman" panose="02020603050405020304" pitchFamily="18" charset="0"/>
              </a:defRPr>
            </a:lvl1pPr>
          </a:lstStyle>
          <a:p>
            <a:r>
              <a:rPr lang="en-US"/>
              <a:t>Divider infinity — click to edit text</a:t>
            </a:r>
          </a:p>
        </p:txBody>
      </p:sp>
      <p:sp>
        <p:nvSpPr>
          <p:cNvPr id="5" name="Text Placeholder 25">
            <a:extLst>
              <a:ext uri="{FF2B5EF4-FFF2-40B4-BE49-F238E27FC236}">
                <a16:creationId xmlns:a16="http://schemas.microsoft.com/office/drawing/2014/main" id="{B6648182-C8D1-A6DF-A81F-B43A8417A05A}"/>
              </a:ext>
            </a:extLst>
          </p:cNvPr>
          <p:cNvSpPr>
            <a:spLocks noGrp="1"/>
          </p:cNvSpPr>
          <p:nvPr>
            <p:ph type="body" sz="quarter" idx="18" hasCustomPrompt="1"/>
          </p:nvPr>
        </p:nvSpPr>
        <p:spPr>
          <a:xfrm>
            <a:off x="6434982" y="3970557"/>
            <a:ext cx="5323122" cy="402123"/>
          </a:xfrm>
        </p:spPr>
        <p:txBody>
          <a:bodyPr lIns="0" tIns="0" rIns="0"/>
          <a:lstStyle>
            <a:lvl1pPr marL="0" indent="0">
              <a:lnSpc>
                <a:spcPct val="100000"/>
              </a:lnSpc>
              <a:spcAft>
                <a:spcPts val="0"/>
              </a:spcAft>
              <a:buNone/>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Tree>
    <p:extLst>
      <p:ext uri="{BB962C8B-B14F-4D97-AF65-F5344CB8AC3E}">
        <p14:creationId xmlns:p14="http://schemas.microsoft.com/office/powerpoint/2010/main" val="3256494657"/>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custom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7685C8-C434-6E8D-8075-23F0B79C4D0D}"/>
              </a:ext>
            </a:extLst>
          </p:cNvPr>
          <p:cNvSpPr>
            <a:spLocks noGrp="1"/>
          </p:cNvSpPr>
          <p:nvPr>
            <p:ph type="pic" sz="quarter" idx="17"/>
          </p:nvPr>
        </p:nvSpPr>
        <p:spPr>
          <a:xfrm>
            <a:off x="-1" y="117437"/>
            <a:ext cx="7070653" cy="6180493"/>
          </a:xfrm>
          <a:custGeom>
            <a:avLst/>
            <a:gdLst>
              <a:gd name="connsiteX0" fmla="*/ 0 w 7070653"/>
              <a:gd name="connsiteY0" fmla="*/ 0 h 6188502"/>
              <a:gd name="connsiteX1" fmla="*/ 7070653 w 7070653"/>
              <a:gd name="connsiteY1" fmla="*/ 0 h 6188502"/>
              <a:gd name="connsiteX2" fmla="*/ 4510717 w 7070653"/>
              <a:gd name="connsiteY2" fmla="*/ 6188502 h 6188502"/>
              <a:gd name="connsiteX3" fmla="*/ 0 w 7070653"/>
              <a:gd name="connsiteY3" fmla="*/ 6188502 h 6188502"/>
            </a:gdLst>
            <a:ahLst/>
            <a:cxnLst>
              <a:cxn ang="0">
                <a:pos x="connsiteX0" y="connsiteY0"/>
              </a:cxn>
              <a:cxn ang="0">
                <a:pos x="connsiteX1" y="connsiteY1"/>
              </a:cxn>
              <a:cxn ang="0">
                <a:pos x="connsiteX2" y="connsiteY2"/>
              </a:cxn>
              <a:cxn ang="0">
                <a:pos x="connsiteX3" y="connsiteY3"/>
              </a:cxn>
            </a:cxnLst>
            <a:rect l="l" t="t" r="r" b="b"/>
            <a:pathLst>
              <a:path w="7070653" h="6188502">
                <a:moveTo>
                  <a:pt x="0" y="0"/>
                </a:moveTo>
                <a:lnTo>
                  <a:pt x="7070653" y="0"/>
                </a:lnTo>
                <a:lnTo>
                  <a:pt x="4510717" y="6188502"/>
                </a:lnTo>
                <a:lnTo>
                  <a:pt x="0" y="6188502"/>
                </a:lnTo>
                <a:close/>
              </a:path>
            </a:pathLst>
          </a:custGeom>
          <a:solidFill>
            <a:schemeClr val="bg2">
              <a:lumMod val="90000"/>
            </a:schemeClr>
          </a:solidFill>
        </p:spPr>
        <p:txBody>
          <a:bodyPr wrap="square" anchor="ctr">
            <a:noAutofit/>
          </a:bodyPr>
          <a:lstStyle>
            <a:lvl1pPr marL="0" indent="0" algn="ctr">
              <a:buFontTx/>
              <a:buNone/>
              <a:defRPr/>
            </a:lvl1pPr>
          </a:lstStyle>
          <a:p>
            <a:r>
              <a:rPr lang="en-US"/>
              <a:t>Click icon to add picture</a:t>
            </a:r>
          </a:p>
        </p:txBody>
      </p:sp>
      <p:sp>
        <p:nvSpPr>
          <p:cNvPr id="4" name="Title 1">
            <a:extLst>
              <a:ext uri="{FF2B5EF4-FFF2-40B4-BE49-F238E27FC236}">
                <a16:creationId xmlns:a16="http://schemas.microsoft.com/office/drawing/2014/main" id="{38DDEEA2-AE8B-2349-CCBF-146DE1955F5C}"/>
              </a:ext>
            </a:extLst>
          </p:cNvPr>
          <p:cNvSpPr>
            <a:spLocks noGrp="1"/>
          </p:cNvSpPr>
          <p:nvPr>
            <p:ph type="title" hasCustomPrompt="1"/>
          </p:nvPr>
        </p:nvSpPr>
        <p:spPr>
          <a:xfrm>
            <a:off x="6442840" y="2932386"/>
            <a:ext cx="5323123" cy="1018644"/>
          </a:xfrm>
          <a:noFill/>
        </p:spPr>
        <p:txBody>
          <a:bodyPr lIns="0" tIns="0" rIns="0" anchor="t" anchorCtr="0">
            <a:noAutofit/>
          </a:bodyPr>
          <a:lstStyle>
            <a:lvl1pPr>
              <a:lnSpc>
                <a:spcPct val="90000"/>
              </a:lnSpc>
              <a:defRPr sz="3200" b="0" i="0" baseline="0">
                <a:solidFill>
                  <a:srgbClr val="1D418E"/>
                </a:solidFill>
                <a:latin typeface="+mj-lt"/>
                <a:cs typeface="Times New Roman" panose="02020603050405020304" pitchFamily="18" charset="0"/>
              </a:defRPr>
            </a:lvl1pPr>
          </a:lstStyle>
          <a:p>
            <a:r>
              <a:rPr lang="en-US"/>
              <a:t>Divider with custom image — click to edit text</a:t>
            </a:r>
          </a:p>
        </p:txBody>
      </p:sp>
      <p:sp>
        <p:nvSpPr>
          <p:cNvPr id="5" name="Text Placeholder 25">
            <a:extLst>
              <a:ext uri="{FF2B5EF4-FFF2-40B4-BE49-F238E27FC236}">
                <a16:creationId xmlns:a16="http://schemas.microsoft.com/office/drawing/2014/main" id="{B6648182-C8D1-A6DF-A81F-B43A8417A05A}"/>
              </a:ext>
            </a:extLst>
          </p:cNvPr>
          <p:cNvSpPr>
            <a:spLocks noGrp="1"/>
          </p:cNvSpPr>
          <p:nvPr>
            <p:ph type="body" sz="quarter" idx="18" hasCustomPrompt="1"/>
          </p:nvPr>
        </p:nvSpPr>
        <p:spPr>
          <a:xfrm>
            <a:off x="6434982" y="3970557"/>
            <a:ext cx="5323122" cy="402123"/>
          </a:xfrm>
        </p:spPr>
        <p:txBody>
          <a:bodyPr lIns="0" tIns="0" rIns="0"/>
          <a:lstStyle>
            <a:lvl1pPr marL="0" indent="0">
              <a:lnSpc>
                <a:spcPct val="100000"/>
              </a:lnSpc>
              <a:spcAft>
                <a:spcPts val="0"/>
              </a:spcAft>
              <a:buNone/>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Tree>
    <p:extLst>
      <p:ext uri="{BB962C8B-B14F-4D97-AF65-F5344CB8AC3E}">
        <p14:creationId xmlns:p14="http://schemas.microsoft.com/office/powerpoint/2010/main" val="1769977132"/>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Freeform: Shape 5">
            <a:extLst>
              <a:ext uri="{FF2B5EF4-FFF2-40B4-BE49-F238E27FC236}">
                <a16:creationId xmlns:a16="http://schemas.microsoft.com/office/drawing/2014/main" id="{8C35D106-2DBA-9D6E-2E0A-051912627B2D}"/>
              </a:ext>
            </a:extLst>
          </p:cNvPr>
          <p:cNvSpPr/>
          <p:nvPr/>
        </p:nvSpPr>
        <p:spPr>
          <a:xfrm>
            <a:off x="6765351" y="117434"/>
            <a:ext cx="5428554" cy="6180496"/>
          </a:xfrm>
          <a:custGeom>
            <a:avLst/>
            <a:gdLst>
              <a:gd name="connsiteX0" fmla="*/ 2564323 w 5432188"/>
              <a:gd name="connsiteY0" fmla="*/ 0 h 6187440"/>
              <a:gd name="connsiteX1" fmla="*/ 5432188 w 5432188"/>
              <a:gd name="connsiteY1" fmla="*/ 0 h 6187440"/>
              <a:gd name="connsiteX2" fmla="*/ 5432188 w 5432188"/>
              <a:gd name="connsiteY2" fmla="*/ 6187440 h 6187440"/>
              <a:gd name="connsiteX3" fmla="*/ 0 w 5432188"/>
              <a:gd name="connsiteY3" fmla="*/ 6187440 h 6187440"/>
            </a:gdLst>
            <a:ahLst/>
            <a:cxnLst>
              <a:cxn ang="0">
                <a:pos x="connsiteX0" y="connsiteY0"/>
              </a:cxn>
              <a:cxn ang="0">
                <a:pos x="connsiteX1" y="connsiteY1"/>
              </a:cxn>
              <a:cxn ang="0">
                <a:pos x="connsiteX2" y="connsiteY2"/>
              </a:cxn>
              <a:cxn ang="0">
                <a:pos x="connsiteX3" y="connsiteY3"/>
              </a:cxn>
            </a:cxnLst>
            <a:rect l="l" t="t" r="r" b="b"/>
            <a:pathLst>
              <a:path w="5432188" h="6187440">
                <a:moveTo>
                  <a:pt x="2564323" y="0"/>
                </a:moveTo>
                <a:lnTo>
                  <a:pt x="5432188" y="0"/>
                </a:lnTo>
                <a:lnTo>
                  <a:pt x="5432188" y="6187440"/>
                </a:lnTo>
                <a:lnTo>
                  <a:pt x="0" y="6187440"/>
                </a:lnTo>
                <a:close/>
              </a:path>
            </a:pathLst>
          </a:custGeom>
          <a:gradFill>
            <a:gsLst>
              <a:gs pos="0">
                <a:srgbClr val="1D418E"/>
              </a:gs>
              <a:gs pos="100000">
                <a:srgbClr val="0B1733"/>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3">
            <a:extLst>
              <a:ext uri="{FF2B5EF4-FFF2-40B4-BE49-F238E27FC236}">
                <a16:creationId xmlns:a16="http://schemas.microsoft.com/office/drawing/2014/main" id="{7FA553BE-C7CE-6570-A316-D9C2CA4FA597}"/>
              </a:ext>
            </a:extLst>
          </p:cNvPr>
          <p:cNvSpPr>
            <a:spLocks noGrp="1"/>
          </p:cNvSpPr>
          <p:nvPr>
            <p:ph type="title" hasCustomPrompt="1"/>
          </p:nvPr>
        </p:nvSpPr>
        <p:spPr>
          <a:xfrm>
            <a:off x="936176" y="769078"/>
            <a:ext cx="7402282" cy="950865"/>
          </a:xfrm>
          <a:prstGeom prst="rect">
            <a:avLst/>
          </a:prstGeom>
          <a:solidFill>
            <a:schemeClr val="bg1"/>
          </a:solidFill>
        </p:spPr>
        <p:txBody>
          <a:bodyPr wrap="square" lIns="0" tIns="45720" rIns="0" bIns="0">
            <a:noAutofit/>
          </a:bodyPr>
          <a:lstStyle>
            <a:lvl1pPr>
              <a:lnSpc>
                <a:spcPct val="90000"/>
              </a:lnSpc>
              <a:defRPr sz="3500" b="0" i="0" baseline="0">
                <a:solidFill>
                  <a:schemeClr val="accent1"/>
                </a:solidFill>
                <a:latin typeface="+mj-lt"/>
                <a:cs typeface="Times New Roman" panose="02020603050405020304" pitchFamily="18" charset="0"/>
              </a:defRPr>
            </a:lvl1pPr>
          </a:lstStyle>
          <a:p>
            <a:r>
              <a:rPr lang="en-US"/>
              <a:t>Agenda — click to edit  </a:t>
            </a:r>
          </a:p>
        </p:txBody>
      </p:sp>
      <p:sp>
        <p:nvSpPr>
          <p:cNvPr id="12" name="Text Placeholder 11">
            <a:extLst>
              <a:ext uri="{FF2B5EF4-FFF2-40B4-BE49-F238E27FC236}">
                <a16:creationId xmlns:a16="http://schemas.microsoft.com/office/drawing/2014/main" id="{305DC9DC-D26A-5678-8235-A5239BA50C09}"/>
              </a:ext>
            </a:extLst>
          </p:cNvPr>
          <p:cNvSpPr>
            <a:spLocks noGrp="1"/>
          </p:cNvSpPr>
          <p:nvPr>
            <p:ph type="body" sz="quarter" idx="10"/>
          </p:nvPr>
        </p:nvSpPr>
        <p:spPr>
          <a:xfrm>
            <a:off x="936625" y="2006600"/>
            <a:ext cx="6302375" cy="4178300"/>
          </a:xfrm>
        </p:spPr>
        <p:txBody>
          <a:bodyPr/>
          <a:lstStyle>
            <a:lvl1pPr marL="520700" indent="-520700">
              <a:lnSpc>
                <a:spcPct val="100000"/>
              </a:lnSpc>
              <a:spcBef>
                <a:spcPts val="0"/>
              </a:spcBef>
              <a:spcAft>
                <a:spcPts val="2400"/>
              </a:spcAft>
              <a:buSzPct val="185000"/>
              <a:buFont typeface="+mj-lt"/>
              <a:buAutoNum type="arabicPeriod"/>
              <a:defRPr sz="1600"/>
            </a:lvl1pPr>
          </a:lstStyle>
          <a:p>
            <a:pPr lvl="0"/>
            <a:r>
              <a:rPr lang="en-US"/>
              <a:t>Click to edit Master text styles</a:t>
            </a:r>
          </a:p>
        </p:txBody>
      </p:sp>
    </p:spTree>
    <p:extLst>
      <p:ext uri="{BB962C8B-B14F-4D97-AF65-F5344CB8AC3E}">
        <p14:creationId xmlns:p14="http://schemas.microsoft.com/office/powerpoint/2010/main" val="1454537194"/>
      </p:ext>
    </p:extLst>
  </p:cSld>
  <p:clrMapOvr>
    <a:masterClrMapping/>
  </p:clrMapOvr>
  <p:hf hdr="0" dt="0"/>
  <p:extLst>
    <p:ext uri="{DCECCB84-F9BA-43D5-87BE-67443E8EF086}">
      <p15:sldGuideLst xmlns:p15="http://schemas.microsoft.com/office/powerpoint/2012/main">
        <p15:guide id="1" pos="25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A90F2-98DE-9B9E-75A0-B602541C9B38}"/>
              </a:ext>
            </a:extLst>
          </p:cNvPr>
          <p:cNvSpPr>
            <a:spLocks noGrp="1"/>
          </p:cNvSpPr>
          <p:nvPr>
            <p:ph type="title"/>
          </p:nvPr>
        </p:nvSpPr>
        <p:spPr>
          <a:xfrm>
            <a:off x="457198" y="457200"/>
            <a:ext cx="10896601"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87597FA-CBE1-FE38-51B9-014702F4CFC2}"/>
              </a:ext>
            </a:extLst>
          </p:cNvPr>
          <p:cNvSpPr>
            <a:spLocks noGrp="1"/>
          </p:cNvSpPr>
          <p:nvPr>
            <p:ph type="body" idx="1"/>
          </p:nvPr>
        </p:nvSpPr>
        <p:spPr>
          <a:xfrm>
            <a:off x="457198" y="1825625"/>
            <a:ext cx="10896601"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366BFFFE-DDEA-EE9E-97A3-8EFE1F1FD430}"/>
              </a:ext>
            </a:extLst>
          </p:cNvPr>
          <p:cNvSpPr/>
          <p:nvPr/>
        </p:nvSpPr>
        <p:spPr>
          <a:xfrm>
            <a:off x="457200" y="6400800"/>
            <a:ext cx="698909" cy="92333"/>
          </a:xfrm>
          <a:prstGeom prst="rect">
            <a:avLst/>
          </a:prstGeom>
        </p:spPr>
        <p:txBody>
          <a:bodyPr wrap="none" lIns="0" tIns="0" rIns="0" bIns="0">
            <a:spAutoFit/>
          </a:bodyPr>
          <a:lstStyle/>
          <a:p>
            <a:pPr>
              <a:spcAft>
                <a:spcPts val="200"/>
              </a:spcAft>
            </a:pPr>
            <a:r>
              <a:rPr lang="en-GB" sz="600" b="1">
                <a:solidFill>
                  <a:srgbClr val="9E0085"/>
                </a:solidFill>
              </a:rPr>
              <a:t>my.viabenefits.com</a:t>
            </a:r>
          </a:p>
        </p:txBody>
      </p:sp>
      <p:sp>
        <p:nvSpPr>
          <p:cNvPr id="23" name="TextBox 22">
            <a:extLst>
              <a:ext uri="{FF2B5EF4-FFF2-40B4-BE49-F238E27FC236}">
                <a16:creationId xmlns:a16="http://schemas.microsoft.com/office/drawing/2014/main" id="{207A5E27-760C-1184-08AD-3A701BC01438}"/>
              </a:ext>
            </a:extLst>
          </p:cNvPr>
          <p:cNvSpPr txBox="1"/>
          <p:nvPr/>
        </p:nvSpPr>
        <p:spPr>
          <a:xfrm>
            <a:off x="457199" y="6519672"/>
            <a:ext cx="2755241" cy="92333"/>
          </a:xfrm>
          <a:prstGeom prst="rect">
            <a:avLst/>
          </a:prstGeom>
          <a:noFill/>
        </p:spPr>
        <p:txBody>
          <a:bodyPr wrap="none" lIns="0" tIns="0" rIns="45720" bIns="0" rtlCol="0">
            <a:spAutoFit/>
          </a:bodyPr>
          <a:lstStyle/>
          <a:p>
            <a:pPr algn="l">
              <a:spcAft>
                <a:spcPts val="600"/>
              </a:spcAft>
            </a:pPr>
            <a:r>
              <a:rPr lang="en-US" sz="600" b="0" i="0">
                <a:latin typeface="+mn-lt"/>
                <a:ea typeface="Roboto" panose="02000000000000000000" pitchFamily="2" charset="0"/>
                <a:cs typeface="Times New Roman" panose="02020603050405020304" pitchFamily="18" charset="0"/>
              </a:rPr>
              <a:t>© </a:t>
            </a:r>
            <a:fld id="{4CFB3910-BA56-4370-9EC6-B7F1BB487DE5}" type="datetimeyyyy">
              <a:rPr lang="en-US" sz="600" b="0" i="0" smtClean="0">
                <a:latin typeface="+mn-lt"/>
                <a:ea typeface="Roboto" panose="02000000000000000000" pitchFamily="2" charset="0"/>
                <a:cs typeface="Times New Roman" panose="02020603050405020304" pitchFamily="18" charset="0"/>
              </a:rPr>
              <a:t>2025</a:t>
            </a:fld>
            <a:r>
              <a:rPr lang="en-US" sz="600" b="0" i="0">
                <a:latin typeface="+mn-lt"/>
                <a:ea typeface="Roboto" panose="02000000000000000000" pitchFamily="2" charset="0"/>
                <a:cs typeface="Times New Roman" panose="02020603050405020304" pitchFamily="18" charset="0"/>
              </a:rPr>
              <a:t> WTW. </a:t>
            </a:r>
            <a:r>
              <a:rPr lang="en-US" sz="600"/>
              <a:t>Proprietary and confidential. For WTW and WTW client use only.</a:t>
            </a:r>
            <a:endParaRPr lang="en-US" sz="600" b="0" i="0">
              <a:latin typeface="+mn-lt"/>
              <a:ea typeface="Roboto" panose="02000000000000000000" pitchFamily="2" charset="0"/>
              <a:cs typeface="Times New Roman" panose="02020603050405020304" pitchFamily="18" charset="0"/>
            </a:endParaRPr>
          </a:p>
        </p:txBody>
      </p:sp>
      <p:sp>
        <p:nvSpPr>
          <p:cNvPr id="24" name="TextBox 23">
            <a:extLst>
              <a:ext uri="{FF2B5EF4-FFF2-40B4-BE49-F238E27FC236}">
                <a16:creationId xmlns:a16="http://schemas.microsoft.com/office/drawing/2014/main" id="{25A31E1D-C131-8C89-0781-3AB75147F7A1}"/>
              </a:ext>
            </a:extLst>
          </p:cNvPr>
          <p:cNvSpPr txBox="1"/>
          <p:nvPr/>
        </p:nvSpPr>
        <p:spPr>
          <a:xfrm>
            <a:off x="11423166" y="6452980"/>
            <a:ext cx="310896" cy="210312"/>
          </a:xfrm>
          <a:prstGeom prst="rect">
            <a:avLst/>
          </a:prstGeom>
          <a:noFill/>
        </p:spPr>
        <p:txBody>
          <a:bodyPr wrap="square" lIns="91440" tIns="0" rIns="0" bIns="0" rtlCol="0" anchor="t" anchorCtr="0">
            <a:noAutofit/>
          </a:bodyPr>
          <a:lstStyle/>
          <a:p>
            <a:pPr algn="r">
              <a:spcAft>
                <a:spcPts val="600"/>
              </a:spcAft>
            </a:pPr>
            <a:fld id="{D65BD04E-22F5-49A6-916F-202E1F1BB687}" type="slidenum">
              <a:rPr lang="en-US" sz="1000" b="0" i="0" smtClean="0">
                <a:latin typeface="+mn-lt"/>
                <a:ea typeface="Roboto" panose="02000000000000000000" pitchFamily="2" charset="0"/>
                <a:cs typeface="Times New Roman" panose="02020603050405020304" pitchFamily="18" charset="0"/>
              </a:rPr>
              <a:pPr algn="r">
                <a:spcAft>
                  <a:spcPts val="600"/>
                </a:spcAft>
              </a:pPr>
              <a:t>‹#›</a:t>
            </a:fld>
            <a:endParaRPr lang="en-US" sz="900" b="0" i="0">
              <a:latin typeface="+mn-lt"/>
              <a:ea typeface="Roboto" panose="02000000000000000000" pitchFamily="2" charset="0"/>
              <a:cs typeface="Times New Roman" panose="02020603050405020304" pitchFamily="18" charset="0"/>
            </a:endParaRPr>
          </a:p>
        </p:txBody>
      </p:sp>
      <p:pic>
        <p:nvPicPr>
          <p:cNvPr id="25" name="Picture 24">
            <a:extLst>
              <a:ext uri="{FF2B5EF4-FFF2-40B4-BE49-F238E27FC236}">
                <a16:creationId xmlns:a16="http://schemas.microsoft.com/office/drawing/2014/main" id="{ED496B52-419A-75A4-DD12-16D50D9877E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9525429" y="6442643"/>
            <a:ext cx="1791944" cy="220649"/>
          </a:xfrm>
          <a:prstGeom prst="rect">
            <a:avLst/>
          </a:prstGeom>
        </p:spPr>
      </p:pic>
      <p:cxnSp>
        <p:nvCxnSpPr>
          <p:cNvPr id="5" name="Straight Connector 4">
            <a:extLst>
              <a:ext uri="{FF2B5EF4-FFF2-40B4-BE49-F238E27FC236}">
                <a16:creationId xmlns:a16="http://schemas.microsoft.com/office/drawing/2014/main" id="{ACB742DC-1506-BE47-9149-B1CAF93BB524}"/>
              </a:ext>
            </a:extLst>
          </p:cNvPr>
          <p:cNvCxnSpPr/>
          <p:nvPr/>
        </p:nvCxnSpPr>
        <p:spPr>
          <a:xfrm>
            <a:off x="457199" y="6291072"/>
            <a:ext cx="11276863"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0B6FB599-971D-1018-A7BA-1DE90734682B}"/>
              </a:ext>
            </a:extLst>
          </p:cNvPr>
          <p:cNvPicPr>
            <a:picLocks noChangeAspect="1"/>
          </p:cNvPicPr>
          <p:nvPr/>
        </p:nvPicPr>
        <p:blipFill>
          <a:blip r:embed="rId24" cstate="print">
            <a:extLst>
              <a:ext uri="{28A0092B-C50C-407E-A947-70E740481C1C}">
                <a14:useLocalDpi xmlns:a14="http://schemas.microsoft.com/office/drawing/2010/main"/>
              </a:ext>
            </a:extLst>
          </a:blip>
          <a:srcRect t="-1" b="28335"/>
          <a:stretch/>
        </p:blipFill>
        <p:spPr>
          <a:xfrm>
            <a:off x="0" y="-1"/>
            <a:ext cx="12192000" cy="117439"/>
          </a:xfrm>
          <a:prstGeom prst="rect">
            <a:avLst/>
          </a:prstGeom>
        </p:spPr>
      </p:pic>
      <p:sp>
        <p:nvSpPr>
          <p:cNvPr id="7" name="TextBox 6">
            <a:extLst>
              <a:ext uri="{FF2B5EF4-FFF2-40B4-BE49-F238E27FC236}">
                <a16:creationId xmlns:a16="http://schemas.microsoft.com/office/drawing/2014/main" id="{8CEC9565-678E-9AC6-13B7-6E761793C80D}"/>
              </a:ext>
            </a:extLst>
          </p:cNvPr>
          <p:cNvSpPr txBox="1"/>
          <p:nvPr userDrawn="1">
            <p:custDataLst>
              <p:tags r:id="rId22"/>
            </p:custDataLst>
          </p:nvPr>
        </p:nvSpPr>
        <p:spPr>
          <a:xfrm rot="19906914">
            <a:off x="324769" y="3029257"/>
            <a:ext cx="11352091" cy="1107996"/>
          </a:xfrm>
          <a:prstGeom prst="rect">
            <a:avLst/>
          </a:prstGeom>
          <a:noFill/>
        </p:spPr>
        <p:txBody>
          <a:bodyPr wrap="square" rtlCol="0" anchor="ctr" anchorCtr="0">
            <a:spAutoFit/>
          </a:bodyPr>
          <a:lstStyle/>
          <a:p>
            <a:pPr algn="ctr"/>
            <a:r>
              <a:rPr lang="en-GB" sz="6600" b="1" baseline="0">
                <a:solidFill>
                  <a:srgbClr val="C0C0C0"/>
                </a:solidFill>
              </a:rPr>
              <a:t> </a:t>
            </a:r>
            <a:endParaRPr lang="en-GB" sz="1800" b="1">
              <a:solidFill>
                <a:srgbClr val="C0C0C0"/>
              </a:solidFill>
            </a:endParaRPr>
          </a:p>
        </p:txBody>
      </p:sp>
    </p:spTree>
    <p:extLst>
      <p:ext uri="{BB962C8B-B14F-4D97-AF65-F5344CB8AC3E}">
        <p14:creationId xmlns:p14="http://schemas.microsoft.com/office/powerpoint/2010/main" val="392124691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4" r:id="rId15"/>
    <p:sldLayoutId id="2147483855" r:id="rId16"/>
    <p:sldLayoutId id="2147483861" r:id="rId17"/>
    <p:sldLayoutId id="2147483856" r:id="rId18"/>
    <p:sldLayoutId id="2147483860" r:id="rId19"/>
    <p:sldLayoutId id="2147483862" r:id="rId20"/>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7392">
          <p15:clr>
            <a:srgbClr val="F26B43"/>
          </p15:clr>
        </p15:guide>
        <p15:guide id="9" orient="horz" pos="288">
          <p15:clr>
            <a:srgbClr val="F26B43"/>
          </p15:clr>
        </p15:guide>
        <p15:guide id="10" orient="horz" pos="1008">
          <p15:clr>
            <a:srgbClr val="F26B43"/>
          </p15:clr>
        </p15:guide>
        <p15:guide id="11" pos="288">
          <p15:clr>
            <a:srgbClr val="F26B43"/>
          </p15:clr>
        </p15:guide>
        <p15:guide id="13" orient="horz" pos="3936">
          <p15:clr>
            <a:srgbClr val="F26B43"/>
          </p15:clr>
        </p15:guide>
        <p15:guide id="14" orient="horz" pos="4032">
          <p15:clr>
            <a:srgbClr val="F26B43"/>
          </p15:clr>
        </p15:guide>
        <p15:guide id="15" orient="horz" pos="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65.jpe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BD5A1C-B25F-7171-C5AF-EA67C1DABD7B}"/>
              </a:ext>
            </a:extLst>
          </p:cNvPr>
          <p:cNvSpPr>
            <a:spLocks noGrp="1"/>
          </p:cNvSpPr>
          <p:nvPr>
            <p:ph type="title"/>
          </p:nvPr>
        </p:nvSpPr>
        <p:spPr>
          <a:xfrm>
            <a:off x="0" y="771580"/>
            <a:ext cx="6569878" cy="4132015"/>
          </a:xfrm>
        </p:spPr>
        <p:txBody>
          <a:bodyPr/>
          <a:lstStyle/>
          <a:p>
            <a:r>
              <a:rPr lang="en-US" sz="3200" b="1" dirty="0">
                <a:latin typeface="Aptos Display" panose="020B0004020202020204" pitchFamily="34" charset="0"/>
                <a:cs typeface="Arial" panose="020B0604020202020204" pitchFamily="34" charset="0"/>
              </a:rPr>
              <a:t>Helping You Prepare  for Medicare Enrollment</a:t>
            </a:r>
            <a:br>
              <a:rPr lang="en-US" sz="3200" dirty="0">
                <a:latin typeface="Aptos Display" panose="020B0004020202020204" pitchFamily="34" charset="0"/>
                <a:cs typeface="Arial" panose="020B0604020202020204" pitchFamily="34" charset="0"/>
              </a:rPr>
            </a:br>
            <a:br>
              <a:rPr lang="en-US" sz="3200" dirty="0">
                <a:latin typeface="Aptos Display" panose="020B0004020202020204" pitchFamily="34" charset="0"/>
                <a:cs typeface="Arial" panose="020B0604020202020204" pitchFamily="34" charset="0"/>
              </a:rPr>
            </a:br>
            <a:r>
              <a:rPr lang="en-US" sz="2800" b="0" dirty="0">
                <a:latin typeface="Aptos Display" panose="020B0004020202020204" pitchFamily="34" charset="0"/>
                <a:cs typeface="Arial" panose="020B0604020202020204" pitchFamily="34" charset="0"/>
              </a:rPr>
              <a:t>We’ll get started at the top </a:t>
            </a:r>
            <a:br>
              <a:rPr lang="en-US" sz="2800" b="0" dirty="0">
                <a:latin typeface="Aptos Display" panose="020B0004020202020204" pitchFamily="34" charset="0"/>
                <a:cs typeface="Arial" panose="020B0604020202020204" pitchFamily="34" charset="0"/>
              </a:rPr>
            </a:br>
            <a:r>
              <a:rPr lang="en-US" sz="2800" b="0" dirty="0">
                <a:latin typeface="Aptos Display" panose="020B0004020202020204" pitchFamily="34" charset="0"/>
                <a:cs typeface="Arial" panose="020B0604020202020204" pitchFamily="34" charset="0"/>
              </a:rPr>
              <a:t>of the hour.</a:t>
            </a:r>
            <a:br>
              <a:rPr lang="en-US" sz="2800" dirty="0">
                <a:latin typeface="Aptos Display" panose="020B0004020202020204" pitchFamily="34" charset="0"/>
                <a:cs typeface="Arial" panose="020B0604020202020204" pitchFamily="34" charset="0"/>
              </a:rPr>
            </a:br>
            <a:r>
              <a:rPr lang="en-US" sz="2800" dirty="0">
                <a:latin typeface="Aptos Display" panose="020B0004020202020204" pitchFamily="34" charset="0"/>
                <a:cs typeface="Arial" panose="020B0604020202020204" pitchFamily="34" charset="0"/>
              </a:rPr>
              <a:t>WELCOME!</a:t>
            </a:r>
            <a:br>
              <a:rPr lang="en-US" sz="2800" dirty="0">
                <a:latin typeface="Aptos Display" panose="020B0004020202020204" pitchFamily="34" charset="0"/>
                <a:cs typeface="Arial" panose="020B0604020202020204" pitchFamily="34" charset="0"/>
              </a:rPr>
            </a:br>
            <a:br>
              <a:rPr lang="en-US" sz="2800" b="1" dirty="0">
                <a:latin typeface="Aptos Display" panose="020B0004020202020204" pitchFamily="34" charset="0"/>
                <a:cs typeface="Arial" panose="020B0604020202020204" pitchFamily="34" charset="0"/>
              </a:rPr>
            </a:br>
            <a:endParaRPr lang="en-US" dirty="0">
              <a:latin typeface="Aptos Display" panose="020B0004020202020204" pitchFamily="34" charset="0"/>
            </a:endParaRPr>
          </a:p>
        </p:txBody>
      </p:sp>
      <p:sp>
        <p:nvSpPr>
          <p:cNvPr id="8" name="Text Placeholder 11">
            <a:extLst>
              <a:ext uri="{FF2B5EF4-FFF2-40B4-BE49-F238E27FC236}">
                <a16:creationId xmlns:a16="http://schemas.microsoft.com/office/drawing/2014/main" id="{184AD866-0803-309A-BB67-B58AF80B7BA3}"/>
              </a:ext>
            </a:extLst>
          </p:cNvPr>
          <p:cNvSpPr>
            <a:spLocks noGrp="1"/>
          </p:cNvSpPr>
          <p:nvPr>
            <p:ph type="body" sz="quarter" idx="16"/>
          </p:nvPr>
        </p:nvSpPr>
        <p:spPr>
          <a:xfrm>
            <a:off x="457200" y="4444551"/>
            <a:ext cx="2157454" cy="274320"/>
          </a:xfrm>
        </p:spPr>
        <p:txBody>
          <a:bodyPr/>
          <a:lstStyle/>
          <a:p>
            <a:r>
              <a:rPr lang="en-US" b="1" dirty="0"/>
              <a:t>Greater New Jersey Annual Conference Medicare Retirees</a:t>
            </a:r>
          </a:p>
        </p:txBody>
      </p:sp>
      <p:sp>
        <p:nvSpPr>
          <p:cNvPr id="6" name="Text Placeholder 10">
            <a:extLst>
              <a:ext uri="{FF2B5EF4-FFF2-40B4-BE49-F238E27FC236}">
                <a16:creationId xmlns:a16="http://schemas.microsoft.com/office/drawing/2014/main" id="{756F1857-6587-C240-C325-271931E7B21F}"/>
              </a:ext>
            </a:extLst>
          </p:cNvPr>
          <p:cNvSpPr>
            <a:spLocks noGrp="1"/>
          </p:cNvSpPr>
          <p:nvPr>
            <p:ph type="body" sz="quarter" idx="15"/>
          </p:nvPr>
        </p:nvSpPr>
        <p:spPr>
          <a:xfrm>
            <a:off x="457200" y="3969715"/>
            <a:ext cx="4409090" cy="369332"/>
          </a:xfrm>
        </p:spPr>
        <p:txBody>
          <a:bodyPr vert="horz" lIns="0" tIns="0" rIns="0" bIns="0" rtlCol="0" anchor="t">
            <a:noAutofit/>
          </a:bodyPr>
          <a:lstStyle/>
          <a:p>
            <a:r>
              <a:rPr lang="en-US" b="1" dirty="0"/>
              <a:t>September 30, 2025</a:t>
            </a:r>
          </a:p>
        </p:txBody>
      </p:sp>
      <p:pic>
        <p:nvPicPr>
          <p:cNvPr id="13" name="Picture Placeholder 12">
            <a:extLst>
              <a:ext uri="{FF2B5EF4-FFF2-40B4-BE49-F238E27FC236}">
                <a16:creationId xmlns:a16="http://schemas.microsoft.com/office/drawing/2014/main" id="{0AE2DF59-1237-6FED-8EAF-7DFEAB3ADA90}"/>
              </a:ext>
            </a:extLst>
          </p:cNvPr>
          <p:cNvPicPr>
            <a:picLocks noGrp="1" noChangeAspect="1"/>
          </p:cNvPicPr>
          <p:nvPr>
            <p:ph type="pic" sz="quarter" idx="17"/>
          </p:nvPr>
        </p:nvPicPr>
        <p:blipFill>
          <a:blip r:embed="rId3"/>
          <a:srcRect t="2728" b="2728"/>
          <a:stretch>
            <a:fillRect/>
          </a:stretch>
        </p:blipFill>
        <p:spPr>
          <a:xfrm>
            <a:off x="3287910" y="403923"/>
            <a:ext cx="8904091" cy="5887340"/>
          </a:xfrm>
        </p:spPr>
      </p:pic>
    </p:spTree>
    <p:extLst>
      <p:ext uri="{BB962C8B-B14F-4D97-AF65-F5344CB8AC3E}">
        <p14:creationId xmlns:p14="http://schemas.microsoft.com/office/powerpoint/2010/main" val="2297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808E1-ACB7-73C5-2A4D-A401A4D644B5}"/>
            </a:ext>
          </a:extLst>
        </p:cNvPr>
        <p:cNvGrpSpPr/>
        <p:nvPr/>
      </p:nvGrpSpPr>
      <p:grpSpPr>
        <a:xfrm>
          <a:off x="0" y="0"/>
          <a:ext cx="0" cy="0"/>
          <a:chOff x="0" y="0"/>
          <a:chExt cx="0" cy="0"/>
        </a:xfrm>
      </p:grpSpPr>
      <p:sp>
        <p:nvSpPr>
          <p:cNvPr id="5" name="Arrow: Right 4">
            <a:extLst>
              <a:ext uri="{FF2B5EF4-FFF2-40B4-BE49-F238E27FC236}">
                <a16:creationId xmlns:a16="http://schemas.microsoft.com/office/drawing/2014/main" id="{EE9BE96E-E672-8E99-6ADD-7A9F713F5A8B}"/>
              </a:ext>
            </a:extLst>
          </p:cNvPr>
          <p:cNvSpPr/>
          <p:nvPr/>
        </p:nvSpPr>
        <p:spPr>
          <a:xfrm>
            <a:off x="106017" y="1345046"/>
            <a:ext cx="11953461" cy="1729458"/>
          </a:xfrm>
          <a:prstGeom prst="rightArrow">
            <a:avLst>
              <a:gd name="adj1" fmla="val 50000"/>
              <a:gd name="adj2" fmla="val 43103"/>
            </a:avLst>
          </a:prstGeom>
          <a:solidFill>
            <a:schemeClr val="bg1"/>
          </a:solidFill>
          <a:ln w="38100">
            <a:solidFill>
              <a:srgbClr val="9E0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4D0674EF-43C1-C348-8168-475899579750}"/>
              </a:ext>
            </a:extLst>
          </p:cNvPr>
          <p:cNvSpPr>
            <a:spLocks noGrp="1"/>
          </p:cNvSpPr>
          <p:nvPr>
            <p:ph type="title"/>
          </p:nvPr>
        </p:nvSpPr>
        <p:spPr>
          <a:xfrm>
            <a:off x="457200" y="457200"/>
            <a:ext cx="11277600" cy="446084"/>
          </a:xfrm>
        </p:spPr>
        <p:txBody>
          <a:bodyPr/>
          <a:lstStyle/>
          <a:p>
            <a:r>
              <a:rPr lang="en-US" dirty="0"/>
              <a:t>How We Help</a:t>
            </a:r>
          </a:p>
        </p:txBody>
      </p:sp>
      <p:sp>
        <p:nvSpPr>
          <p:cNvPr id="14" name="Text Placeholder 13">
            <a:extLst>
              <a:ext uri="{FF2B5EF4-FFF2-40B4-BE49-F238E27FC236}">
                <a16:creationId xmlns:a16="http://schemas.microsoft.com/office/drawing/2014/main" id="{BAA2D9F8-B2F9-003E-BE1A-79A701F447DF}"/>
              </a:ext>
            </a:extLst>
          </p:cNvPr>
          <p:cNvSpPr>
            <a:spLocks noGrp="1"/>
          </p:cNvSpPr>
          <p:nvPr>
            <p:ph type="body" sz="quarter" idx="13"/>
          </p:nvPr>
        </p:nvSpPr>
        <p:spPr>
          <a:xfrm>
            <a:off x="457201" y="2064160"/>
            <a:ext cx="3590925" cy="4018555"/>
          </a:xfrm>
        </p:spPr>
        <p:txBody>
          <a:bodyPr/>
          <a:lstStyle/>
          <a:p>
            <a:pPr marL="0" indent="0">
              <a:buNone/>
            </a:pPr>
            <a:r>
              <a:rPr lang="en-US" sz="2600" b="1" dirty="0">
                <a:solidFill>
                  <a:srgbClr val="9E0085"/>
                </a:solidFill>
                <a:cs typeface="Arial"/>
              </a:rPr>
              <a:t>   Consultative Process</a:t>
            </a:r>
          </a:p>
          <a:p>
            <a:pPr marL="0" indent="0">
              <a:buNone/>
            </a:pPr>
            <a:endParaRPr lang="en-US" sz="2600" b="1" dirty="0">
              <a:solidFill>
                <a:srgbClr val="9E0085"/>
              </a:solidFill>
              <a:cs typeface="Arial"/>
            </a:endParaRPr>
          </a:p>
          <a:p>
            <a:r>
              <a:rPr lang="en-US" dirty="0"/>
              <a:t>Well-versed on the Greater New Jersey Annual Conference’s plan rules</a:t>
            </a:r>
          </a:p>
          <a:p>
            <a:r>
              <a:rPr lang="en-US" dirty="0"/>
              <a:t>Marketplace experts provide comprehensive coverage and financial guidance</a:t>
            </a:r>
          </a:p>
          <a:p>
            <a:r>
              <a:rPr lang="en-US" dirty="0"/>
              <a:t>One-on-one consultation</a:t>
            </a:r>
          </a:p>
          <a:p>
            <a:endParaRPr lang="en-US" dirty="0"/>
          </a:p>
        </p:txBody>
      </p:sp>
      <p:sp>
        <p:nvSpPr>
          <p:cNvPr id="19" name="Text Placeholder 18">
            <a:extLst>
              <a:ext uri="{FF2B5EF4-FFF2-40B4-BE49-F238E27FC236}">
                <a16:creationId xmlns:a16="http://schemas.microsoft.com/office/drawing/2014/main" id="{A8A4D1B4-FED4-BCB5-3D38-AEC9ABB4A869}"/>
              </a:ext>
            </a:extLst>
          </p:cNvPr>
          <p:cNvSpPr>
            <a:spLocks noGrp="1"/>
          </p:cNvSpPr>
          <p:nvPr>
            <p:ph type="body" sz="quarter" idx="18"/>
          </p:nvPr>
        </p:nvSpPr>
        <p:spPr>
          <a:xfrm>
            <a:off x="4300538" y="2064160"/>
            <a:ext cx="3703775" cy="4018555"/>
          </a:xfrm>
        </p:spPr>
        <p:txBody>
          <a:bodyPr/>
          <a:lstStyle/>
          <a:p>
            <a:pPr marL="0" indent="0">
              <a:buNone/>
            </a:pPr>
            <a:r>
              <a:rPr lang="en-US" sz="2600" b="1" dirty="0">
                <a:solidFill>
                  <a:srgbClr val="9E0085"/>
                </a:solidFill>
              </a:rPr>
              <a:t>Marketplace Advantages</a:t>
            </a:r>
          </a:p>
          <a:p>
            <a:pPr marL="0" indent="0">
              <a:buNone/>
            </a:pPr>
            <a:endParaRPr lang="en-US" sz="2600" b="1" dirty="0">
              <a:solidFill>
                <a:srgbClr val="9E0085"/>
              </a:solidFill>
            </a:endParaRPr>
          </a:p>
          <a:p>
            <a:r>
              <a:rPr lang="en-US" dirty="0"/>
              <a:t>Largest Medicare marketplace</a:t>
            </a:r>
          </a:p>
          <a:p>
            <a:r>
              <a:rPr lang="en-US" dirty="0"/>
              <a:t>Curated selection of the top carriers and plans across the country</a:t>
            </a:r>
          </a:p>
          <a:p>
            <a:r>
              <a:rPr lang="en-US" dirty="0"/>
              <a:t>Individual profiles capture network preferences and prescription drug needs</a:t>
            </a:r>
          </a:p>
          <a:p>
            <a:pPr marL="0" indent="0">
              <a:buNone/>
            </a:pPr>
            <a:endParaRPr lang="en-US" dirty="0"/>
          </a:p>
          <a:p>
            <a:pPr marL="0" indent="0">
              <a:buNone/>
            </a:pPr>
            <a:endParaRPr lang="en-US" dirty="0"/>
          </a:p>
          <a:p>
            <a:pPr marL="0" indent="0">
              <a:buNone/>
            </a:pPr>
            <a:endParaRPr lang="en-US" dirty="0"/>
          </a:p>
        </p:txBody>
      </p:sp>
      <p:sp>
        <p:nvSpPr>
          <p:cNvPr id="21" name="Text Placeholder 20">
            <a:extLst>
              <a:ext uri="{FF2B5EF4-FFF2-40B4-BE49-F238E27FC236}">
                <a16:creationId xmlns:a16="http://schemas.microsoft.com/office/drawing/2014/main" id="{B7D0F161-EE7C-2E10-EC48-5C78DC8048E5}"/>
              </a:ext>
            </a:extLst>
          </p:cNvPr>
          <p:cNvSpPr>
            <a:spLocks noGrp="1"/>
          </p:cNvSpPr>
          <p:nvPr>
            <p:ph type="body" sz="quarter" idx="19"/>
          </p:nvPr>
        </p:nvSpPr>
        <p:spPr>
          <a:xfrm>
            <a:off x="8236638" y="2064160"/>
            <a:ext cx="3590925" cy="4018555"/>
          </a:xfrm>
        </p:spPr>
        <p:txBody>
          <a:bodyPr/>
          <a:lstStyle/>
          <a:p>
            <a:pPr marL="0" indent="0">
              <a:buNone/>
            </a:pPr>
            <a:r>
              <a:rPr lang="en-US" sz="2600" b="1" dirty="0">
                <a:solidFill>
                  <a:srgbClr val="9E0085"/>
                </a:solidFill>
                <a:cs typeface="Arial"/>
              </a:rPr>
              <a:t>   Ongoing Advocacy</a:t>
            </a:r>
          </a:p>
          <a:p>
            <a:pPr marL="0" indent="0">
              <a:buNone/>
            </a:pPr>
            <a:endParaRPr lang="en-US" sz="2600" dirty="0">
              <a:cs typeface="Arial"/>
            </a:endParaRPr>
          </a:p>
          <a:p>
            <a:r>
              <a:rPr lang="en-US" dirty="0">
                <a:cs typeface="Arial"/>
              </a:rPr>
              <a:t>ID Cards and premium payment</a:t>
            </a:r>
          </a:p>
          <a:p>
            <a:r>
              <a:rPr lang="en-US" dirty="0">
                <a:cs typeface="Arial"/>
              </a:rPr>
              <a:t>Annual enrollment reminders</a:t>
            </a:r>
          </a:p>
          <a:p>
            <a:r>
              <a:rPr lang="en-US" dirty="0">
                <a:cs typeface="Arial"/>
              </a:rPr>
              <a:t>Carrier support</a:t>
            </a:r>
          </a:p>
          <a:p>
            <a:r>
              <a:rPr lang="en-US" dirty="0">
                <a:cs typeface="Arial"/>
              </a:rPr>
              <a:t>Understanding legislative changes</a:t>
            </a:r>
          </a:p>
          <a:p>
            <a:r>
              <a:rPr lang="en-US" dirty="0">
                <a:cs typeface="Arial"/>
              </a:rPr>
              <a:t>Technical assistance</a:t>
            </a:r>
          </a:p>
          <a:p>
            <a:pPr marL="0" indent="0">
              <a:buNone/>
            </a:pPr>
            <a:endParaRPr lang="en-US" dirty="0"/>
          </a:p>
        </p:txBody>
      </p:sp>
    </p:spTree>
    <p:extLst>
      <p:ext uri="{BB962C8B-B14F-4D97-AF65-F5344CB8AC3E}">
        <p14:creationId xmlns:p14="http://schemas.microsoft.com/office/powerpoint/2010/main" val="916648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B37B7-5929-DB3A-D804-D7A343A70EE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7D95C336-81A5-AF60-399E-9A3C7D898955}"/>
              </a:ext>
            </a:extLst>
          </p:cNvPr>
          <p:cNvSpPr>
            <a:spLocks noGrp="1"/>
          </p:cNvSpPr>
          <p:nvPr>
            <p:ph type="title"/>
          </p:nvPr>
        </p:nvSpPr>
        <p:spPr/>
        <p:txBody>
          <a:bodyPr/>
          <a:lstStyle/>
          <a:p>
            <a:r>
              <a:rPr lang="en-US" dirty="0"/>
              <a:t>Advocacy</a:t>
            </a:r>
          </a:p>
        </p:txBody>
      </p:sp>
      <p:sp>
        <p:nvSpPr>
          <p:cNvPr id="14" name="Speech Bubble: Rectangle with Corners Rounded 13">
            <a:extLst>
              <a:ext uri="{FF2B5EF4-FFF2-40B4-BE49-F238E27FC236}">
                <a16:creationId xmlns:a16="http://schemas.microsoft.com/office/drawing/2014/main" id="{1504A6C7-94C8-B775-6555-CFD6AC5D929F}"/>
              </a:ext>
            </a:extLst>
          </p:cNvPr>
          <p:cNvSpPr/>
          <p:nvPr/>
        </p:nvSpPr>
        <p:spPr>
          <a:xfrm>
            <a:off x="457200" y="1915885"/>
            <a:ext cx="3309257" cy="3592286"/>
          </a:xfrm>
          <a:prstGeom prst="wedgeRoundRectCallout">
            <a:avLst>
              <a:gd name="adj1" fmla="val -3106"/>
              <a:gd name="adj2" fmla="val 59167"/>
              <a:gd name="adj3" fmla="val 16667"/>
            </a:avLst>
          </a:prstGeom>
          <a:solidFill>
            <a:srgbClr val="9E0085"/>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r>
              <a:rPr lang="en-US" sz="2400" b="1" dirty="0">
                <a:solidFill>
                  <a:schemeClr val="bg1"/>
                </a:solidFill>
                <a:cs typeface="Arial"/>
              </a:rPr>
              <a:t>Annual Enrollment</a:t>
            </a:r>
            <a:br>
              <a:rPr lang="en-US" b="1" dirty="0">
                <a:solidFill>
                  <a:schemeClr val="bg1"/>
                </a:solidFill>
                <a:cs typeface="Arial"/>
              </a:rPr>
            </a:br>
            <a:br>
              <a:rPr lang="en-US" b="1" dirty="0">
                <a:solidFill>
                  <a:schemeClr val="bg1"/>
                </a:solidFill>
                <a:cs typeface="Arial"/>
              </a:rPr>
            </a:br>
            <a:r>
              <a:rPr lang="en-US" sz="1600" b="1" i="1" dirty="0">
                <a:solidFill>
                  <a:schemeClr val="bg1"/>
                </a:solidFill>
                <a:cs typeface="Arial"/>
              </a:rPr>
              <a:t>“</a:t>
            </a:r>
            <a:r>
              <a:rPr lang="en-US" i="1" dirty="0">
                <a:solidFill>
                  <a:schemeClr val="bg1"/>
                </a:solidFill>
                <a:cs typeface="Arial"/>
              </a:rPr>
              <a:t>Rose and I were able to switch to new plans without a hitch, despite the fact that I have very bad hearing. I was initially very apprehensive to do it on the phone , but we were able to do it without a problem!” </a:t>
            </a:r>
          </a:p>
          <a:p>
            <a:endParaRPr lang="en-US" i="1" dirty="0">
              <a:solidFill>
                <a:schemeClr val="bg1"/>
              </a:solidFill>
              <a:cs typeface="Arial"/>
            </a:endParaRPr>
          </a:p>
          <a:p>
            <a:r>
              <a:rPr lang="en-US" i="1" dirty="0">
                <a:solidFill>
                  <a:schemeClr val="bg1"/>
                </a:solidFill>
                <a:cs typeface="Arial"/>
              </a:rPr>
              <a:t> </a:t>
            </a:r>
            <a:r>
              <a:rPr lang="en-US" dirty="0">
                <a:solidFill>
                  <a:schemeClr val="bg1"/>
                </a:solidFill>
                <a:cs typeface="Arial"/>
              </a:rPr>
              <a:t>- Paul H.</a:t>
            </a:r>
          </a:p>
          <a:p>
            <a:endParaRPr lang="en-US" dirty="0">
              <a:solidFill>
                <a:schemeClr val="bg1"/>
              </a:solidFill>
              <a:cs typeface="Arial"/>
            </a:endParaRPr>
          </a:p>
        </p:txBody>
      </p:sp>
      <p:sp>
        <p:nvSpPr>
          <p:cNvPr id="15" name="Speech Bubble: Rectangle with Corners Rounded 14">
            <a:extLst>
              <a:ext uri="{FF2B5EF4-FFF2-40B4-BE49-F238E27FC236}">
                <a16:creationId xmlns:a16="http://schemas.microsoft.com/office/drawing/2014/main" id="{8977D66F-2062-B4CE-2809-88E0FC71821E}"/>
              </a:ext>
            </a:extLst>
          </p:cNvPr>
          <p:cNvSpPr/>
          <p:nvPr/>
        </p:nvSpPr>
        <p:spPr>
          <a:xfrm>
            <a:off x="4399470" y="1915885"/>
            <a:ext cx="3309257" cy="3592286"/>
          </a:xfrm>
          <a:prstGeom prst="wedgeRoundRectCallout">
            <a:avLst>
              <a:gd name="adj1" fmla="val -145"/>
              <a:gd name="adj2" fmla="val 61591"/>
              <a:gd name="adj3" fmla="val 16667"/>
            </a:avLst>
          </a:prstGeom>
          <a:solidFill>
            <a:srgbClr val="1D4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400" b="1" dirty="0">
                <a:solidFill>
                  <a:schemeClr val="bg1"/>
                </a:solidFill>
                <a:cs typeface="Arial"/>
              </a:rPr>
              <a:t>Technology</a:t>
            </a:r>
          </a:p>
          <a:p>
            <a:endParaRPr lang="en-US" b="1" dirty="0">
              <a:solidFill>
                <a:schemeClr val="bg1"/>
              </a:solidFill>
              <a:cs typeface="Arial"/>
            </a:endParaRPr>
          </a:p>
          <a:p>
            <a:r>
              <a:rPr lang="en-US" i="1" dirty="0">
                <a:solidFill>
                  <a:schemeClr val="bg1"/>
                </a:solidFill>
                <a:cs typeface="Arial"/>
              </a:rPr>
              <a:t>“Joseph was very patient and helped me navigate the website”</a:t>
            </a:r>
          </a:p>
          <a:p>
            <a:endParaRPr lang="en-US" i="1" dirty="0">
              <a:solidFill>
                <a:schemeClr val="bg1"/>
              </a:solidFill>
              <a:cs typeface="Arial"/>
            </a:endParaRPr>
          </a:p>
          <a:p>
            <a:endParaRPr lang="en-US" i="1" dirty="0">
              <a:solidFill>
                <a:schemeClr val="bg1"/>
              </a:solidFill>
              <a:cs typeface="Arial"/>
            </a:endParaRPr>
          </a:p>
          <a:p>
            <a:endParaRPr lang="en-US" i="1" dirty="0">
              <a:solidFill>
                <a:schemeClr val="bg1"/>
              </a:solidFill>
              <a:cs typeface="Arial"/>
            </a:endParaRPr>
          </a:p>
          <a:p>
            <a:r>
              <a:rPr lang="en-US" i="1" dirty="0">
                <a:solidFill>
                  <a:schemeClr val="bg1"/>
                </a:solidFill>
                <a:cs typeface="Arial"/>
              </a:rPr>
              <a:t>- </a:t>
            </a:r>
            <a:r>
              <a:rPr lang="en-US" dirty="0">
                <a:solidFill>
                  <a:schemeClr val="bg1"/>
                </a:solidFill>
                <a:cs typeface="Arial"/>
              </a:rPr>
              <a:t>Elizabeth A.</a:t>
            </a:r>
          </a:p>
          <a:p>
            <a:endParaRPr lang="en-US" b="1" dirty="0">
              <a:solidFill>
                <a:schemeClr val="bg1"/>
              </a:solidFill>
              <a:cs typeface="Arial"/>
            </a:endParaRPr>
          </a:p>
        </p:txBody>
      </p:sp>
      <p:sp>
        <p:nvSpPr>
          <p:cNvPr id="16" name="Speech Bubble: Rectangle with Corners Rounded 15">
            <a:extLst>
              <a:ext uri="{FF2B5EF4-FFF2-40B4-BE49-F238E27FC236}">
                <a16:creationId xmlns:a16="http://schemas.microsoft.com/office/drawing/2014/main" id="{D71023AF-76A0-3564-393E-80EB98CD90C1}"/>
              </a:ext>
            </a:extLst>
          </p:cNvPr>
          <p:cNvSpPr/>
          <p:nvPr/>
        </p:nvSpPr>
        <p:spPr>
          <a:xfrm>
            <a:off x="8341740" y="1915885"/>
            <a:ext cx="3309257" cy="3592286"/>
          </a:xfrm>
          <a:prstGeom prst="wedgeRoundRectCallout">
            <a:avLst>
              <a:gd name="adj1" fmla="val 3473"/>
              <a:gd name="adj2" fmla="val 62500"/>
              <a:gd name="adj3" fmla="val 16667"/>
            </a:avLst>
          </a:prstGeom>
          <a:solidFill>
            <a:srgbClr val="007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400" b="1" dirty="0">
                <a:solidFill>
                  <a:schemeClr val="bg1"/>
                </a:solidFill>
                <a:cs typeface="Arial"/>
              </a:rPr>
              <a:t>Future Support</a:t>
            </a:r>
          </a:p>
          <a:p>
            <a:endParaRPr lang="en-US" b="1" dirty="0">
              <a:solidFill>
                <a:schemeClr val="bg1"/>
              </a:solidFill>
              <a:cs typeface="Arial"/>
            </a:endParaRPr>
          </a:p>
          <a:p>
            <a:r>
              <a:rPr lang="en-US" i="1" dirty="0">
                <a:solidFill>
                  <a:schemeClr val="bg1"/>
                </a:solidFill>
                <a:cs typeface="Arial"/>
              </a:rPr>
              <a:t>‘'Very knowledgeable. They guided me through a complicated insurance maze. Thank you!” </a:t>
            </a:r>
          </a:p>
          <a:p>
            <a:endParaRPr lang="en-US" i="1" dirty="0">
              <a:solidFill>
                <a:schemeClr val="bg1"/>
              </a:solidFill>
              <a:cs typeface="Arial"/>
            </a:endParaRPr>
          </a:p>
          <a:p>
            <a:endParaRPr lang="en-US" i="1" dirty="0">
              <a:solidFill>
                <a:schemeClr val="bg1"/>
              </a:solidFill>
              <a:cs typeface="Arial"/>
            </a:endParaRPr>
          </a:p>
          <a:p>
            <a:r>
              <a:rPr lang="en-US" i="1" dirty="0">
                <a:solidFill>
                  <a:schemeClr val="bg1"/>
                </a:solidFill>
                <a:cs typeface="Arial"/>
              </a:rPr>
              <a:t>- </a:t>
            </a:r>
            <a:r>
              <a:rPr lang="en-US" dirty="0">
                <a:solidFill>
                  <a:schemeClr val="bg1"/>
                </a:solidFill>
                <a:cs typeface="Arial"/>
              </a:rPr>
              <a:t>Cynthia B.</a:t>
            </a:r>
            <a:endParaRPr lang="en-US" dirty="0">
              <a:solidFill>
                <a:schemeClr val="bg1"/>
              </a:solidFill>
            </a:endParaRPr>
          </a:p>
          <a:p>
            <a:endParaRPr lang="en-US" b="1" dirty="0">
              <a:solidFill>
                <a:schemeClr val="bg1"/>
              </a:solidFill>
              <a:cs typeface="Arial"/>
            </a:endParaRPr>
          </a:p>
        </p:txBody>
      </p:sp>
    </p:spTree>
    <p:extLst>
      <p:ext uri="{BB962C8B-B14F-4D97-AF65-F5344CB8AC3E}">
        <p14:creationId xmlns:p14="http://schemas.microsoft.com/office/powerpoint/2010/main" val="33287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E1DC06-3B4E-9864-15E2-6373453FCABC}"/>
              </a:ext>
            </a:extLst>
          </p:cNvPr>
          <p:cNvSpPr>
            <a:spLocks noGrp="1"/>
          </p:cNvSpPr>
          <p:nvPr>
            <p:ph type="title"/>
          </p:nvPr>
        </p:nvSpPr>
        <p:spPr/>
        <p:txBody>
          <a:bodyPr/>
          <a:lstStyle/>
          <a:p>
            <a:r>
              <a:rPr lang="en-US"/>
              <a:t>Medicare Education</a:t>
            </a:r>
          </a:p>
        </p:txBody>
      </p:sp>
    </p:spTree>
    <p:extLst>
      <p:ext uri="{BB962C8B-B14F-4D97-AF65-F5344CB8AC3E}">
        <p14:creationId xmlns:p14="http://schemas.microsoft.com/office/powerpoint/2010/main" val="59305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a bottle of medicine&#10;&#10;AI-generated content may be incorrect.">
            <a:extLst>
              <a:ext uri="{FF2B5EF4-FFF2-40B4-BE49-F238E27FC236}">
                <a16:creationId xmlns:a16="http://schemas.microsoft.com/office/drawing/2014/main" id="{1AAEE2F7-A427-FEE0-A450-791113C25408}"/>
              </a:ext>
            </a:extLst>
          </p:cNvPr>
          <p:cNvPicPr>
            <a:picLocks noChangeAspect="1"/>
          </p:cNvPicPr>
          <p:nvPr/>
        </p:nvPicPr>
        <p:blipFill>
          <a:blip r:embed="rId3"/>
          <a:stretch>
            <a:fillRect/>
          </a:stretch>
        </p:blipFill>
        <p:spPr>
          <a:xfrm>
            <a:off x="3595044" y="4269130"/>
            <a:ext cx="1651858" cy="1635468"/>
          </a:xfrm>
          <a:prstGeom prst="rect">
            <a:avLst/>
          </a:prstGeom>
        </p:spPr>
      </p:pic>
      <p:pic>
        <p:nvPicPr>
          <p:cNvPr id="6" name="Picture 5" descr="A person holding a bottle of pills and talking on a phone&#10;&#10;AI-generated content may be incorrect.">
            <a:extLst>
              <a:ext uri="{FF2B5EF4-FFF2-40B4-BE49-F238E27FC236}">
                <a16:creationId xmlns:a16="http://schemas.microsoft.com/office/drawing/2014/main" id="{E18830FD-3F93-A4AB-9493-08FF91951D2B}"/>
              </a:ext>
            </a:extLst>
          </p:cNvPr>
          <p:cNvPicPr>
            <a:picLocks noChangeAspect="1"/>
          </p:cNvPicPr>
          <p:nvPr/>
        </p:nvPicPr>
        <p:blipFill>
          <a:blip r:embed="rId4"/>
          <a:srcRect l="32265" r="32265"/>
          <a:stretch>
            <a:fillRect/>
          </a:stretch>
        </p:blipFill>
        <p:spPr>
          <a:xfrm>
            <a:off x="584147" y="1624765"/>
            <a:ext cx="2380233" cy="4279833"/>
          </a:xfrm>
          <a:prstGeom prst="rect">
            <a:avLst/>
          </a:prstGeom>
        </p:spPr>
      </p:pic>
      <p:sp>
        <p:nvSpPr>
          <p:cNvPr id="2" name="Title 1">
            <a:extLst>
              <a:ext uri="{FF2B5EF4-FFF2-40B4-BE49-F238E27FC236}">
                <a16:creationId xmlns:a16="http://schemas.microsoft.com/office/drawing/2014/main" id="{748DF4FA-AA8B-94D4-E349-2022270B9C92}"/>
              </a:ext>
            </a:extLst>
          </p:cNvPr>
          <p:cNvSpPr>
            <a:spLocks noGrp="1"/>
          </p:cNvSpPr>
          <p:nvPr>
            <p:ph type="title"/>
          </p:nvPr>
        </p:nvSpPr>
        <p:spPr/>
        <p:txBody>
          <a:bodyPr lIns="0" tIns="0" rIns="0" bIns="0" anchor="b">
            <a:noAutofit/>
          </a:bodyPr>
          <a:lstStyle/>
          <a:p>
            <a:r>
              <a:rPr lang="en-US" sz="3200">
                <a:solidFill>
                  <a:srgbClr val="1D418E"/>
                </a:solidFill>
              </a:rPr>
              <a:t>How Medicare Works</a:t>
            </a:r>
          </a:p>
        </p:txBody>
      </p:sp>
      <p:sp>
        <p:nvSpPr>
          <p:cNvPr id="8" name="Text Placeholder 7">
            <a:extLst>
              <a:ext uri="{FF2B5EF4-FFF2-40B4-BE49-F238E27FC236}">
                <a16:creationId xmlns:a16="http://schemas.microsoft.com/office/drawing/2014/main" id="{FE29DC06-C4A1-BDB7-F86F-210C7FB0C599}"/>
              </a:ext>
            </a:extLst>
          </p:cNvPr>
          <p:cNvSpPr>
            <a:spLocks noGrp="1"/>
          </p:cNvSpPr>
          <p:nvPr>
            <p:ph type="body" sz="quarter" idx="17"/>
          </p:nvPr>
        </p:nvSpPr>
        <p:spPr/>
        <p:txBody>
          <a:bodyPr/>
          <a:lstStyle/>
          <a:p>
            <a:r>
              <a:rPr lang="en-US" dirty="0"/>
              <a:t>Original Medicare works with both types of supplemental plans</a:t>
            </a:r>
          </a:p>
        </p:txBody>
      </p:sp>
      <p:sp>
        <p:nvSpPr>
          <p:cNvPr id="24" name="Content Placeholder 2">
            <a:extLst>
              <a:ext uri="{FF2B5EF4-FFF2-40B4-BE49-F238E27FC236}">
                <a16:creationId xmlns:a16="http://schemas.microsoft.com/office/drawing/2014/main" id="{70B2E664-F19F-CEFA-23FE-6077A5FC5205}"/>
              </a:ext>
            </a:extLst>
          </p:cNvPr>
          <p:cNvSpPr txBox="1">
            <a:spLocks/>
          </p:cNvSpPr>
          <p:nvPr/>
        </p:nvSpPr>
        <p:spPr>
          <a:xfrm>
            <a:off x="5249715" y="4163636"/>
            <a:ext cx="6465191" cy="1299053"/>
          </a:xfrm>
          <a:prstGeom prst="rect">
            <a:avLst/>
          </a:prstGeom>
        </p:spPr>
        <p:txBody>
          <a:bodyPr vert="horz" wrap="square" lIns="182880" tIns="0" rIns="0" bIns="0" numCol="1" rtlCol="0" anchor="t">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a:solidFill>
                  <a:srgbClr val="9E0085"/>
                </a:solidFill>
                <a:latin typeface="+mn-lt"/>
                <a:cs typeface="Arial"/>
              </a:rPr>
              <a:t>Medicare Supplement + Prescription Drug (Part D)</a:t>
            </a:r>
            <a:br>
              <a:rPr lang="en-US" sz="2400">
                <a:latin typeface="+mn-lt"/>
              </a:rPr>
            </a:br>
            <a:r>
              <a:rPr lang="en-US" sz="1600" b="0">
                <a:solidFill>
                  <a:srgbClr val="000000"/>
                </a:solidFill>
                <a:latin typeface="+mn-lt"/>
                <a:cs typeface="Arial"/>
              </a:rPr>
              <a:t>Works with Medicare Part A and B</a:t>
            </a:r>
          </a:p>
        </p:txBody>
      </p:sp>
      <p:grpSp>
        <p:nvGrpSpPr>
          <p:cNvPr id="13" name="Group 12">
            <a:extLst>
              <a:ext uri="{FF2B5EF4-FFF2-40B4-BE49-F238E27FC236}">
                <a16:creationId xmlns:a16="http://schemas.microsoft.com/office/drawing/2014/main" id="{46CED95D-306A-9A78-42AA-A4087A7213DD}"/>
              </a:ext>
            </a:extLst>
          </p:cNvPr>
          <p:cNvGrpSpPr/>
          <p:nvPr/>
        </p:nvGrpSpPr>
        <p:grpSpPr>
          <a:xfrm>
            <a:off x="7206514" y="3296631"/>
            <a:ext cx="700088" cy="714375"/>
            <a:chOff x="7245582" y="2957335"/>
            <a:chExt cx="700088" cy="714375"/>
          </a:xfrm>
        </p:grpSpPr>
        <p:sp>
          <p:nvSpPr>
            <p:cNvPr id="3" name="Oval 2">
              <a:extLst>
                <a:ext uri="{FF2B5EF4-FFF2-40B4-BE49-F238E27FC236}">
                  <a16:creationId xmlns:a16="http://schemas.microsoft.com/office/drawing/2014/main" id="{BA3E3956-7A17-BB65-0301-F1E479FF2B61}"/>
                </a:ext>
              </a:extLst>
            </p:cNvPr>
            <p:cNvSpPr/>
            <p:nvPr/>
          </p:nvSpPr>
          <p:spPr>
            <a:xfrm>
              <a:off x="7245582" y="2957335"/>
              <a:ext cx="700088" cy="714375"/>
            </a:xfrm>
            <a:prstGeom prst="ellipse">
              <a:avLst/>
            </a:prstGeom>
            <a:solidFill>
              <a:srgbClr val="327FE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0ABB0F-5B02-07D4-821D-4F08195AC297}"/>
                </a:ext>
              </a:extLst>
            </p:cNvPr>
            <p:cNvSpPr txBox="1"/>
            <p:nvPr/>
          </p:nvSpPr>
          <p:spPr>
            <a:xfrm>
              <a:off x="7327487" y="3130978"/>
              <a:ext cx="550416" cy="369332"/>
            </a:xfrm>
            <a:prstGeom prst="rect">
              <a:avLst/>
            </a:prstGeom>
            <a:noFill/>
          </p:spPr>
          <p:txBody>
            <a:bodyPr wrap="square" rtlCol="0">
              <a:spAutoFit/>
            </a:bodyPr>
            <a:lstStyle/>
            <a:p>
              <a:r>
                <a:rPr lang="en-US" b="1">
                  <a:solidFill>
                    <a:schemeClr val="bg1"/>
                  </a:solidFill>
                </a:rPr>
                <a:t>OR</a:t>
              </a:r>
            </a:p>
          </p:txBody>
        </p:sp>
      </p:grpSp>
      <p:sp>
        <p:nvSpPr>
          <p:cNvPr id="9" name="TextBox 8">
            <a:extLst>
              <a:ext uri="{FF2B5EF4-FFF2-40B4-BE49-F238E27FC236}">
                <a16:creationId xmlns:a16="http://schemas.microsoft.com/office/drawing/2014/main" id="{75F66535-B495-8A7C-4FAD-26774011DA7A}"/>
              </a:ext>
            </a:extLst>
          </p:cNvPr>
          <p:cNvSpPr txBox="1"/>
          <p:nvPr/>
        </p:nvSpPr>
        <p:spPr>
          <a:xfrm>
            <a:off x="5244232" y="1481261"/>
            <a:ext cx="8430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9E0085"/>
                </a:solidFill>
                <a:cs typeface="Arial"/>
              </a:rPr>
              <a:t>Medicare Advantage with Prescription Drug (Part C)</a:t>
            </a:r>
            <a:br>
              <a:rPr lang="en-US" sz="2000" b="1">
                <a:cs typeface="Arial"/>
              </a:rPr>
            </a:br>
            <a:r>
              <a:rPr lang="en-US" sz="1600">
                <a:cs typeface="Arial"/>
              </a:rPr>
              <a:t>Takes over provisioning of Medicare Parts A and B</a:t>
            </a:r>
            <a:endParaRPr lang="en-US" sz="1600"/>
          </a:p>
        </p:txBody>
      </p:sp>
      <p:sp>
        <p:nvSpPr>
          <p:cNvPr id="22" name="TextBox 21">
            <a:extLst>
              <a:ext uri="{FF2B5EF4-FFF2-40B4-BE49-F238E27FC236}">
                <a16:creationId xmlns:a16="http://schemas.microsoft.com/office/drawing/2014/main" id="{E97D86E1-F0E0-58EF-D9FC-D789AA74AB62}"/>
              </a:ext>
            </a:extLst>
          </p:cNvPr>
          <p:cNvSpPr txBox="1"/>
          <p:nvPr/>
        </p:nvSpPr>
        <p:spPr>
          <a:xfrm>
            <a:off x="5393395" y="2126964"/>
            <a:ext cx="64874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sz="1600">
                <a:cs typeface="Arial"/>
              </a:rPr>
              <a:t>Zero or low premiums with higher copays and coinsurance</a:t>
            </a:r>
            <a:endParaRPr lang="en-US"/>
          </a:p>
          <a:p>
            <a:pPr marL="285750" indent="-285750">
              <a:buFont typeface="Wingdings"/>
              <a:buChar char="ü"/>
            </a:pPr>
            <a:r>
              <a:rPr lang="en-US" sz="1600">
                <a:cs typeface="Arial"/>
              </a:rPr>
              <a:t>Preferred rates for in-network providers</a:t>
            </a:r>
          </a:p>
          <a:p>
            <a:pPr marL="285750" indent="-285750">
              <a:buFont typeface="Wingdings"/>
              <a:buChar char="ü"/>
            </a:pPr>
            <a:r>
              <a:rPr lang="en-US" sz="1600">
                <a:cs typeface="Arial"/>
              </a:rPr>
              <a:t>Combined medical and prescription drug coverage</a:t>
            </a:r>
          </a:p>
          <a:p>
            <a:pPr marL="285750" indent="-285750">
              <a:buFont typeface="Wingdings"/>
              <a:buChar char="ü"/>
            </a:pPr>
            <a:r>
              <a:rPr lang="en-US" sz="1600">
                <a:cs typeface="Arial"/>
              </a:rPr>
              <a:t>Generally excludes coverage outside of the U.S.</a:t>
            </a:r>
          </a:p>
        </p:txBody>
      </p:sp>
      <p:sp>
        <p:nvSpPr>
          <p:cNvPr id="26" name="TextBox 25">
            <a:extLst>
              <a:ext uri="{FF2B5EF4-FFF2-40B4-BE49-F238E27FC236}">
                <a16:creationId xmlns:a16="http://schemas.microsoft.com/office/drawing/2014/main" id="{7DC3E426-1BE0-E306-72EE-8D3768514A66}"/>
              </a:ext>
            </a:extLst>
          </p:cNvPr>
          <p:cNvSpPr txBox="1"/>
          <p:nvPr/>
        </p:nvSpPr>
        <p:spPr>
          <a:xfrm>
            <a:off x="5400259" y="4723283"/>
            <a:ext cx="648741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sz="1600">
                <a:cs typeface="Arial"/>
              </a:rPr>
              <a:t>Higher premiums, lower copays and coinsurance</a:t>
            </a:r>
            <a:endParaRPr lang="en-US"/>
          </a:p>
          <a:p>
            <a:pPr marL="285750" indent="-285750">
              <a:buFont typeface="Wingdings"/>
              <a:buChar char="ü"/>
            </a:pPr>
            <a:r>
              <a:rPr lang="en-US" sz="1600">
                <a:cs typeface="Arial"/>
              </a:rPr>
              <a:t>See any provider that accepts Medicare</a:t>
            </a:r>
          </a:p>
          <a:p>
            <a:pPr marL="285750" indent="-285750">
              <a:buFont typeface="Wingdings"/>
              <a:buChar char="ü"/>
            </a:pPr>
            <a:r>
              <a:rPr lang="en-US" sz="1600">
                <a:cs typeface="Arial"/>
              </a:rPr>
              <a:t>Medigap (medical) works with Parts A &amp; B, and Part D (prescription drug) plan is purchased separately</a:t>
            </a:r>
          </a:p>
          <a:p>
            <a:pPr marL="285750" indent="-285750">
              <a:buFont typeface="Wingdings"/>
              <a:buChar char="ü"/>
            </a:pPr>
            <a:r>
              <a:rPr lang="en-US" sz="1600">
                <a:cs typeface="Arial"/>
              </a:rPr>
              <a:t>Most plans include cover emergency services outside the U.S.</a:t>
            </a:r>
          </a:p>
        </p:txBody>
      </p:sp>
      <p:sp>
        <p:nvSpPr>
          <p:cNvPr id="28" name="TextBox 27">
            <a:extLst>
              <a:ext uri="{FF2B5EF4-FFF2-40B4-BE49-F238E27FC236}">
                <a16:creationId xmlns:a16="http://schemas.microsoft.com/office/drawing/2014/main" id="{F4BB2DDA-766B-FBBA-15E5-D457715CA965}"/>
              </a:ext>
            </a:extLst>
          </p:cNvPr>
          <p:cNvSpPr txBox="1"/>
          <p:nvPr/>
        </p:nvSpPr>
        <p:spPr>
          <a:xfrm>
            <a:off x="3021981" y="3188721"/>
            <a:ext cx="515462" cy="930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solidFill>
                  <a:schemeClr val="accent3"/>
                </a:solidFill>
                <a:cs typeface="Arial"/>
              </a:rPr>
              <a:t>+</a:t>
            </a:r>
            <a:endParaRPr lang="en-US" sz="5400" dirty="0">
              <a:solidFill>
                <a:schemeClr val="accent3"/>
              </a:solidFill>
            </a:endParaRPr>
          </a:p>
        </p:txBody>
      </p:sp>
      <p:pic>
        <p:nvPicPr>
          <p:cNvPr id="5" name="Picture 4" descr="A person holding a bottle of medicine&#10;&#10;AI-generated content may be incorrect.">
            <a:extLst>
              <a:ext uri="{FF2B5EF4-FFF2-40B4-BE49-F238E27FC236}">
                <a16:creationId xmlns:a16="http://schemas.microsoft.com/office/drawing/2014/main" id="{7AA780A6-5EA3-B1B9-8737-46B972D908AC}"/>
              </a:ext>
            </a:extLst>
          </p:cNvPr>
          <p:cNvPicPr>
            <a:picLocks noChangeAspect="1"/>
          </p:cNvPicPr>
          <p:nvPr/>
        </p:nvPicPr>
        <p:blipFill>
          <a:blip r:embed="rId5"/>
          <a:stretch>
            <a:fillRect/>
          </a:stretch>
        </p:blipFill>
        <p:spPr>
          <a:xfrm>
            <a:off x="3588180" y="1624765"/>
            <a:ext cx="1576344" cy="1553090"/>
          </a:xfrm>
          <a:prstGeom prst="rect">
            <a:avLst/>
          </a:prstGeom>
        </p:spPr>
      </p:pic>
    </p:spTree>
    <p:extLst>
      <p:ext uri="{BB962C8B-B14F-4D97-AF65-F5344CB8AC3E}">
        <p14:creationId xmlns:p14="http://schemas.microsoft.com/office/powerpoint/2010/main" val="76529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3AB2-1B4D-F637-71E0-C2AF8CE3945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F092451-6CBB-664E-9B4C-A2BE08A67A17}"/>
              </a:ext>
            </a:extLst>
          </p:cNvPr>
          <p:cNvGrpSpPr/>
          <p:nvPr/>
        </p:nvGrpSpPr>
        <p:grpSpPr>
          <a:xfrm>
            <a:off x="4866011" y="1590089"/>
            <a:ext cx="2459980" cy="1897576"/>
            <a:chOff x="4866011" y="1590089"/>
            <a:chExt cx="2459980" cy="1897576"/>
          </a:xfrm>
        </p:grpSpPr>
        <p:cxnSp>
          <p:nvCxnSpPr>
            <p:cNvPr id="12" name="Straight Connector 11">
              <a:extLst>
                <a:ext uri="{FF2B5EF4-FFF2-40B4-BE49-F238E27FC236}">
                  <a16:creationId xmlns:a16="http://schemas.microsoft.com/office/drawing/2014/main" id="{4FFA56CA-C547-E491-FF6E-D9E3C5B050B2}"/>
                </a:ext>
              </a:extLst>
            </p:cNvPr>
            <p:cNvCxnSpPr>
              <a:cxnSpLocks/>
            </p:cNvCxnSpPr>
            <p:nvPr/>
          </p:nvCxnSpPr>
          <p:spPr>
            <a:xfrm rot="5400000">
              <a:off x="5416270" y="2269820"/>
              <a:ext cx="13594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93DC8363-98F7-911A-7B95-23E5CC4EFB59}"/>
                </a:ext>
              </a:extLst>
            </p:cNvPr>
            <p:cNvSpPr/>
            <p:nvPr/>
          </p:nvSpPr>
          <p:spPr>
            <a:xfrm rot="5400000" flipH="1">
              <a:off x="5826942" y="1988617"/>
              <a:ext cx="538117" cy="2459980"/>
            </a:xfrm>
            <a:custGeom>
              <a:avLst/>
              <a:gdLst>
                <a:gd name="connsiteX0" fmla="*/ 0 w 728284"/>
                <a:gd name="connsiteY0" fmla="*/ 0 h 2370967"/>
                <a:gd name="connsiteX1" fmla="*/ 728284 w 728284"/>
                <a:gd name="connsiteY1" fmla="*/ 0 h 2370967"/>
                <a:gd name="connsiteX2" fmla="*/ 728284 w 728284"/>
                <a:gd name="connsiteY2" fmla="*/ 2370967 h 2370967"/>
                <a:gd name="connsiteX3" fmla="*/ 0 w 728284"/>
                <a:gd name="connsiteY3" fmla="*/ 2370967 h 2370967"/>
              </a:gdLst>
              <a:ahLst/>
              <a:cxnLst>
                <a:cxn ang="0">
                  <a:pos x="connsiteX0" y="connsiteY0"/>
                </a:cxn>
                <a:cxn ang="0">
                  <a:pos x="connsiteX1" y="connsiteY1"/>
                </a:cxn>
                <a:cxn ang="0">
                  <a:pos x="connsiteX2" y="connsiteY2"/>
                </a:cxn>
                <a:cxn ang="0">
                  <a:pos x="connsiteX3" y="connsiteY3"/>
                </a:cxn>
              </a:cxnLst>
              <a:rect l="l" t="t" r="r" b="b"/>
              <a:pathLst>
                <a:path w="728284" h="2370967">
                  <a:moveTo>
                    <a:pt x="0" y="0"/>
                  </a:moveTo>
                  <a:lnTo>
                    <a:pt x="728284" y="0"/>
                  </a:lnTo>
                  <a:lnTo>
                    <a:pt x="728284" y="2370967"/>
                  </a:lnTo>
                  <a:lnTo>
                    <a:pt x="0" y="2370967"/>
                  </a:lnTo>
                </a:path>
              </a:pathLst>
            </a:custGeom>
            <a:noFill/>
            <a:ln w="44450">
              <a:solidFill>
                <a:schemeClr val="tx1"/>
              </a:solidFill>
              <a:headEnd type="triangl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E1C744BB-4A96-3F84-0DD5-4FDC1DBCAF17}"/>
              </a:ext>
            </a:extLst>
          </p:cNvPr>
          <p:cNvSpPr txBox="1"/>
          <p:nvPr/>
        </p:nvSpPr>
        <p:spPr>
          <a:xfrm>
            <a:off x="531136" y="1362255"/>
            <a:ext cx="11129728" cy="800219"/>
          </a:xfrm>
          <a:prstGeom prst="rect">
            <a:avLst/>
          </a:prstGeom>
          <a:solidFill>
            <a:srgbClr val="B6319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cs typeface="Arial"/>
              </a:rPr>
              <a:t>MAPD</a:t>
            </a:r>
          </a:p>
          <a:p>
            <a:pPr algn="ctr"/>
            <a:r>
              <a:rPr lang="en-US">
                <a:solidFill>
                  <a:schemeClr val="bg1"/>
                </a:solidFill>
                <a:cs typeface="Arial"/>
              </a:rPr>
              <a:t>Subsidized by CMS     Use MAPD ID Card      All-in-one bundled benefits     Takes over provisioning of care</a:t>
            </a:r>
          </a:p>
        </p:txBody>
      </p:sp>
      <p:graphicFrame>
        <p:nvGraphicFramePr>
          <p:cNvPr id="7" name="Table 6">
            <a:extLst>
              <a:ext uri="{FF2B5EF4-FFF2-40B4-BE49-F238E27FC236}">
                <a16:creationId xmlns:a16="http://schemas.microsoft.com/office/drawing/2014/main" id="{2E00AB6F-AAE2-8EDB-BC21-E8775053A550}"/>
              </a:ext>
            </a:extLst>
          </p:cNvPr>
          <p:cNvGraphicFramePr>
            <a:graphicFrameLocks noGrp="1"/>
          </p:cNvGraphicFramePr>
          <p:nvPr>
            <p:extLst>
              <p:ext uri="{D42A27DB-BD31-4B8C-83A1-F6EECF244321}">
                <p14:modId xmlns:p14="http://schemas.microsoft.com/office/powerpoint/2010/main" val="2734440070"/>
              </p:ext>
            </p:extLst>
          </p:nvPr>
        </p:nvGraphicFramePr>
        <p:xfrm>
          <a:off x="1251585" y="3585117"/>
          <a:ext cx="9658350" cy="1828800"/>
        </p:xfrm>
        <a:graphic>
          <a:graphicData uri="http://schemas.openxmlformats.org/drawingml/2006/table">
            <a:tbl>
              <a:tblPr firstRow="1" bandRow="1">
                <a:tableStyleId>{7DF18680-E054-41AD-8BC1-D1AEF772440D}</a:tableStyleId>
              </a:tblPr>
              <a:tblGrid>
                <a:gridCol w="4829175">
                  <a:extLst>
                    <a:ext uri="{9D8B030D-6E8A-4147-A177-3AD203B41FA5}">
                      <a16:colId xmlns:a16="http://schemas.microsoft.com/office/drawing/2014/main" val="487646982"/>
                    </a:ext>
                  </a:extLst>
                </a:gridCol>
                <a:gridCol w="4829175">
                  <a:extLst>
                    <a:ext uri="{9D8B030D-6E8A-4147-A177-3AD203B41FA5}">
                      <a16:colId xmlns:a16="http://schemas.microsoft.com/office/drawing/2014/main" val="463606895"/>
                    </a:ext>
                  </a:extLst>
                </a:gridCol>
              </a:tblGrid>
              <a:tr h="370840">
                <a:tc>
                  <a:txBody>
                    <a:bodyPr/>
                    <a:lstStyle/>
                    <a:p>
                      <a:pPr algn="ctr"/>
                      <a:r>
                        <a:rPr lang="en-US"/>
                        <a:t>HMO</a:t>
                      </a:r>
                    </a:p>
                    <a:p>
                      <a:pPr algn="ctr"/>
                      <a:r>
                        <a:rPr lang="en-US"/>
                        <a:t>Health Maintenance Organization </a:t>
                      </a:r>
                    </a:p>
                  </a:txBody>
                  <a:tcPr/>
                </a:tc>
                <a:tc>
                  <a:txBody>
                    <a:bodyPr/>
                    <a:lstStyle/>
                    <a:p>
                      <a:pPr algn="ctr"/>
                      <a:r>
                        <a:rPr lang="en-US"/>
                        <a:t>PPO</a:t>
                      </a:r>
                    </a:p>
                    <a:p>
                      <a:pPr algn="ctr"/>
                      <a:r>
                        <a:rPr lang="en-US"/>
                        <a:t>Preferred Provider Organization</a:t>
                      </a:r>
                    </a:p>
                  </a:txBody>
                  <a:tcPr/>
                </a:tc>
                <a:extLst>
                  <a:ext uri="{0D108BD9-81ED-4DB2-BD59-A6C34878D82A}">
                    <a16:rowId xmlns:a16="http://schemas.microsoft.com/office/drawing/2014/main" val="2283415918"/>
                  </a:ext>
                </a:extLst>
              </a:tr>
              <a:tr h="370840">
                <a:tc>
                  <a:txBody>
                    <a:bodyPr/>
                    <a:lstStyle/>
                    <a:p>
                      <a:pPr marL="285750" indent="-285750">
                        <a:buFont typeface="Arial" panose="020B0604020202020204" pitchFamily="34" charset="0"/>
                        <a:buChar char="•"/>
                      </a:pPr>
                      <a:r>
                        <a:rPr lang="en-US"/>
                        <a:t>In-network only</a:t>
                      </a:r>
                    </a:p>
                    <a:p>
                      <a:pPr marL="285750" indent="-285750">
                        <a:buFont typeface="Arial" panose="020B0604020202020204" pitchFamily="34" charset="0"/>
                        <a:buChar char="•"/>
                      </a:pPr>
                      <a:r>
                        <a:rPr lang="en-US"/>
                        <a:t>Must choose primary care physician</a:t>
                      </a:r>
                    </a:p>
                    <a:p>
                      <a:pPr marL="285750" indent="-285750">
                        <a:buFont typeface="Arial" panose="020B0604020202020204" pitchFamily="34" charset="0"/>
                        <a:buChar char="•"/>
                      </a:pPr>
                      <a:r>
                        <a:rPr lang="en-US"/>
                        <a:t>Referral needed to see a specialist</a:t>
                      </a:r>
                    </a:p>
                  </a:txBody>
                  <a:tcPr/>
                </a:tc>
                <a:tc>
                  <a:txBody>
                    <a:bodyPr/>
                    <a:lstStyle/>
                    <a:p>
                      <a:pPr marL="285750" indent="-285750">
                        <a:buFont typeface="Arial" panose="020B0604020202020204" pitchFamily="34" charset="0"/>
                        <a:buChar char="•"/>
                      </a:pPr>
                      <a:r>
                        <a:rPr lang="en-US"/>
                        <a:t>In or out-of-network coverage </a:t>
                      </a:r>
                    </a:p>
                    <a:p>
                      <a:pPr marL="285750" indent="-285750">
                        <a:buFont typeface="Arial" panose="020B0604020202020204" pitchFamily="34" charset="0"/>
                        <a:buChar char="•"/>
                      </a:pPr>
                      <a:r>
                        <a:rPr lang="en-US"/>
                        <a:t>You do not need to choose a Primary care Physician</a:t>
                      </a:r>
                    </a:p>
                    <a:p>
                      <a:pPr marL="285750" indent="-285750">
                        <a:buFont typeface="Arial" panose="020B0604020202020204" pitchFamily="34" charset="0"/>
                        <a:buChar char="•"/>
                      </a:pPr>
                      <a:r>
                        <a:rPr lang="en-US"/>
                        <a:t>No referral needed to see a specialist</a:t>
                      </a:r>
                    </a:p>
                  </a:txBody>
                  <a:tcPr/>
                </a:tc>
                <a:extLst>
                  <a:ext uri="{0D108BD9-81ED-4DB2-BD59-A6C34878D82A}">
                    <a16:rowId xmlns:a16="http://schemas.microsoft.com/office/drawing/2014/main" val="577559040"/>
                  </a:ext>
                </a:extLst>
              </a:tr>
            </a:tbl>
          </a:graphicData>
        </a:graphic>
      </p:graphicFrame>
      <p:sp>
        <p:nvSpPr>
          <p:cNvPr id="2" name="Title 1">
            <a:extLst>
              <a:ext uri="{FF2B5EF4-FFF2-40B4-BE49-F238E27FC236}">
                <a16:creationId xmlns:a16="http://schemas.microsoft.com/office/drawing/2014/main" id="{9BA3BFC3-CF8D-DB4B-5F14-65BB4679DDC9}"/>
              </a:ext>
            </a:extLst>
          </p:cNvPr>
          <p:cNvSpPr>
            <a:spLocks noGrp="1"/>
          </p:cNvSpPr>
          <p:nvPr>
            <p:ph type="title"/>
          </p:nvPr>
        </p:nvSpPr>
        <p:spPr>
          <a:xfrm>
            <a:off x="457200" y="457200"/>
            <a:ext cx="11277600" cy="889282"/>
          </a:xfrm>
        </p:spPr>
        <p:txBody>
          <a:bodyPr/>
          <a:lstStyle/>
          <a:p>
            <a:r>
              <a:rPr lang="en-US" dirty="0"/>
              <a:t>Medicare Advantage with Prescription Drug Plans (Part C)</a:t>
            </a:r>
            <a:br>
              <a:rPr lang="en-US" dirty="0"/>
            </a:br>
            <a:endParaRPr lang="en-US" dirty="0"/>
          </a:p>
        </p:txBody>
      </p:sp>
      <p:sp>
        <p:nvSpPr>
          <p:cNvPr id="3" name="Text Placeholder 2">
            <a:extLst>
              <a:ext uri="{FF2B5EF4-FFF2-40B4-BE49-F238E27FC236}">
                <a16:creationId xmlns:a16="http://schemas.microsoft.com/office/drawing/2014/main" id="{DCD06A14-6821-2315-3116-855426F00A44}"/>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685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5A606C4-5D22-5A98-D16C-724A626306D6}"/>
              </a:ext>
            </a:extLst>
          </p:cNvPr>
          <p:cNvSpPr txBox="1">
            <a:spLocks/>
          </p:cNvSpPr>
          <p:nvPr/>
        </p:nvSpPr>
        <p:spPr>
          <a:xfrm>
            <a:off x="453573" y="453773"/>
            <a:ext cx="10237681" cy="666309"/>
          </a:xfrm>
          <a:prstGeom prst="rect">
            <a:avLst/>
          </a:prstGeom>
        </p:spPr>
        <p:txBody>
          <a:bodyPr vert="horz" wrap="square" lIns="0" tIns="0" rIns="0" bIns="0" numCol="1" rtlCol="0" anchor="b">
            <a:no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t>Single-Lettered Plans in 47 States (different in MA / MN / WI)</a:t>
            </a:r>
            <a:endParaRPr lang="en-US" sz="1600" b="0"/>
          </a:p>
        </p:txBody>
      </p:sp>
      <p:graphicFrame>
        <p:nvGraphicFramePr>
          <p:cNvPr id="6" name="Table 5">
            <a:extLst>
              <a:ext uri="{FF2B5EF4-FFF2-40B4-BE49-F238E27FC236}">
                <a16:creationId xmlns:a16="http://schemas.microsoft.com/office/drawing/2014/main" id="{D8FA39EC-C988-4E4A-1049-B64F66277C70}"/>
              </a:ext>
            </a:extLst>
          </p:cNvPr>
          <p:cNvGraphicFramePr>
            <a:graphicFrameLocks noGrp="1"/>
          </p:cNvGraphicFramePr>
          <p:nvPr>
            <p:extLst>
              <p:ext uri="{D42A27DB-BD31-4B8C-83A1-F6EECF244321}">
                <p14:modId xmlns:p14="http://schemas.microsoft.com/office/powerpoint/2010/main" val="810247557"/>
              </p:ext>
            </p:extLst>
          </p:nvPr>
        </p:nvGraphicFramePr>
        <p:xfrm>
          <a:off x="453573" y="1198485"/>
          <a:ext cx="11256081" cy="4870501"/>
        </p:xfrm>
        <a:graphic>
          <a:graphicData uri="http://schemas.openxmlformats.org/drawingml/2006/table">
            <a:tbl>
              <a:tblPr firstRow="1" bandRow="1">
                <a:tableStyleId>{5C22544A-7EE6-4342-B048-85BDC9FD1C3A}</a:tableStyleId>
              </a:tblPr>
              <a:tblGrid>
                <a:gridCol w="3109931">
                  <a:extLst>
                    <a:ext uri="{9D8B030D-6E8A-4147-A177-3AD203B41FA5}">
                      <a16:colId xmlns:a16="http://schemas.microsoft.com/office/drawing/2014/main" val="20000"/>
                    </a:ext>
                  </a:extLst>
                </a:gridCol>
                <a:gridCol w="777484">
                  <a:extLst>
                    <a:ext uri="{9D8B030D-6E8A-4147-A177-3AD203B41FA5}">
                      <a16:colId xmlns:a16="http://schemas.microsoft.com/office/drawing/2014/main" val="20001"/>
                    </a:ext>
                  </a:extLst>
                </a:gridCol>
                <a:gridCol w="777484">
                  <a:extLst>
                    <a:ext uri="{9D8B030D-6E8A-4147-A177-3AD203B41FA5}">
                      <a16:colId xmlns:a16="http://schemas.microsoft.com/office/drawing/2014/main" val="20002"/>
                    </a:ext>
                  </a:extLst>
                </a:gridCol>
                <a:gridCol w="777484">
                  <a:extLst>
                    <a:ext uri="{9D8B030D-6E8A-4147-A177-3AD203B41FA5}">
                      <a16:colId xmlns:a16="http://schemas.microsoft.com/office/drawing/2014/main" val="20004"/>
                    </a:ext>
                  </a:extLst>
                </a:gridCol>
                <a:gridCol w="777484">
                  <a:extLst>
                    <a:ext uri="{9D8B030D-6E8A-4147-A177-3AD203B41FA5}">
                      <a16:colId xmlns:a16="http://schemas.microsoft.com/office/drawing/2014/main" val="20006"/>
                    </a:ext>
                  </a:extLst>
                </a:gridCol>
                <a:gridCol w="777484">
                  <a:extLst>
                    <a:ext uri="{9D8B030D-6E8A-4147-A177-3AD203B41FA5}">
                      <a16:colId xmlns:a16="http://schemas.microsoft.com/office/drawing/2014/main" val="20007"/>
                    </a:ext>
                  </a:extLst>
                </a:gridCol>
                <a:gridCol w="777484">
                  <a:extLst>
                    <a:ext uri="{9D8B030D-6E8A-4147-A177-3AD203B41FA5}">
                      <a16:colId xmlns:a16="http://schemas.microsoft.com/office/drawing/2014/main" val="2851222073"/>
                    </a:ext>
                  </a:extLst>
                </a:gridCol>
                <a:gridCol w="777484">
                  <a:extLst>
                    <a:ext uri="{9D8B030D-6E8A-4147-A177-3AD203B41FA5}">
                      <a16:colId xmlns:a16="http://schemas.microsoft.com/office/drawing/2014/main" val="20009"/>
                    </a:ext>
                  </a:extLst>
                </a:gridCol>
                <a:gridCol w="777484">
                  <a:extLst>
                    <a:ext uri="{9D8B030D-6E8A-4147-A177-3AD203B41FA5}">
                      <a16:colId xmlns:a16="http://schemas.microsoft.com/office/drawing/2014/main" val="20010"/>
                    </a:ext>
                  </a:extLst>
                </a:gridCol>
                <a:gridCol w="198538">
                  <a:extLst>
                    <a:ext uri="{9D8B030D-6E8A-4147-A177-3AD203B41FA5}">
                      <a16:colId xmlns:a16="http://schemas.microsoft.com/office/drawing/2014/main" val="2460292823"/>
                    </a:ext>
                  </a:extLst>
                </a:gridCol>
                <a:gridCol w="863870">
                  <a:extLst>
                    <a:ext uri="{9D8B030D-6E8A-4147-A177-3AD203B41FA5}">
                      <a16:colId xmlns:a16="http://schemas.microsoft.com/office/drawing/2014/main" val="2235290090"/>
                    </a:ext>
                  </a:extLst>
                </a:gridCol>
                <a:gridCol w="863870">
                  <a:extLst>
                    <a:ext uri="{9D8B030D-6E8A-4147-A177-3AD203B41FA5}">
                      <a16:colId xmlns:a16="http://schemas.microsoft.com/office/drawing/2014/main" val="2312084091"/>
                    </a:ext>
                  </a:extLst>
                </a:gridCol>
              </a:tblGrid>
              <a:tr h="523574">
                <a:tc>
                  <a:txBody>
                    <a:bodyPr/>
                    <a:lstStyle/>
                    <a:p>
                      <a:endParaRPr lang="en-US" sz="12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3191"/>
                    </a:solidFill>
                  </a:tcPr>
                </a:tc>
                <a:tc gridSpan="8">
                  <a:txBody>
                    <a:bodyPr/>
                    <a:lstStyle/>
                    <a:p>
                      <a:pPr algn="ctr"/>
                      <a:r>
                        <a:rPr lang="en-US" sz="1600"/>
                        <a:t>Medicare Supplement Insurance (Medigap) Policies</a:t>
                      </a:r>
                    </a:p>
                  </a:txBody>
                  <a:tcPr marL="44909" marR="44909" marT="44909" marB="449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3191"/>
                    </a:solidFill>
                  </a:tcPr>
                </a:tc>
                <a:tc hMerge="1">
                  <a:txBody>
                    <a:bodyPr/>
                    <a:lstStyle/>
                    <a:p>
                      <a:endParaRPr lang="en-US" sz="1200"/>
                    </a:p>
                  </a:txBody>
                  <a:tcPr marL="45720" marR="45720" anchor="ctr"/>
                </a:tc>
                <a:tc hMerge="1">
                  <a:txBody>
                    <a:bodyPr/>
                    <a:lstStyle/>
                    <a:p>
                      <a:endParaRPr lang="en-US" sz="1200"/>
                    </a:p>
                  </a:txBody>
                  <a:tcPr marL="45720" marR="45720" anchor="ctr"/>
                </a:tc>
                <a:tc hMerge="1">
                  <a:txBody>
                    <a:bodyPr/>
                    <a:lstStyle/>
                    <a:p>
                      <a:endParaRPr lang="en-US" sz="1200"/>
                    </a:p>
                  </a:txBody>
                  <a:tcPr marL="45720" marR="45720" anchor="ctr"/>
                </a:tc>
                <a:tc hMerge="1">
                  <a:txBody>
                    <a:bodyPr/>
                    <a:lstStyle/>
                    <a:p>
                      <a:endParaRPr lang="en-US" sz="1200"/>
                    </a:p>
                  </a:txBody>
                  <a:tcPr marL="45720" marR="45720" anchor="ctr"/>
                </a:tc>
                <a:tc hMerge="1">
                  <a:txBody>
                    <a:bodyPr/>
                    <a:lstStyle/>
                    <a:p>
                      <a:endParaRPr lang="en-US"/>
                    </a:p>
                  </a:txBody>
                  <a:tcPr/>
                </a:tc>
                <a:tc hMerge="1">
                  <a:txBody>
                    <a:bodyPr/>
                    <a:lstStyle/>
                    <a:p>
                      <a:endParaRPr lang="en-US" sz="1200"/>
                    </a:p>
                  </a:txBody>
                  <a:tcPr marL="45720" marR="45720" anchor="ctr"/>
                </a:tc>
                <a:tc hMerge="1">
                  <a:txBody>
                    <a:bodyPr/>
                    <a:lstStyle/>
                    <a:p>
                      <a:endParaRPr lang="en-US" sz="1200"/>
                    </a:p>
                  </a:txBody>
                  <a:tcPr marL="45720" marR="45720" anchor="ctr"/>
                </a:tc>
                <a:tc>
                  <a:txBody>
                    <a:bodyPr/>
                    <a:lstStyle/>
                    <a:p>
                      <a:pPr algn="ctr"/>
                      <a:endParaRPr lang="en-US" sz="5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en-US" sz="1200"/>
                        <a:t>Medicare-Eligible</a:t>
                      </a:r>
                    </a:p>
                    <a:p>
                      <a:pPr algn="ctr"/>
                      <a:r>
                        <a:rPr lang="en-US" sz="1200"/>
                        <a:t>Before 2020 ONLY</a:t>
                      </a:r>
                    </a:p>
                  </a:txBody>
                  <a:tcPr marL="44909" marR="44909" marT="44909" marB="449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3191"/>
                    </a:solidFill>
                  </a:tcPr>
                </a:tc>
                <a:tc hMerge="1">
                  <a:txBody>
                    <a:bodyPr/>
                    <a:lstStyle/>
                    <a:p>
                      <a:pPr algn="ctr"/>
                      <a:endParaRPr lang="en-US" sz="140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33552">
                <a:tc>
                  <a:txBody>
                    <a:bodyPr/>
                    <a:lstStyle/>
                    <a:p>
                      <a:r>
                        <a:rPr lang="en-US" sz="1600" b="1">
                          <a:solidFill>
                            <a:schemeClr val="bg1"/>
                          </a:solidFill>
                        </a:rPr>
                        <a:t>Benefits</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en-US" sz="1800" b="1">
                          <a:solidFill>
                            <a:schemeClr val="tx1"/>
                          </a:solidFill>
                        </a:rPr>
                        <a:t>A</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algn="ctr"/>
                      <a:r>
                        <a:rPr lang="en-US" sz="1800" b="1">
                          <a:solidFill>
                            <a:schemeClr val="bg1"/>
                          </a:solidFill>
                        </a:rPr>
                        <a:t>B</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en-US" sz="1800" b="1">
                          <a:solidFill>
                            <a:schemeClr val="bg1"/>
                          </a:solidFill>
                        </a:rPr>
                        <a:t>D</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en-US" sz="1800" b="1">
                          <a:solidFill>
                            <a:schemeClr val="tx1"/>
                          </a:solidFill>
                        </a:rPr>
                        <a:t>G</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r>
                        <a:rPr lang="en-US" sz="1800" b="1">
                          <a:solidFill>
                            <a:schemeClr val="bg1"/>
                          </a:solidFill>
                        </a:rPr>
                        <a:t>K</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en-US" sz="1800" b="1">
                          <a:solidFill>
                            <a:schemeClr val="bg1"/>
                          </a:solidFill>
                        </a:rPr>
                        <a:t>L</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en-US" sz="1800" b="1">
                          <a:solidFill>
                            <a:schemeClr val="bg1"/>
                          </a:solidFill>
                        </a:rPr>
                        <a:t>M</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en-US" sz="1800" b="1">
                          <a:solidFill>
                            <a:schemeClr val="bg1"/>
                          </a:solidFill>
                        </a:rPr>
                        <a:t>N</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endParaRPr lang="en-US" sz="18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800" b="1">
                          <a:solidFill>
                            <a:schemeClr val="dk1"/>
                          </a:solidFill>
                        </a:rPr>
                        <a:t>C</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p>
                      <a:pPr algn="ctr"/>
                      <a:r>
                        <a:rPr lang="en-US" sz="1800" b="1">
                          <a:solidFill>
                            <a:schemeClr val="dk1"/>
                          </a:solidFill>
                        </a:rPr>
                        <a:t>F</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1"/>
                  </a:ext>
                </a:extLst>
              </a:tr>
              <a:tr h="441696">
                <a:tc>
                  <a:txBody>
                    <a:bodyPr/>
                    <a:lstStyle/>
                    <a:p>
                      <a:r>
                        <a:rPr lang="en-US" sz="1000" b="1"/>
                        <a:t>Medicare Part A coinsurance</a:t>
                      </a:r>
                      <a:r>
                        <a:rPr lang="en-US" sz="1000" b="1" baseline="0"/>
                        <a:t> and hospital costs</a:t>
                      </a:r>
                      <a:endParaRPr lang="en-US" sz="10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algn="ctr"/>
                      <a:r>
                        <a:rPr lang="en-US" sz="1400" b="1">
                          <a:solidFill>
                            <a:schemeClr val="tx1"/>
                          </a:solidFill>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2"/>
                  </a:ext>
                </a:extLst>
              </a:tr>
              <a:tr h="328607">
                <a:tc>
                  <a:txBody>
                    <a:bodyPr/>
                    <a:lstStyle/>
                    <a:p>
                      <a:r>
                        <a:rPr lang="en-US" sz="1000" b="1"/>
                        <a:t>Medicare Part B coinsurance or copayment</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r>
                        <a:rPr lang="en-US" sz="1400" b="1"/>
                        <a:t>50%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75%</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3"/>
                  </a:ext>
                </a:extLst>
              </a:tr>
              <a:tr h="328607">
                <a:tc>
                  <a:txBody>
                    <a:bodyPr/>
                    <a:lstStyle/>
                    <a:p>
                      <a:r>
                        <a:rPr lang="en-US" sz="1000" b="1"/>
                        <a:t>Blood (first 3 pints)</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r>
                        <a:rPr lang="en-US" sz="1400" b="1"/>
                        <a:t>50%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75%</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4"/>
                  </a:ext>
                </a:extLst>
              </a:tr>
              <a:tr h="441696">
                <a:tc>
                  <a:txBody>
                    <a:bodyPr/>
                    <a:lstStyle/>
                    <a:p>
                      <a:r>
                        <a:rPr lang="en-US" sz="1000" b="1"/>
                        <a:t>Part A hospice care coinsurance or copayment</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r>
                        <a:rPr lang="en-US" sz="1400" b="1"/>
                        <a:t>50%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75%</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5"/>
                  </a:ext>
                </a:extLst>
              </a:tr>
              <a:tr h="328607">
                <a:tc>
                  <a:txBody>
                    <a:bodyPr/>
                    <a:lstStyle/>
                    <a:p>
                      <a:r>
                        <a:rPr lang="en-US" sz="1000" b="1"/>
                        <a:t>Skilled nursing facility care coinsurance</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r>
                        <a:rPr lang="en-US" sz="1400" b="1"/>
                        <a:t>50%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75%</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6"/>
                  </a:ext>
                </a:extLst>
              </a:tr>
              <a:tr h="328607">
                <a:tc>
                  <a:txBody>
                    <a:bodyPr/>
                    <a:lstStyle/>
                    <a:p>
                      <a:r>
                        <a:rPr lang="en-US" sz="1000" b="1"/>
                        <a:t>Part A deductible</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r>
                        <a:rPr lang="en-US" sz="1400" b="1"/>
                        <a:t>50%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75%</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50%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7"/>
                  </a:ext>
                </a:extLst>
              </a:tr>
              <a:tr h="328607">
                <a:tc>
                  <a:txBody>
                    <a:bodyPr/>
                    <a:lstStyle/>
                    <a:p>
                      <a:r>
                        <a:rPr lang="en-US" sz="1000" b="1"/>
                        <a:t>Part B deductible</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solidFill>
                          <a:schemeClr val="tx1"/>
                        </a:solidFill>
                      </a:endParaRP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endParaRPr lang="en-US" sz="14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8"/>
                  </a:ext>
                </a:extLst>
              </a:tr>
              <a:tr h="328607">
                <a:tc>
                  <a:txBody>
                    <a:bodyPr/>
                    <a:lstStyle/>
                    <a:p>
                      <a:r>
                        <a:rPr lang="en-US" sz="1000" b="1"/>
                        <a:t>Part B excess charges*</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400" b="1">
                          <a:solidFill>
                            <a:schemeClr val="tx1"/>
                          </a:solidFill>
                        </a:rPr>
                        <a:t>100%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en-US" sz="14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endParaRP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100%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09"/>
                  </a:ext>
                </a:extLst>
              </a:tr>
              <a:tr h="328607">
                <a:tc>
                  <a:txBody>
                    <a:bodyPr/>
                    <a:lstStyle/>
                    <a:p>
                      <a:r>
                        <a:rPr lang="en-US" sz="1000" b="1"/>
                        <a:t>Foreign travel</a:t>
                      </a:r>
                      <a:r>
                        <a:rPr lang="en-US" sz="1000" b="1" baseline="0"/>
                        <a:t> emergency (up to plan limits)</a:t>
                      </a:r>
                      <a:endParaRPr lang="en-US" sz="10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689"/>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80%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solidFill>
                            <a:schemeClr val="tx1"/>
                          </a:solidFill>
                        </a:rPr>
                        <a:t>80%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0D2">
                        <a:alpha val="49767"/>
                      </a:srgbClr>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endParaRPr lang="en-US" sz="14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80%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r>
                        <a:rPr lang="en-US" sz="1400" b="1"/>
                        <a:t>80%</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gn="ctr"/>
                      <a:endParaRPr lang="en-US" sz="14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80%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tc>
                  <a:txBody>
                    <a:bodyPr/>
                    <a:lstStyle>
                      <a:lvl1pPr marL="0" algn="l" defTabSz="806867" rtl="0" eaLnBrk="1" latinLnBrk="0" hangingPunct="1">
                        <a:defRPr sz="1588" kern="1200">
                          <a:solidFill>
                            <a:schemeClr val="dk1"/>
                          </a:solidFill>
                          <a:latin typeface="Arial"/>
                        </a:defRPr>
                      </a:lvl1pPr>
                      <a:lvl2pPr marL="403433" algn="l" defTabSz="806867" rtl="0" eaLnBrk="1" latinLnBrk="0" hangingPunct="1">
                        <a:defRPr sz="1588" kern="1200">
                          <a:solidFill>
                            <a:schemeClr val="dk1"/>
                          </a:solidFill>
                          <a:latin typeface="Arial"/>
                        </a:defRPr>
                      </a:lvl2pPr>
                      <a:lvl3pPr marL="806867" algn="l" defTabSz="806867" rtl="0" eaLnBrk="1" latinLnBrk="0" hangingPunct="1">
                        <a:defRPr sz="1588" kern="1200">
                          <a:solidFill>
                            <a:schemeClr val="dk1"/>
                          </a:solidFill>
                          <a:latin typeface="Arial"/>
                        </a:defRPr>
                      </a:lvl3pPr>
                      <a:lvl4pPr marL="1210300" algn="l" defTabSz="806867" rtl="0" eaLnBrk="1" latinLnBrk="0" hangingPunct="1">
                        <a:defRPr sz="1588" kern="1200">
                          <a:solidFill>
                            <a:schemeClr val="dk1"/>
                          </a:solidFill>
                          <a:latin typeface="Arial"/>
                        </a:defRPr>
                      </a:lvl4pPr>
                      <a:lvl5pPr marL="1613733" algn="l" defTabSz="806867" rtl="0" eaLnBrk="1" latinLnBrk="0" hangingPunct="1">
                        <a:defRPr sz="1588" kern="1200">
                          <a:solidFill>
                            <a:schemeClr val="dk1"/>
                          </a:solidFill>
                          <a:latin typeface="Arial"/>
                        </a:defRPr>
                      </a:lvl5pPr>
                      <a:lvl6pPr marL="2017166" algn="l" defTabSz="806867" rtl="0" eaLnBrk="1" latinLnBrk="0" hangingPunct="1">
                        <a:defRPr sz="1588" kern="1200">
                          <a:solidFill>
                            <a:schemeClr val="dk1"/>
                          </a:solidFill>
                          <a:latin typeface="Arial"/>
                        </a:defRPr>
                      </a:lvl6pPr>
                      <a:lvl7pPr marL="2420600" algn="l" defTabSz="806867" rtl="0" eaLnBrk="1" latinLnBrk="0" hangingPunct="1">
                        <a:defRPr sz="1588" kern="1200">
                          <a:solidFill>
                            <a:schemeClr val="dk1"/>
                          </a:solidFill>
                          <a:latin typeface="Arial"/>
                        </a:defRPr>
                      </a:lvl7pPr>
                      <a:lvl8pPr marL="2824033" algn="l" defTabSz="806867" rtl="0" eaLnBrk="1" latinLnBrk="0" hangingPunct="1">
                        <a:defRPr sz="1588" kern="1200">
                          <a:solidFill>
                            <a:schemeClr val="dk1"/>
                          </a:solidFill>
                          <a:latin typeface="Arial"/>
                        </a:defRPr>
                      </a:lvl8pPr>
                      <a:lvl9pPr marL="3227466" algn="l" defTabSz="806867" rtl="0" eaLnBrk="1" latinLnBrk="0" hangingPunct="1">
                        <a:defRPr sz="1588" kern="1200">
                          <a:solidFill>
                            <a:schemeClr val="dk1"/>
                          </a:solidFill>
                          <a:latin typeface="Arial"/>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80%</a:t>
                      </a:r>
                    </a:p>
                  </a:txBody>
                  <a:tcPr marL="11931" marR="11931" marT="11931" marB="119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alpha val="50140"/>
                      </a:schemeClr>
                    </a:solidFill>
                  </a:tcPr>
                </a:tc>
                <a:extLst>
                  <a:ext uri="{0D108BD9-81ED-4DB2-BD59-A6C34878D82A}">
                    <a16:rowId xmlns:a16="http://schemas.microsoft.com/office/drawing/2014/main" val="10010"/>
                  </a:ext>
                </a:extLst>
              </a:tr>
              <a:tr h="418486">
                <a:tc>
                  <a:txBody>
                    <a:bodyPr/>
                    <a:lstStyle/>
                    <a:p>
                      <a:r>
                        <a:rPr lang="en-US" sz="1200" b="1" i="1"/>
                        <a:t>Source: CMS</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b="1"/>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en-US" sz="1100" b="1">
                          <a:solidFill>
                            <a:schemeClr val="bg1"/>
                          </a:solidFill>
                          <a:latin typeface="+mn-lt"/>
                        </a:rPr>
                        <a:t>Out-of-Pocket</a:t>
                      </a:r>
                      <a:r>
                        <a:rPr lang="en-US" sz="1100" b="1" baseline="0">
                          <a:solidFill>
                            <a:schemeClr val="bg1"/>
                          </a:solidFill>
                          <a:latin typeface="+mn-lt"/>
                        </a:rPr>
                        <a:t> Limit </a:t>
                      </a:r>
                      <a:br>
                        <a:rPr lang="en-US" sz="1100" b="1" baseline="0">
                          <a:solidFill>
                            <a:schemeClr val="bg1"/>
                          </a:solidFill>
                          <a:latin typeface="+mn-lt"/>
                        </a:rPr>
                      </a:br>
                      <a:r>
                        <a:rPr lang="en-US" sz="1100" b="1" baseline="0">
                          <a:solidFill>
                            <a:schemeClr val="bg1"/>
                          </a:solidFill>
                          <a:latin typeface="+mn-lt"/>
                        </a:rPr>
                        <a:t>in 2025</a:t>
                      </a:r>
                      <a:endParaRPr lang="en-US" sz="1100" b="1">
                        <a:solidFill>
                          <a:schemeClr val="bg1"/>
                        </a:solidFill>
                        <a:latin typeface="+mn-lt"/>
                      </a:endParaRPr>
                    </a:p>
                  </a:txBody>
                  <a:tcPr marL="89818" marR="89818" marT="44909" marB="449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3191"/>
                    </a:solidFill>
                  </a:tcPr>
                </a:tc>
                <a:tc hMerge="1">
                  <a:txBody>
                    <a:bodyPr/>
                    <a:lstStyle/>
                    <a:p>
                      <a:endParaRPr lang="en-US"/>
                    </a:p>
                  </a:txBody>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5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1"/>
                  </a:ext>
                </a:extLst>
              </a:tr>
              <a:tr h="371638">
                <a:tc>
                  <a:txBody>
                    <a:bodyPr/>
                    <a:lstStyle/>
                    <a:p>
                      <a:r>
                        <a:rPr lang="en-US" sz="1000" i="1"/>
                        <a:t>* No Excess Charges States                                                            - CT, MA, MN, NY, OH, PA, RI, VT.</a:t>
                      </a: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400" b="0">
                          <a:solidFill>
                            <a:schemeClr val="bg1"/>
                          </a:solidFill>
                          <a:latin typeface="+mn-lt"/>
                          <a:cs typeface="Arial" panose="020B0604020202020204" pitchFamily="34" charset="0"/>
                        </a:rPr>
                        <a:t>$7,220</a:t>
                      </a:r>
                      <a:endParaRPr lang="en-US" sz="1400" b="0">
                        <a:solidFill>
                          <a:schemeClr val="bg1"/>
                        </a:solidFill>
                        <a:latin typeface="+mn-lt"/>
                        <a:ea typeface="Calibri" charset="0"/>
                        <a:cs typeface="Arial" panose="020B0604020202020204" pitchFamily="34" charset="0"/>
                      </a:endParaRP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3191"/>
                    </a:solidFill>
                  </a:tcPr>
                </a:tc>
                <a:tc>
                  <a:txBody>
                    <a:bodyPr/>
                    <a:lstStyle/>
                    <a:p>
                      <a:pPr algn="ctr"/>
                      <a:r>
                        <a:rPr lang="en-US" sz="1400" b="0">
                          <a:solidFill>
                            <a:schemeClr val="bg1"/>
                          </a:solidFill>
                          <a:latin typeface="+mn-lt"/>
                          <a:cs typeface="Arial" panose="020B0604020202020204" pitchFamily="34" charset="0"/>
                        </a:rPr>
                        <a:t>$3,610</a:t>
                      </a:r>
                      <a:endParaRPr lang="en-US" sz="1400" b="0">
                        <a:solidFill>
                          <a:schemeClr val="bg1"/>
                        </a:solidFill>
                        <a:latin typeface="+mn-lt"/>
                        <a:ea typeface="Calibri" charset="0"/>
                        <a:cs typeface="Arial" panose="020B0604020202020204" pitchFamily="34" charset="0"/>
                      </a:endParaRPr>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3191"/>
                    </a:solid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5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800"/>
                    </a:p>
                  </a:txBody>
                  <a:tcPr marL="39767" marR="39767" marT="39767" marB="397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7" name="Title 6">
            <a:extLst>
              <a:ext uri="{FF2B5EF4-FFF2-40B4-BE49-F238E27FC236}">
                <a16:creationId xmlns:a16="http://schemas.microsoft.com/office/drawing/2014/main" id="{C65F1FAD-A96A-E5DA-B73D-9D8DC4B3521A}"/>
              </a:ext>
            </a:extLst>
          </p:cNvPr>
          <p:cNvSpPr>
            <a:spLocks noGrp="1"/>
          </p:cNvSpPr>
          <p:nvPr>
            <p:ph type="title"/>
          </p:nvPr>
        </p:nvSpPr>
        <p:spPr>
          <a:xfrm>
            <a:off x="457200" y="457200"/>
            <a:ext cx="11277600" cy="889282"/>
          </a:xfrm>
        </p:spPr>
        <p:txBody>
          <a:bodyPr/>
          <a:lstStyle/>
          <a:p>
            <a:r>
              <a:rPr lang="en-US"/>
              <a:t>Medicare Supplement Insurance (Medigap)</a:t>
            </a:r>
            <a:br>
              <a:rPr lang="en-US"/>
            </a:br>
            <a:endParaRPr lang="en-US"/>
          </a:p>
        </p:txBody>
      </p:sp>
    </p:spTree>
    <p:extLst>
      <p:ext uri="{BB962C8B-B14F-4D97-AF65-F5344CB8AC3E}">
        <p14:creationId xmlns:p14="http://schemas.microsoft.com/office/powerpoint/2010/main" val="3720649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DABB61B-88FA-9278-4559-F4802D2F6C3F}"/>
              </a:ext>
            </a:extLst>
          </p:cNvPr>
          <p:cNvSpPr>
            <a:spLocks noGrp="1"/>
          </p:cNvSpPr>
          <p:nvPr>
            <p:ph type="body" sz="quarter" idx="14"/>
          </p:nvPr>
        </p:nvSpPr>
        <p:spPr/>
        <p:txBody>
          <a:bodyPr/>
          <a:lstStyle/>
          <a:p>
            <a:r>
              <a:rPr lang="en-US" dirty="0"/>
              <a:t>Dealership #1 - $30,000</a:t>
            </a:r>
          </a:p>
          <a:p>
            <a:endParaRPr lang="en-US" dirty="0"/>
          </a:p>
          <a:p>
            <a:r>
              <a:rPr lang="en-US" dirty="0"/>
              <a:t>Dealership #2 - $31,500</a:t>
            </a:r>
          </a:p>
          <a:p>
            <a:endParaRPr lang="en-US" dirty="0">
              <a:solidFill>
                <a:schemeClr val="bg1"/>
              </a:solidFill>
            </a:endParaRPr>
          </a:p>
          <a:p>
            <a:r>
              <a:rPr lang="en-US" sz="2000" b="1" dirty="0">
                <a:solidFill>
                  <a:srgbClr val="9E0085"/>
                </a:solidFill>
              </a:rPr>
              <a:t>Dealership #3 - $28,750</a:t>
            </a:r>
          </a:p>
          <a:p>
            <a:endParaRPr lang="en-US" dirty="0"/>
          </a:p>
          <a:p>
            <a:pPr marL="0" indent="0">
              <a:buNone/>
            </a:pPr>
            <a:endParaRPr lang="en-US" dirty="0"/>
          </a:p>
          <a:p>
            <a:pPr marL="0" indent="0">
              <a:buNone/>
            </a:pPr>
            <a:endParaRPr lang="en-US" b="1" dirty="0"/>
          </a:p>
          <a:p>
            <a:pPr marL="0" indent="0">
              <a:buNone/>
            </a:pPr>
            <a:r>
              <a:rPr lang="en-US" b="1" dirty="0"/>
              <a:t>Important: Medicare Supplement plans are Standardized, Policies with the same letter offer the same benefits regardless of location or insurance company</a:t>
            </a:r>
          </a:p>
          <a:p>
            <a:endParaRPr lang="en-US" dirty="0"/>
          </a:p>
        </p:txBody>
      </p:sp>
      <p:pic>
        <p:nvPicPr>
          <p:cNvPr id="11" name="Content Placeholder 10" descr="A person holding a calculator and smiling&#10;&#10;AI-generated content may be incorrect.">
            <a:extLst>
              <a:ext uri="{FF2B5EF4-FFF2-40B4-BE49-F238E27FC236}">
                <a16:creationId xmlns:a16="http://schemas.microsoft.com/office/drawing/2014/main" id="{F27CCDE0-45EE-0E86-8F37-51EA80D1FE45}"/>
              </a:ext>
            </a:extLst>
          </p:cNvPr>
          <p:cNvPicPr>
            <a:picLocks noGrp="1" noChangeAspect="1"/>
          </p:cNvPicPr>
          <p:nvPr>
            <p:ph sz="quarter" idx="13"/>
          </p:nvPr>
        </p:nvPicPr>
        <p:blipFill>
          <a:blip r:embed="rId3"/>
          <a:stretch>
            <a:fillRect/>
          </a:stretch>
        </p:blipFill>
        <p:spPr>
          <a:xfrm>
            <a:off x="609600" y="1879824"/>
            <a:ext cx="5283200" cy="3860351"/>
          </a:xfrm>
        </p:spPr>
      </p:pic>
      <p:sp>
        <p:nvSpPr>
          <p:cNvPr id="8" name="Title 7">
            <a:extLst>
              <a:ext uri="{FF2B5EF4-FFF2-40B4-BE49-F238E27FC236}">
                <a16:creationId xmlns:a16="http://schemas.microsoft.com/office/drawing/2014/main" id="{82C82C3C-4B75-E863-4DFA-C6240178D952}"/>
              </a:ext>
            </a:extLst>
          </p:cNvPr>
          <p:cNvSpPr>
            <a:spLocks noGrp="1"/>
          </p:cNvSpPr>
          <p:nvPr>
            <p:ph type="title"/>
          </p:nvPr>
        </p:nvSpPr>
        <p:spPr/>
        <p:txBody>
          <a:bodyPr/>
          <a:lstStyle/>
          <a:p>
            <a:r>
              <a:rPr lang="en-US"/>
              <a:t>Comparing Medigap Plans</a:t>
            </a:r>
          </a:p>
        </p:txBody>
      </p:sp>
    </p:spTree>
    <p:extLst>
      <p:ext uri="{BB962C8B-B14F-4D97-AF65-F5344CB8AC3E}">
        <p14:creationId xmlns:p14="http://schemas.microsoft.com/office/powerpoint/2010/main" val="400037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7D44377-A74A-AF67-2CCA-3C3BC3DD9BD4}"/>
              </a:ext>
            </a:extLst>
          </p:cNvPr>
          <p:cNvSpPr txBox="1">
            <a:spLocks/>
          </p:cNvSpPr>
          <p:nvPr/>
        </p:nvSpPr>
        <p:spPr>
          <a:xfrm>
            <a:off x="816690" y="2923445"/>
            <a:ext cx="2148840" cy="1234440"/>
          </a:xfrm>
          <a:prstGeom prst="rect">
            <a:avLst/>
          </a:prstGeom>
          <a:solidFill>
            <a:schemeClr val="accent4">
              <a:lumMod val="20000"/>
              <a:lumOff val="80000"/>
            </a:schemeClr>
          </a:solidFill>
        </p:spPr>
        <p:txBody>
          <a:bodyPr vert="horz" wrap="square" lIns="0" tIns="0" rIns="0" bIns="0" numCol="1"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Participant Pays</a:t>
            </a:r>
            <a:endParaRPr lang="en-US"/>
          </a:p>
        </p:txBody>
      </p:sp>
      <p:sp>
        <p:nvSpPr>
          <p:cNvPr id="5" name="Content Placeholder 2">
            <a:extLst>
              <a:ext uri="{FF2B5EF4-FFF2-40B4-BE49-F238E27FC236}">
                <a16:creationId xmlns:a16="http://schemas.microsoft.com/office/drawing/2014/main" id="{CEBDD2D7-43C2-E3BA-35D9-78889D76FAD9}"/>
              </a:ext>
            </a:extLst>
          </p:cNvPr>
          <p:cNvSpPr txBox="1">
            <a:spLocks/>
          </p:cNvSpPr>
          <p:nvPr/>
        </p:nvSpPr>
        <p:spPr>
          <a:xfrm>
            <a:off x="816690" y="4388282"/>
            <a:ext cx="2148840" cy="1234440"/>
          </a:xfrm>
          <a:prstGeom prst="rect">
            <a:avLst/>
          </a:prstGeom>
          <a:solidFill>
            <a:schemeClr val="accent4">
              <a:lumMod val="20000"/>
              <a:lumOff val="80000"/>
            </a:schemeClr>
          </a:solidFill>
        </p:spPr>
        <p:txBody>
          <a:bodyPr vert="horz" wrap="square" lIns="0" tIns="0" rIns="0" bIns="0" numCol="1"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Arial"/>
              </a:rPr>
              <a:t>Total Cost</a:t>
            </a:r>
            <a:endParaRPr lang="en-US"/>
          </a:p>
        </p:txBody>
      </p:sp>
      <p:sp>
        <p:nvSpPr>
          <p:cNvPr id="7" name="Content Placeholder 2">
            <a:extLst>
              <a:ext uri="{FF2B5EF4-FFF2-40B4-BE49-F238E27FC236}">
                <a16:creationId xmlns:a16="http://schemas.microsoft.com/office/drawing/2014/main" id="{470A7C9C-77D8-92E7-4002-C2C86600C8BF}"/>
              </a:ext>
            </a:extLst>
          </p:cNvPr>
          <p:cNvSpPr txBox="1">
            <a:spLocks/>
          </p:cNvSpPr>
          <p:nvPr/>
        </p:nvSpPr>
        <p:spPr>
          <a:xfrm>
            <a:off x="6018365" y="2921876"/>
            <a:ext cx="2148840" cy="1234440"/>
          </a:xfrm>
          <a:prstGeom prst="rect">
            <a:avLst/>
          </a:prstGeom>
          <a:solidFill>
            <a:schemeClr val="bg2"/>
          </a:solidFill>
        </p:spPr>
        <p:txBody>
          <a:bodyPr vert="horz" wrap="square" lIns="0" tIns="0" rIns="0" bIns="0" numCol="1"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Copays for your </a:t>
            </a:r>
            <a:br>
              <a:rPr lang="en-US" sz="1800" b="1" i="0" u="none" strike="noStrike" kern="1200" cap="none" spc="0" normalizeH="0" baseline="0" noProof="0">
                <a:ln>
                  <a:noFill/>
                </a:ln>
                <a:effectLst/>
                <a:uLnTx/>
                <a:uFillTx/>
                <a:latin typeface="Aptos"/>
                <a:cs typeface="Times New Roman" panose="02020603050405020304" pitchFamily="18" charset="0"/>
              </a:rPr>
            </a:br>
            <a:r>
              <a:rPr kumimoji="0" lang="en-US" sz="1800" b="1" i="0" u="none" strike="noStrike" kern="1200" cap="none" spc="0" normalizeH="0" baseline="0" noProof="0">
                <a:ln>
                  <a:noFill/>
                </a:ln>
                <a:solidFill>
                  <a:srgbClr val="000000"/>
                </a:solidFill>
                <a:effectLst/>
                <a:uLnTx/>
                <a:uFillTx/>
                <a:latin typeface="Aptos"/>
                <a:cs typeface="Times New Roman"/>
              </a:rPr>
              <a:t>plan coverage </a:t>
            </a:r>
            <a:br>
              <a:rPr lang="en-US" sz="1800" b="1" i="0" u="none" strike="noStrike" kern="1200" cap="none" spc="0" normalizeH="0" baseline="0" noProof="0">
                <a:ln>
                  <a:noFill/>
                </a:ln>
                <a:effectLst/>
                <a:uLnTx/>
                <a:uFillTx/>
                <a:latin typeface="Aptos"/>
                <a:cs typeface="Times New Roman" panose="02020603050405020304" pitchFamily="18" charset="0"/>
              </a:rPr>
            </a:br>
            <a:r>
              <a:rPr kumimoji="0" lang="en-US" sz="1600" b="1" i="0" u="none" strike="noStrike" kern="1200" cap="none" spc="0" normalizeH="0" baseline="0" noProof="0">
                <a:ln>
                  <a:noFill/>
                </a:ln>
                <a:solidFill>
                  <a:srgbClr val="000000"/>
                </a:solidFill>
                <a:effectLst/>
                <a:uLnTx/>
                <a:uFillTx/>
                <a:latin typeface="Aptos"/>
                <a:cs typeface="Times New Roman"/>
              </a:rPr>
              <a:t>(25%) </a:t>
            </a:r>
            <a:endParaRPr lang="en-US" sz="1600" b="1" i="0" u="none" strike="noStrike" kern="1200" cap="none" spc="0" normalizeH="0" baseline="0" noProof="0">
              <a:ln>
                <a:noFill/>
              </a:ln>
              <a:solidFill>
                <a:srgbClr val="000000"/>
              </a:solidFill>
              <a:effectLst/>
              <a:uLnTx/>
              <a:uFillTx/>
              <a:latin typeface="Aptos"/>
              <a:cs typeface="Times New Roman"/>
            </a:endParaRPr>
          </a:p>
        </p:txBody>
      </p:sp>
      <p:sp>
        <p:nvSpPr>
          <p:cNvPr id="8" name="Content Placeholder 2">
            <a:extLst>
              <a:ext uri="{FF2B5EF4-FFF2-40B4-BE49-F238E27FC236}">
                <a16:creationId xmlns:a16="http://schemas.microsoft.com/office/drawing/2014/main" id="{9943E142-21E6-F05D-DD7E-F4B5C58509D8}"/>
              </a:ext>
            </a:extLst>
          </p:cNvPr>
          <p:cNvSpPr txBox="1">
            <a:spLocks/>
          </p:cNvSpPr>
          <p:nvPr/>
        </p:nvSpPr>
        <p:spPr>
          <a:xfrm>
            <a:off x="6018841" y="1434771"/>
            <a:ext cx="2148840" cy="1234440"/>
          </a:xfrm>
          <a:prstGeom prst="rect">
            <a:avLst/>
          </a:prstGeom>
          <a:solidFill>
            <a:schemeClr val="accent1">
              <a:lumMod val="20000"/>
              <a:lumOff val="80000"/>
            </a:schemeClr>
          </a:solidFill>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Initial Coverage</a:t>
            </a:r>
            <a:endParaRPr lang="en-US" sz="1800" b="1" i="0" u="none" strike="noStrike" kern="1200" cap="none" spc="0" normalizeH="0" baseline="0" noProof="0">
              <a:ln>
                <a:noFill/>
              </a:ln>
              <a:solidFill>
                <a:srgbClr val="000000"/>
              </a:solidFill>
              <a:effectLst/>
              <a:uLnTx/>
              <a:uFillTx/>
              <a:latin typeface="Aptos"/>
              <a:cs typeface="Times New Roman"/>
            </a:endParaRPr>
          </a:p>
        </p:txBody>
      </p:sp>
      <p:sp>
        <p:nvSpPr>
          <p:cNvPr id="9" name="Content Placeholder 2">
            <a:extLst>
              <a:ext uri="{FF2B5EF4-FFF2-40B4-BE49-F238E27FC236}">
                <a16:creationId xmlns:a16="http://schemas.microsoft.com/office/drawing/2014/main" id="{7DF7D85E-D61A-7D3F-6C95-B4E476E0510B}"/>
              </a:ext>
            </a:extLst>
          </p:cNvPr>
          <p:cNvSpPr txBox="1">
            <a:spLocks/>
          </p:cNvSpPr>
          <p:nvPr/>
        </p:nvSpPr>
        <p:spPr>
          <a:xfrm>
            <a:off x="5905472" y="4387691"/>
            <a:ext cx="2261733" cy="1289740"/>
          </a:xfrm>
          <a:prstGeom prst="rect">
            <a:avLst/>
          </a:prstGeom>
          <a:solidFill>
            <a:schemeClr val="bg2"/>
          </a:solidFill>
          <a:ln w="38100">
            <a:solidFill>
              <a:schemeClr val="accent1"/>
            </a:solidFill>
          </a:ln>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Aptos"/>
                <a:cs typeface="Times New Roman"/>
              </a:rPr>
              <a:t>Maximum $2000 out-of-pocket        for the year </a:t>
            </a:r>
            <a:endParaRPr lang="en-US" sz="2000" i="0" strike="noStrike" kern="1200" cap="none" spc="0" normalizeH="0" baseline="0" noProof="0">
              <a:ln>
                <a:noFill/>
              </a:ln>
              <a:solidFill>
                <a:srgbClr val="000000"/>
              </a:solidFill>
              <a:effectLst/>
              <a:uLnTx/>
              <a:uFillTx/>
              <a:latin typeface="Aptos"/>
              <a:cs typeface="Times New Roman"/>
            </a:endParaRPr>
          </a:p>
        </p:txBody>
      </p:sp>
      <p:sp>
        <p:nvSpPr>
          <p:cNvPr id="10" name="Content Placeholder 2">
            <a:extLst>
              <a:ext uri="{FF2B5EF4-FFF2-40B4-BE49-F238E27FC236}">
                <a16:creationId xmlns:a16="http://schemas.microsoft.com/office/drawing/2014/main" id="{D53AAF71-FCDE-D023-E373-BF9248F173BC}"/>
              </a:ext>
            </a:extLst>
          </p:cNvPr>
          <p:cNvSpPr txBox="1">
            <a:spLocks/>
          </p:cNvSpPr>
          <p:nvPr/>
        </p:nvSpPr>
        <p:spPr>
          <a:xfrm>
            <a:off x="3418004" y="2926369"/>
            <a:ext cx="2148840" cy="1234440"/>
          </a:xfrm>
          <a:prstGeom prst="rect">
            <a:avLst/>
          </a:prstGeom>
          <a:solidFill>
            <a:schemeClr val="bg2"/>
          </a:solidFill>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Full retail until </a:t>
            </a:r>
            <a:endParaRPr lang="en-US" sz="1800" b="1" i="0" u="none" strike="noStrike" kern="1200" cap="none" spc="0" normalizeH="0" baseline="0" noProof="0">
              <a:ln>
                <a:noFill/>
              </a:ln>
              <a:solidFill>
                <a:srgbClr val="000000"/>
              </a:solidFill>
              <a:effectLst/>
              <a:uLnTx/>
              <a:uFillTx/>
              <a:latin typeface="Aptos"/>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deductible is met</a:t>
            </a:r>
            <a:endParaRPr lang="en-US" sz="1800" b="1" i="0" u="none" strike="noStrike" kern="1200" cap="none" spc="0" normalizeH="0" baseline="0" noProof="0">
              <a:ln>
                <a:noFill/>
              </a:ln>
              <a:solidFill>
                <a:srgbClr val="000000"/>
              </a:solidFill>
              <a:effectLst/>
              <a:uLnTx/>
              <a:uFillTx/>
              <a:latin typeface="Aptos"/>
              <a:cs typeface="Times New Roman"/>
            </a:endParaRPr>
          </a:p>
        </p:txBody>
      </p:sp>
      <p:sp>
        <p:nvSpPr>
          <p:cNvPr id="11" name="Content Placeholder 2">
            <a:extLst>
              <a:ext uri="{FF2B5EF4-FFF2-40B4-BE49-F238E27FC236}">
                <a16:creationId xmlns:a16="http://schemas.microsoft.com/office/drawing/2014/main" id="{5A740BB1-FBB6-6A5F-92DB-C0C4FDC4931D}"/>
              </a:ext>
            </a:extLst>
          </p:cNvPr>
          <p:cNvSpPr txBox="1">
            <a:spLocks/>
          </p:cNvSpPr>
          <p:nvPr/>
        </p:nvSpPr>
        <p:spPr>
          <a:xfrm>
            <a:off x="3418004" y="1434771"/>
            <a:ext cx="2148840" cy="1234440"/>
          </a:xfrm>
          <a:prstGeom prst="rect">
            <a:avLst/>
          </a:prstGeom>
          <a:solidFill>
            <a:schemeClr val="accent1">
              <a:lumMod val="20000"/>
              <a:lumOff val="80000"/>
            </a:schemeClr>
          </a:solidFill>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Deductible</a:t>
            </a:r>
            <a:endParaRPr lang="en-US" sz="1800" b="1" i="0" u="none" strike="noStrike" kern="1200" cap="none" spc="0" normalizeH="0" baseline="0" noProof="0">
              <a:ln>
                <a:noFill/>
              </a:ln>
              <a:solidFill>
                <a:srgbClr val="000000"/>
              </a:solidFill>
              <a:effectLst/>
              <a:uLnTx/>
              <a:uFillTx/>
              <a:latin typeface="Aptos"/>
              <a:cs typeface="Times New Roman"/>
            </a:endParaRPr>
          </a:p>
        </p:txBody>
      </p:sp>
      <p:sp>
        <p:nvSpPr>
          <p:cNvPr id="12" name="Content Placeholder 2">
            <a:extLst>
              <a:ext uri="{FF2B5EF4-FFF2-40B4-BE49-F238E27FC236}">
                <a16:creationId xmlns:a16="http://schemas.microsoft.com/office/drawing/2014/main" id="{CF0B083C-810F-A9C3-637B-C55BB39708AB}"/>
              </a:ext>
            </a:extLst>
          </p:cNvPr>
          <p:cNvSpPr txBox="1">
            <a:spLocks/>
          </p:cNvSpPr>
          <p:nvPr/>
        </p:nvSpPr>
        <p:spPr>
          <a:xfrm>
            <a:off x="3418004" y="4387691"/>
            <a:ext cx="2148840" cy="1234440"/>
          </a:xfrm>
          <a:prstGeom prst="rect">
            <a:avLst/>
          </a:prstGeom>
          <a:solidFill>
            <a:schemeClr val="bg2"/>
          </a:solidFill>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$0 – $590</a:t>
            </a:r>
            <a:endParaRPr lang="en-US" sz="1800" b="1" i="0" u="none" strike="noStrike" kern="1200" cap="none" spc="0" normalizeH="0" baseline="0" noProof="0">
              <a:ln>
                <a:noFill/>
              </a:ln>
              <a:solidFill>
                <a:srgbClr val="000000"/>
              </a:solidFill>
              <a:effectLst/>
              <a:uLnTx/>
              <a:uFillTx/>
              <a:latin typeface="Aptos"/>
              <a:cs typeface="Times New Roman"/>
            </a:endParaRPr>
          </a:p>
        </p:txBody>
      </p:sp>
      <p:sp>
        <p:nvSpPr>
          <p:cNvPr id="13" name="Content Placeholder 2">
            <a:extLst>
              <a:ext uri="{FF2B5EF4-FFF2-40B4-BE49-F238E27FC236}">
                <a16:creationId xmlns:a16="http://schemas.microsoft.com/office/drawing/2014/main" id="{93B3F17E-AAD8-FD9E-2DF6-FFC89BAF0637}"/>
              </a:ext>
            </a:extLst>
          </p:cNvPr>
          <p:cNvSpPr txBox="1">
            <a:spLocks/>
          </p:cNvSpPr>
          <p:nvPr/>
        </p:nvSpPr>
        <p:spPr>
          <a:xfrm>
            <a:off x="816690" y="1434771"/>
            <a:ext cx="2148840" cy="1234440"/>
          </a:xfrm>
          <a:prstGeom prst="rect">
            <a:avLst/>
          </a:prstGeom>
          <a:solidFill>
            <a:schemeClr val="accent4">
              <a:lumMod val="20000"/>
              <a:lumOff val="80000"/>
            </a:schemeClr>
          </a:solidFill>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cs typeface="Times New Roman"/>
              </a:rPr>
              <a:t>Phases</a:t>
            </a:r>
            <a:endParaRPr lang="en-US" sz="1800" b="1" i="0" u="none" strike="noStrike" kern="1200" cap="none" spc="0" normalizeH="0" baseline="0" noProof="0">
              <a:ln>
                <a:noFill/>
              </a:ln>
              <a:solidFill>
                <a:srgbClr val="000000"/>
              </a:solidFill>
              <a:effectLst/>
              <a:uLnTx/>
              <a:uFillTx/>
              <a:latin typeface="Aptos"/>
              <a:cs typeface="Times New Roman"/>
            </a:endParaRPr>
          </a:p>
        </p:txBody>
      </p:sp>
      <p:sp>
        <p:nvSpPr>
          <p:cNvPr id="14" name="TextBox 13">
            <a:extLst>
              <a:ext uri="{FF2B5EF4-FFF2-40B4-BE49-F238E27FC236}">
                <a16:creationId xmlns:a16="http://schemas.microsoft.com/office/drawing/2014/main" id="{7DC02713-CF8D-0961-21FA-236C97DA39AE}"/>
              </a:ext>
            </a:extLst>
          </p:cNvPr>
          <p:cNvSpPr txBox="1"/>
          <p:nvPr/>
        </p:nvSpPr>
        <p:spPr>
          <a:xfrm>
            <a:off x="8619678" y="1434771"/>
            <a:ext cx="2261733" cy="1234440"/>
          </a:xfrm>
          <a:prstGeom prst="rect">
            <a:avLst/>
          </a:prstGeom>
          <a:solidFill>
            <a:schemeClr val="accent1">
              <a:lumMod val="20000"/>
              <a:lumOff val="80000"/>
            </a:schemeClr>
          </a:solidFill>
        </p:spPr>
        <p:txBody>
          <a:bodyPr wrap="square"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rPr>
              <a:t>Catastrophic Coverage</a:t>
            </a:r>
            <a:endParaRPr lang="en-US" sz="1800" b="1" i="0" u="none" strike="noStrike" kern="1200" cap="none" spc="0" normalizeH="0" baseline="0" noProof="0">
              <a:ln>
                <a:noFill/>
              </a:ln>
              <a:solidFill>
                <a:srgbClr val="000000"/>
              </a:solidFill>
              <a:effectLst/>
              <a:uLnTx/>
              <a:uFillTx/>
              <a:latin typeface="Aptos"/>
            </a:endParaRPr>
          </a:p>
        </p:txBody>
      </p:sp>
      <p:sp>
        <p:nvSpPr>
          <p:cNvPr id="15" name="Content Placeholder 2">
            <a:extLst>
              <a:ext uri="{FF2B5EF4-FFF2-40B4-BE49-F238E27FC236}">
                <a16:creationId xmlns:a16="http://schemas.microsoft.com/office/drawing/2014/main" id="{95A33129-95FE-9E8A-FB4F-34670008A11B}"/>
              </a:ext>
            </a:extLst>
          </p:cNvPr>
          <p:cNvSpPr txBox="1">
            <a:spLocks/>
          </p:cNvSpPr>
          <p:nvPr/>
        </p:nvSpPr>
        <p:spPr>
          <a:xfrm>
            <a:off x="8618726" y="2923445"/>
            <a:ext cx="2261732" cy="1234438"/>
          </a:xfrm>
          <a:prstGeom prst="rect">
            <a:avLst/>
          </a:prstGeom>
          <a:solidFill>
            <a:schemeClr val="bg2"/>
          </a:solidFill>
        </p:spPr>
        <p:txBody>
          <a:bodyPr vert="horz" wrap="square" lIns="0" tIns="0" rIns="0" bIns="0" numCol="1"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000000"/>
                </a:solidFill>
                <a:latin typeface="Aptos"/>
                <a:cs typeface="Times New Roman"/>
              </a:rPr>
              <a:t>$0</a:t>
            </a:r>
            <a:endParaRPr lang="en-US" sz="4000" b="1" i="0" u="none" strike="noStrike" kern="1200" cap="none" spc="0" normalizeH="0" baseline="0" noProof="0">
              <a:ln>
                <a:noFill/>
              </a:ln>
              <a:solidFill>
                <a:srgbClr val="000000"/>
              </a:solidFill>
              <a:effectLst/>
              <a:uLnTx/>
              <a:uFillTx/>
              <a:latin typeface="Aptos"/>
              <a:cs typeface="Times New Roman"/>
            </a:endParaRPr>
          </a:p>
        </p:txBody>
      </p:sp>
      <p:sp>
        <p:nvSpPr>
          <p:cNvPr id="16" name="Content Placeholder 2">
            <a:extLst>
              <a:ext uri="{FF2B5EF4-FFF2-40B4-BE49-F238E27FC236}">
                <a16:creationId xmlns:a16="http://schemas.microsoft.com/office/drawing/2014/main" id="{6830E30F-8A67-2CCB-348F-CF95DF140DE5}"/>
              </a:ext>
            </a:extLst>
          </p:cNvPr>
          <p:cNvSpPr txBox="1">
            <a:spLocks/>
          </p:cNvSpPr>
          <p:nvPr/>
        </p:nvSpPr>
        <p:spPr>
          <a:xfrm>
            <a:off x="8618726" y="4387690"/>
            <a:ext cx="2261732" cy="1234440"/>
          </a:xfrm>
          <a:prstGeom prst="rect">
            <a:avLst/>
          </a:prstGeom>
          <a:solidFill>
            <a:schemeClr val="bg2"/>
          </a:solidFill>
        </p:spPr>
        <p:txBody>
          <a:bodyPr vert="horz" wrap="square" lIns="0" tIns="0" rIns="0" bIns="0" numCol="1"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ptos"/>
                <a:cs typeface="Times New Roman"/>
              </a:rPr>
              <a:t>Part D plans and drug manufacturers pay a </a:t>
            </a:r>
            <a:br>
              <a:rPr kumimoji="0" lang="en-US" sz="1400" b="1" u="none" strike="noStrike" kern="1200" cap="none" spc="0" normalizeH="0" baseline="0" noProof="0" dirty="0">
                <a:ln>
                  <a:noFill/>
                </a:ln>
                <a:solidFill>
                  <a:srgbClr val="000000"/>
                </a:solidFill>
                <a:effectLst/>
                <a:uLnTx/>
                <a:uFillTx/>
                <a:latin typeface="Aptos"/>
                <a:cs typeface="Times New Roman"/>
              </a:rPr>
            </a:br>
            <a:r>
              <a:rPr kumimoji="0" lang="en-US" sz="1400" b="1" u="none" strike="noStrike" kern="1200" cap="none" spc="0" normalizeH="0" baseline="0" noProof="0" dirty="0">
                <a:ln>
                  <a:noFill/>
                </a:ln>
                <a:solidFill>
                  <a:srgbClr val="000000"/>
                </a:solidFill>
                <a:effectLst/>
                <a:uLnTx/>
                <a:uFillTx/>
                <a:latin typeface="Aptos"/>
                <a:cs typeface="Times New Roman"/>
              </a:rPr>
              <a:t>larger share than Medicare</a:t>
            </a:r>
          </a:p>
        </p:txBody>
      </p:sp>
      <p:cxnSp>
        <p:nvCxnSpPr>
          <p:cNvPr id="21" name="Straight Connector 20">
            <a:extLst>
              <a:ext uri="{FF2B5EF4-FFF2-40B4-BE49-F238E27FC236}">
                <a16:creationId xmlns:a16="http://schemas.microsoft.com/office/drawing/2014/main" id="{65E28F77-429C-83A6-51BA-315FC52C9D3A}"/>
              </a:ext>
            </a:extLst>
          </p:cNvPr>
          <p:cNvCxnSpPr/>
          <p:nvPr/>
        </p:nvCxnSpPr>
        <p:spPr>
          <a:xfrm>
            <a:off x="3181799" y="1453843"/>
            <a:ext cx="0" cy="41682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314B-4C52-8426-645C-AB2A2C2E5A29}"/>
              </a:ext>
            </a:extLst>
          </p:cNvPr>
          <p:cNvCxnSpPr/>
          <p:nvPr/>
        </p:nvCxnSpPr>
        <p:spPr>
          <a:xfrm>
            <a:off x="816690" y="2778537"/>
            <a:ext cx="1006376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A0C25082-427E-6FFE-0673-83FDDD9063CC}"/>
              </a:ext>
            </a:extLst>
          </p:cNvPr>
          <p:cNvSpPr>
            <a:spLocks noGrp="1"/>
          </p:cNvSpPr>
          <p:nvPr>
            <p:ph type="title"/>
          </p:nvPr>
        </p:nvSpPr>
        <p:spPr>
          <a:xfrm>
            <a:off x="457200" y="457200"/>
            <a:ext cx="11277600" cy="889282"/>
          </a:xfrm>
        </p:spPr>
        <p:txBody>
          <a:bodyPr/>
          <a:lstStyle/>
          <a:p>
            <a:r>
              <a:rPr lang="en-US" dirty="0"/>
              <a:t>Medicare Prescription Drug Coverage 2025</a:t>
            </a:r>
            <a:br>
              <a:rPr lang="en-US" dirty="0"/>
            </a:br>
            <a:endParaRPr lang="en-US" dirty="0"/>
          </a:p>
        </p:txBody>
      </p:sp>
      <p:sp>
        <p:nvSpPr>
          <p:cNvPr id="18" name="Text Placeholder 17">
            <a:extLst>
              <a:ext uri="{FF2B5EF4-FFF2-40B4-BE49-F238E27FC236}">
                <a16:creationId xmlns:a16="http://schemas.microsoft.com/office/drawing/2014/main" id="{D6981FF4-FE98-3D02-7DBB-54495EE6A24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991551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a shelf of medicine&#10;&#10;AI-generated content may be incorrect.">
            <a:extLst>
              <a:ext uri="{FF2B5EF4-FFF2-40B4-BE49-F238E27FC236}">
                <a16:creationId xmlns:a16="http://schemas.microsoft.com/office/drawing/2014/main" id="{2710067F-A714-F96E-5ADE-5BD00554E7C4}"/>
              </a:ext>
            </a:extLst>
          </p:cNvPr>
          <p:cNvPicPr>
            <a:picLocks noChangeAspect="1"/>
          </p:cNvPicPr>
          <p:nvPr/>
        </p:nvPicPr>
        <p:blipFill rotWithShape="1">
          <a:blip r:embed="rId3"/>
          <a:srcRect l="7093" t="87" r="27684"/>
          <a:stretch>
            <a:fillRect/>
          </a:stretch>
        </p:blipFill>
        <p:spPr>
          <a:xfrm>
            <a:off x="-4178" y="1593850"/>
            <a:ext cx="3175172" cy="2587591"/>
          </a:xfrm>
          <a:prstGeom prst="rect">
            <a:avLst/>
          </a:prstGeom>
        </p:spPr>
      </p:pic>
      <p:graphicFrame>
        <p:nvGraphicFramePr>
          <p:cNvPr id="26" name="Table 25">
            <a:extLst>
              <a:ext uri="{FF2B5EF4-FFF2-40B4-BE49-F238E27FC236}">
                <a16:creationId xmlns:a16="http://schemas.microsoft.com/office/drawing/2014/main" id="{456ABDC9-4A4E-A0B3-78F5-732580BF4DB6}"/>
              </a:ext>
            </a:extLst>
          </p:cNvPr>
          <p:cNvGraphicFramePr>
            <a:graphicFrameLocks noGrp="1"/>
          </p:cNvGraphicFramePr>
          <p:nvPr>
            <p:extLst>
              <p:ext uri="{D42A27DB-BD31-4B8C-83A1-F6EECF244321}">
                <p14:modId xmlns:p14="http://schemas.microsoft.com/office/powerpoint/2010/main" val="1064056234"/>
              </p:ext>
            </p:extLst>
          </p:nvPr>
        </p:nvGraphicFramePr>
        <p:xfrm>
          <a:off x="5437215" y="1594978"/>
          <a:ext cx="6173763" cy="2328624"/>
        </p:xfrm>
        <a:graphic>
          <a:graphicData uri="http://schemas.openxmlformats.org/drawingml/2006/table">
            <a:tbl>
              <a:tblPr firstRow="1" bandRow="1">
                <a:tableStyleId>{9DCAF9ED-07DC-4A11-8D7F-57B35C25682E}</a:tableStyleId>
              </a:tblPr>
              <a:tblGrid>
                <a:gridCol w="1514191">
                  <a:extLst>
                    <a:ext uri="{9D8B030D-6E8A-4147-A177-3AD203B41FA5}">
                      <a16:colId xmlns:a16="http://schemas.microsoft.com/office/drawing/2014/main" val="287251840"/>
                    </a:ext>
                  </a:extLst>
                </a:gridCol>
                <a:gridCol w="3391159">
                  <a:extLst>
                    <a:ext uri="{9D8B030D-6E8A-4147-A177-3AD203B41FA5}">
                      <a16:colId xmlns:a16="http://schemas.microsoft.com/office/drawing/2014/main" val="234826178"/>
                    </a:ext>
                  </a:extLst>
                </a:gridCol>
                <a:gridCol w="1268413">
                  <a:extLst>
                    <a:ext uri="{9D8B030D-6E8A-4147-A177-3AD203B41FA5}">
                      <a16:colId xmlns:a16="http://schemas.microsoft.com/office/drawing/2014/main" val="1008619990"/>
                    </a:ext>
                  </a:extLst>
                </a:gridCol>
              </a:tblGrid>
              <a:tr h="388104">
                <a:tc>
                  <a:txBody>
                    <a:bodyPr/>
                    <a:lstStyle/>
                    <a:p>
                      <a:r>
                        <a:rPr lang="en-US"/>
                        <a:t>Name</a:t>
                      </a:r>
                    </a:p>
                  </a:txBody>
                  <a:tcPr/>
                </a:tc>
                <a:tc>
                  <a:txBody>
                    <a:bodyPr/>
                    <a:lstStyle/>
                    <a:p>
                      <a:r>
                        <a:rPr lang="en-US"/>
                        <a:t>Drug Information</a:t>
                      </a:r>
                    </a:p>
                  </a:txBody>
                  <a:tcPr/>
                </a:tc>
                <a:tc>
                  <a:txBody>
                    <a:bodyPr/>
                    <a:lstStyle/>
                    <a:p>
                      <a:r>
                        <a:rPr lang="en-US"/>
                        <a:t>Cost </a:t>
                      </a:r>
                    </a:p>
                  </a:txBody>
                  <a:tcPr/>
                </a:tc>
                <a:extLst>
                  <a:ext uri="{0D108BD9-81ED-4DB2-BD59-A6C34878D82A}">
                    <a16:rowId xmlns:a16="http://schemas.microsoft.com/office/drawing/2014/main" val="1246603029"/>
                  </a:ext>
                </a:extLst>
              </a:tr>
              <a:tr h="388104">
                <a:tc>
                  <a:txBody>
                    <a:bodyPr/>
                    <a:lstStyle/>
                    <a:p>
                      <a:endParaRPr lang="en-US"/>
                    </a:p>
                  </a:txBody>
                  <a:tcPr/>
                </a:tc>
                <a:tc>
                  <a:txBody>
                    <a:bodyPr/>
                    <a:lstStyle/>
                    <a:p>
                      <a:r>
                        <a:rPr lang="en-US"/>
                        <a:t>Tier 1 – Preferred Generic</a:t>
                      </a:r>
                    </a:p>
                  </a:txBody>
                  <a:tcPr/>
                </a:tc>
                <a:tc>
                  <a:txBody>
                    <a:bodyPr/>
                    <a:lstStyle/>
                    <a:p>
                      <a:endParaRPr lang="en-US"/>
                    </a:p>
                  </a:txBody>
                  <a:tcPr/>
                </a:tc>
                <a:extLst>
                  <a:ext uri="{0D108BD9-81ED-4DB2-BD59-A6C34878D82A}">
                    <a16:rowId xmlns:a16="http://schemas.microsoft.com/office/drawing/2014/main" val="1192700572"/>
                  </a:ext>
                </a:extLst>
              </a:tr>
              <a:tr h="388104">
                <a:tc>
                  <a:txBody>
                    <a:bodyPr/>
                    <a:lstStyle/>
                    <a:p>
                      <a:endParaRPr lang="en-US"/>
                    </a:p>
                  </a:txBody>
                  <a:tcPr/>
                </a:tc>
                <a:tc>
                  <a:txBody>
                    <a:bodyPr/>
                    <a:lstStyle/>
                    <a:p>
                      <a:r>
                        <a:rPr lang="en-US"/>
                        <a:t>Tier 2 – Non-preferred Generic</a:t>
                      </a:r>
                    </a:p>
                  </a:txBody>
                  <a:tcPr/>
                </a:tc>
                <a:tc>
                  <a:txBody>
                    <a:bodyPr/>
                    <a:lstStyle/>
                    <a:p>
                      <a:endParaRPr lang="en-US"/>
                    </a:p>
                  </a:txBody>
                  <a:tcPr/>
                </a:tc>
                <a:extLst>
                  <a:ext uri="{0D108BD9-81ED-4DB2-BD59-A6C34878D82A}">
                    <a16:rowId xmlns:a16="http://schemas.microsoft.com/office/drawing/2014/main" val="3349757067"/>
                  </a:ext>
                </a:extLst>
              </a:tr>
              <a:tr h="388104">
                <a:tc>
                  <a:txBody>
                    <a:bodyPr/>
                    <a:lstStyle/>
                    <a:p>
                      <a:endParaRPr lang="en-US"/>
                    </a:p>
                  </a:txBody>
                  <a:tcPr/>
                </a:tc>
                <a:tc>
                  <a:txBody>
                    <a:bodyPr/>
                    <a:lstStyle/>
                    <a:p>
                      <a:r>
                        <a:rPr lang="en-US"/>
                        <a:t>Tier 3 – Preferred Brand</a:t>
                      </a:r>
                    </a:p>
                  </a:txBody>
                  <a:tcPr/>
                </a:tc>
                <a:tc>
                  <a:txBody>
                    <a:bodyPr/>
                    <a:lstStyle/>
                    <a:p>
                      <a:endParaRPr lang="en-US"/>
                    </a:p>
                  </a:txBody>
                  <a:tcPr/>
                </a:tc>
                <a:extLst>
                  <a:ext uri="{0D108BD9-81ED-4DB2-BD59-A6C34878D82A}">
                    <a16:rowId xmlns:a16="http://schemas.microsoft.com/office/drawing/2014/main" val="2636146609"/>
                  </a:ext>
                </a:extLst>
              </a:tr>
              <a:tr h="388104">
                <a:tc>
                  <a:txBody>
                    <a:bodyPr/>
                    <a:lstStyle/>
                    <a:p>
                      <a:endParaRPr lang="en-US"/>
                    </a:p>
                  </a:txBody>
                  <a:tcPr/>
                </a:tc>
                <a:tc>
                  <a:txBody>
                    <a:bodyPr/>
                    <a:lstStyle/>
                    <a:p>
                      <a:r>
                        <a:rPr lang="en-US"/>
                        <a:t>Tier 4 – Non-preferred Brand</a:t>
                      </a:r>
                    </a:p>
                  </a:txBody>
                  <a:tcPr/>
                </a:tc>
                <a:tc>
                  <a:txBody>
                    <a:bodyPr/>
                    <a:lstStyle/>
                    <a:p>
                      <a:endParaRPr lang="en-US"/>
                    </a:p>
                  </a:txBody>
                  <a:tcPr/>
                </a:tc>
                <a:extLst>
                  <a:ext uri="{0D108BD9-81ED-4DB2-BD59-A6C34878D82A}">
                    <a16:rowId xmlns:a16="http://schemas.microsoft.com/office/drawing/2014/main" val="1666267724"/>
                  </a:ext>
                </a:extLst>
              </a:tr>
              <a:tr h="388104">
                <a:tc>
                  <a:txBody>
                    <a:bodyPr/>
                    <a:lstStyle/>
                    <a:p>
                      <a:endParaRPr lang="en-US"/>
                    </a:p>
                  </a:txBody>
                  <a:tcPr/>
                </a:tc>
                <a:tc>
                  <a:txBody>
                    <a:bodyPr/>
                    <a:lstStyle/>
                    <a:p>
                      <a:r>
                        <a:rPr lang="en-US"/>
                        <a:t>Tier 5 - Specialty</a:t>
                      </a:r>
                    </a:p>
                  </a:txBody>
                  <a:tcPr/>
                </a:tc>
                <a:tc>
                  <a:txBody>
                    <a:bodyPr/>
                    <a:lstStyle/>
                    <a:p>
                      <a:endParaRPr lang="en-US"/>
                    </a:p>
                  </a:txBody>
                  <a:tcPr/>
                </a:tc>
                <a:extLst>
                  <a:ext uri="{0D108BD9-81ED-4DB2-BD59-A6C34878D82A}">
                    <a16:rowId xmlns:a16="http://schemas.microsoft.com/office/drawing/2014/main" val="3465871778"/>
                  </a:ext>
                </a:extLst>
              </a:tr>
            </a:tbl>
          </a:graphicData>
        </a:graphic>
      </p:graphicFrame>
      <p:pic>
        <p:nvPicPr>
          <p:cNvPr id="7" name="Picture 6">
            <a:extLst>
              <a:ext uri="{FF2B5EF4-FFF2-40B4-BE49-F238E27FC236}">
                <a16:creationId xmlns:a16="http://schemas.microsoft.com/office/drawing/2014/main" id="{C8CB8905-46B1-A9D9-98C6-7820CCA09F93}"/>
              </a:ext>
            </a:extLst>
          </p:cNvPr>
          <p:cNvPicPr>
            <a:picLocks noChangeAspect="1"/>
          </p:cNvPicPr>
          <p:nvPr/>
        </p:nvPicPr>
        <p:blipFill>
          <a:blip r:embed="rId4"/>
          <a:stretch>
            <a:fillRect/>
          </a:stretch>
        </p:blipFill>
        <p:spPr>
          <a:xfrm>
            <a:off x="587104" y="4398506"/>
            <a:ext cx="10790855" cy="1569856"/>
          </a:xfrm>
          <a:prstGeom prst="rect">
            <a:avLst/>
          </a:prstGeom>
        </p:spPr>
      </p:pic>
      <p:sp>
        <p:nvSpPr>
          <p:cNvPr id="4" name="Title 3">
            <a:extLst>
              <a:ext uri="{FF2B5EF4-FFF2-40B4-BE49-F238E27FC236}">
                <a16:creationId xmlns:a16="http://schemas.microsoft.com/office/drawing/2014/main" id="{F202E5A2-AD3E-E7DD-C829-985ABFC089A7}"/>
              </a:ext>
            </a:extLst>
          </p:cNvPr>
          <p:cNvSpPr>
            <a:spLocks noGrp="1"/>
          </p:cNvSpPr>
          <p:nvPr>
            <p:ph type="title"/>
          </p:nvPr>
        </p:nvSpPr>
        <p:spPr>
          <a:xfrm>
            <a:off x="457200" y="457200"/>
            <a:ext cx="11277600" cy="889282"/>
          </a:xfrm>
        </p:spPr>
        <p:txBody>
          <a:bodyPr/>
          <a:lstStyle/>
          <a:p>
            <a:r>
              <a:rPr lang="en-US" dirty="0"/>
              <a:t>Prescription Drugs — 5 Tiers of Copays</a:t>
            </a:r>
            <a:br>
              <a:rPr lang="en-US" dirty="0"/>
            </a:br>
            <a:endParaRPr lang="en-US" dirty="0"/>
          </a:p>
        </p:txBody>
      </p:sp>
      <p:pic>
        <p:nvPicPr>
          <p:cNvPr id="5" name="Picture 4">
            <a:extLst>
              <a:ext uri="{FF2B5EF4-FFF2-40B4-BE49-F238E27FC236}">
                <a16:creationId xmlns:a16="http://schemas.microsoft.com/office/drawing/2014/main" id="{A1514835-7CBC-C4CA-28AB-B31614399FD5}"/>
              </a:ext>
            </a:extLst>
          </p:cNvPr>
          <p:cNvPicPr>
            <a:picLocks noChangeAspect="1"/>
          </p:cNvPicPr>
          <p:nvPr/>
        </p:nvPicPr>
        <p:blipFill>
          <a:blip r:embed="rId5"/>
          <a:stretch>
            <a:fillRect/>
          </a:stretch>
        </p:blipFill>
        <p:spPr>
          <a:xfrm>
            <a:off x="3550597" y="1496793"/>
            <a:ext cx="1409710" cy="2857519"/>
          </a:xfrm>
          <a:prstGeom prst="rect">
            <a:avLst/>
          </a:prstGeom>
        </p:spPr>
      </p:pic>
    </p:spTree>
    <p:extLst>
      <p:ext uri="{BB962C8B-B14F-4D97-AF65-F5344CB8AC3E}">
        <p14:creationId xmlns:p14="http://schemas.microsoft.com/office/powerpoint/2010/main" val="211014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875F76-7BD4-CDA6-141B-33A8650A225C}"/>
              </a:ext>
            </a:extLst>
          </p:cNvPr>
          <p:cNvSpPr txBox="1"/>
          <p:nvPr/>
        </p:nvSpPr>
        <p:spPr>
          <a:xfrm>
            <a:off x="6859253" y="5020395"/>
            <a:ext cx="1964810" cy="954107"/>
          </a:xfrm>
          <a:prstGeom prst="rect">
            <a:avLst/>
          </a:prstGeom>
          <a:noFill/>
        </p:spPr>
        <p:txBody>
          <a:bodyPr wrap="square" rtlCol="0">
            <a:spAutoFit/>
          </a:bodyPr>
          <a:lstStyle/>
          <a:p>
            <a:endParaRPr lang="en-US" sz="2800">
              <a:solidFill>
                <a:sysClr val="windowText" lastClr="000000"/>
              </a:solidFill>
            </a:endParaRPr>
          </a:p>
          <a:p>
            <a:pPr>
              <a:spcAft>
                <a:spcPts val="600"/>
              </a:spcAft>
            </a:pPr>
            <a:r>
              <a:rPr lang="en-US" sz="2800" b="1">
                <a:solidFill>
                  <a:sysClr val="windowText" lastClr="000000"/>
                </a:solidFill>
              </a:rPr>
              <a:t>Wellpoint</a:t>
            </a:r>
          </a:p>
        </p:txBody>
      </p:sp>
      <p:sp>
        <p:nvSpPr>
          <p:cNvPr id="10" name="TextBox 9">
            <a:extLst>
              <a:ext uri="{FF2B5EF4-FFF2-40B4-BE49-F238E27FC236}">
                <a16:creationId xmlns:a16="http://schemas.microsoft.com/office/drawing/2014/main" id="{81B8BC2B-EDE7-E90B-CEA0-34530AF3EBAA}"/>
              </a:ext>
            </a:extLst>
          </p:cNvPr>
          <p:cNvSpPr txBox="1"/>
          <p:nvPr/>
        </p:nvSpPr>
        <p:spPr>
          <a:xfrm>
            <a:off x="6859253" y="1781206"/>
            <a:ext cx="1873779" cy="523220"/>
          </a:xfrm>
          <a:prstGeom prst="rect">
            <a:avLst/>
          </a:prstGeom>
          <a:noFill/>
        </p:spPr>
        <p:txBody>
          <a:bodyPr wrap="square">
            <a:spAutoFit/>
          </a:bodyPr>
          <a:lstStyle/>
          <a:p>
            <a:pPr>
              <a:spcAft>
                <a:spcPts val="600"/>
              </a:spcAft>
            </a:pPr>
            <a:r>
              <a:rPr lang="en-US" sz="2800" b="1">
                <a:solidFill>
                  <a:sysClr val="windowText" lastClr="000000"/>
                </a:solidFill>
              </a:rPr>
              <a:t>AARP</a:t>
            </a:r>
          </a:p>
        </p:txBody>
      </p:sp>
      <p:sp>
        <p:nvSpPr>
          <p:cNvPr id="12" name="TextBox 11">
            <a:extLst>
              <a:ext uri="{FF2B5EF4-FFF2-40B4-BE49-F238E27FC236}">
                <a16:creationId xmlns:a16="http://schemas.microsoft.com/office/drawing/2014/main" id="{0A3F86CC-098F-CDE0-1DA7-C4DDCE063FE9}"/>
              </a:ext>
            </a:extLst>
          </p:cNvPr>
          <p:cNvSpPr txBox="1"/>
          <p:nvPr/>
        </p:nvSpPr>
        <p:spPr>
          <a:xfrm>
            <a:off x="1051037" y="2804323"/>
            <a:ext cx="4967513" cy="523220"/>
          </a:xfrm>
          <a:prstGeom prst="rect">
            <a:avLst/>
          </a:prstGeom>
          <a:noFill/>
        </p:spPr>
        <p:txBody>
          <a:bodyPr wrap="square">
            <a:spAutoFit/>
          </a:bodyPr>
          <a:lstStyle/>
          <a:p>
            <a:pPr>
              <a:spcAft>
                <a:spcPts val="600"/>
              </a:spcAft>
            </a:pPr>
            <a:r>
              <a:rPr lang="en-US" sz="2800" b="1"/>
              <a:t>Aetna – SilverScript</a:t>
            </a:r>
          </a:p>
        </p:txBody>
      </p:sp>
      <p:sp>
        <p:nvSpPr>
          <p:cNvPr id="14" name="TextBox 13">
            <a:extLst>
              <a:ext uri="{FF2B5EF4-FFF2-40B4-BE49-F238E27FC236}">
                <a16:creationId xmlns:a16="http://schemas.microsoft.com/office/drawing/2014/main" id="{89E53CAD-78E1-E974-508A-32F7FA03FC1B}"/>
              </a:ext>
            </a:extLst>
          </p:cNvPr>
          <p:cNvSpPr txBox="1"/>
          <p:nvPr/>
        </p:nvSpPr>
        <p:spPr>
          <a:xfrm>
            <a:off x="1051037" y="1581152"/>
            <a:ext cx="4967513" cy="523220"/>
          </a:xfrm>
          <a:prstGeom prst="rect">
            <a:avLst/>
          </a:prstGeom>
          <a:noFill/>
        </p:spPr>
        <p:txBody>
          <a:bodyPr wrap="square">
            <a:spAutoFit/>
          </a:bodyPr>
          <a:lstStyle/>
          <a:p>
            <a:pPr>
              <a:spcAft>
                <a:spcPts val="600"/>
              </a:spcAft>
            </a:pPr>
            <a:r>
              <a:rPr lang="en-US" sz="2800" b="1"/>
              <a:t>Blue Cross Blue Shield</a:t>
            </a:r>
          </a:p>
        </p:txBody>
      </p:sp>
      <p:sp>
        <p:nvSpPr>
          <p:cNvPr id="16" name="TextBox 15">
            <a:extLst>
              <a:ext uri="{FF2B5EF4-FFF2-40B4-BE49-F238E27FC236}">
                <a16:creationId xmlns:a16="http://schemas.microsoft.com/office/drawing/2014/main" id="{11194392-9772-1E05-22BA-C2CD7E9A4A58}"/>
              </a:ext>
            </a:extLst>
          </p:cNvPr>
          <p:cNvSpPr txBox="1"/>
          <p:nvPr/>
        </p:nvSpPr>
        <p:spPr>
          <a:xfrm>
            <a:off x="1051037" y="5373774"/>
            <a:ext cx="4967514" cy="523220"/>
          </a:xfrm>
          <a:prstGeom prst="rect">
            <a:avLst/>
          </a:prstGeom>
          <a:noFill/>
        </p:spPr>
        <p:txBody>
          <a:bodyPr wrap="square">
            <a:spAutoFit/>
          </a:bodyPr>
          <a:lstStyle/>
          <a:p>
            <a:pPr>
              <a:spcAft>
                <a:spcPts val="600"/>
              </a:spcAft>
            </a:pPr>
            <a:r>
              <a:rPr lang="en-US" sz="2800" b="1">
                <a:cs typeface="Mongolian Baiti" panose="03000500000000000000" pitchFamily="66" charset="0"/>
              </a:rPr>
              <a:t>Cigna – Express Scripts</a:t>
            </a:r>
          </a:p>
        </p:txBody>
      </p:sp>
      <p:sp>
        <p:nvSpPr>
          <p:cNvPr id="18" name="TextBox 17">
            <a:extLst>
              <a:ext uri="{FF2B5EF4-FFF2-40B4-BE49-F238E27FC236}">
                <a16:creationId xmlns:a16="http://schemas.microsoft.com/office/drawing/2014/main" id="{310351D5-DCB8-D8D0-5E0D-B03B85E3A57D}"/>
              </a:ext>
            </a:extLst>
          </p:cNvPr>
          <p:cNvSpPr txBox="1"/>
          <p:nvPr/>
        </p:nvSpPr>
        <p:spPr>
          <a:xfrm>
            <a:off x="6859253" y="3961184"/>
            <a:ext cx="2041880" cy="523220"/>
          </a:xfrm>
          <a:prstGeom prst="rect">
            <a:avLst/>
          </a:prstGeom>
          <a:noFill/>
        </p:spPr>
        <p:txBody>
          <a:bodyPr wrap="square">
            <a:spAutoFit/>
          </a:bodyPr>
          <a:lstStyle/>
          <a:p>
            <a:pPr>
              <a:spcAft>
                <a:spcPts val="600"/>
              </a:spcAft>
            </a:pPr>
            <a:r>
              <a:rPr lang="en-US" sz="2800" b="1">
                <a:solidFill>
                  <a:sysClr val="windowText" lastClr="000000"/>
                </a:solidFill>
              </a:rPr>
              <a:t>Humana</a:t>
            </a:r>
          </a:p>
        </p:txBody>
      </p:sp>
      <p:sp>
        <p:nvSpPr>
          <p:cNvPr id="20" name="TextBox 19">
            <a:extLst>
              <a:ext uri="{FF2B5EF4-FFF2-40B4-BE49-F238E27FC236}">
                <a16:creationId xmlns:a16="http://schemas.microsoft.com/office/drawing/2014/main" id="{8E7D6BCB-E8C2-AB64-3698-6FF17A98D839}"/>
              </a:ext>
            </a:extLst>
          </p:cNvPr>
          <p:cNvSpPr txBox="1"/>
          <p:nvPr/>
        </p:nvSpPr>
        <p:spPr>
          <a:xfrm>
            <a:off x="1051037" y="4089049"/>
            <a:ext cx="5701879" cy="523220"/>
          </a:xfrm>
          <a:prstGeom prst="rect">
            <a:avLst/>
          </a:prstGeom>
          <a:noFill/>
        </p:spPr>
        <p:txBody>
          <a:bodyPr wrap="square">
            <a:spAutoFit/>
          </a:bodyPr>
          <a:lstStyle/>
          <a:p>
            <a:pPr>
              <a:spcAft>
                <a:spcPts val="600"/>
              </a:spcAft>
            </a:pPr>
            <a:r>
              <a:rPr lang="en-US" sz="2800" b="1"/>
              <a:t>United Healthcare</a:t>
            </a:r>
          </a:p>
        </p:txBody>
      </p:sp>
      <p:sp>
        <p:nvSpPr>
          <p:cNvPr id="22" name="TextBox 21">
            <a:extLst>
              <a:ext uri="{FF2B5EF4-FFF2-40B4-BE49-F238E27FC236}">
                <a16:creationId xmlns:a16="http://schemas.microsoft.com/office/drawing/2014/main" id="{2504974D-3D66-3D82-9D00-9178E41CECC4}"/>
              </a:ext>
            </a:extLst>
          </p:cNvPr>
          <p:cNvSpPr txBox="1"/>
          <p:nvPr/>
        </p:nvSpPr>
        <p:spPr>
          <a:xfrm>
            <a:off x="6859253" y="2901973"/>
            <a:ext cx="2859242" cy="523220"/>
          </a:xfrm>
          <a:prstGeom prst="rect">
            <a:avLst/>
          </a:prstGeom>
          <a:noFill/>
        </p:spPr>
        <p:txBody>
          <a:bodyPr wrap="square">
            <a:spAutoFit/>
          </a:bodyPr>
          <a:lstStyle/>
          <a:p>
            <a:pPr>
              <a:spcAft>
                <a:spcPts val="600"/>
              </a:spcAft>
            </a:pPr>
            <a:r>
              <a:rPr lang="en-US" sz="2800" b="1">
                <a:solidFill>
                  <a:sysClr val="windowText" lastClr="000000"/>
                </a:solidFill>
              </a:rPr>
              <a:t>Wellcare</a:t>
            </a:r>
          </a:p>
        </p:txBody>
      </p:sp>
      <p:sp>
        <p:nvSpPr>
          <p:cNvPr id="5" name="Title 4">
            <a:extLst>
              <a:ext uri="{FF2B5EF4-FFF2-40B4-BE49-F238E27FC236}">
                <a16:creationId xmlns:a16="http://schemas.microsoft.com/office/drawing/2014/main" id="{6F26A15C-C2F7-544C-2B94-0310172B21E9}"/>
              </a:ext>
            </a:extLst>
          </p:cNvPr>
          <p:cNvSpPr>
            <a:spLocks noGrp="1"/>
          </p:cNvSpPr>
          <p:nvPr>
            <p:ph type="title"/>
          </p:nvPr>
        </p:nvSpPr>
        <p:spPr>
          <a:xfrm>
            <a:off x="457200" y="457200"/>
            <a:ext cx="11277600" cy="446084"/>
          </a:xfrm>
        </p:spPr>
        <p:txBody>
          <a:bodyPr/>
          <a:lstStyle/>
          <a:p>
            <a:r>
              <a:rPr lang="en-US" dirty="0"/>
              <a:t>National and Regional Carrier’s</a:t>
            </a:r>
          </a:p>
        </p:txBody>
      </p:sp>
      <p:sp>
        <p:nvSpPr>
          <p:cNvPr id="6" name="Text Placeholder 5">
            <a:extLst>
              <a:ext uri="{FF2B5EF4-FFF2-40B4-BE49-F238E27FC236}">
                <a16:creationId xmlns:a16="http://schemas.microsoft.com/office/drawing/2014/main" id="{A2E73610-8D72-31F6-B923-49FB51F6BD47}"/>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09368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DFB05-01AB-E8B5-D189-971817A159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3596" y="438839"/>
            <a:ext cx="5634892" cy="5639476"/>
          </a:xfrm>
          <a:prstGeom prst="rect">
            <a:avLst/>
          </a:prstGeom>
        </p:spPr>
      </p:pic>
      <p:sp>
        <p:nvSpPr>
          <p:cNvPr id="5" name="Rectangle: Rounded Corners 4">
            <a:extLst>
              <a:ext uri="{FF2B5EF4-FFF2-40B4-BE49-F238E27FC236}">
                <a16:creationId xmlns:a16="http://schemas.microsoft.com/office/drawing/2014/main" id="{2B336F2B-04C0-C369-636A-8B56EEF06DF2}"/>
              </a:ext>
            </a:extLst>
          </p:cNvPr>
          <p:cNvSpPr/>
          <p:nvPr/>
        </p:nvSpPr>
        <p:spPr bwMode="auto">
          <a:xfrm>
            <a:off x="8277312" y="995696"/>
            <a:ext cx="735057" cy="385011"/>
          </a:xfrm>
          <a:prstGeom prst="roundRect">
            <a:avLst/>
          </a:prstGeom>
          <a:noFill/>
          <a:ln w="57150">
            <a:solidFill>
              <a:srgbClr val="C00000"/>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 name="Freeform: Shape 5">
            <a:extLst>
              <a:ext uri="{FF2B5EF4-FFF2-40B4-BE49-F238E27FC236}">
                <a16:creationId xmlns:a16="http://schemas.microsoft.com/office/drawing/2014/main" id="{AC125792-581F-69AF-BDDB-CD8E520D8563}"/>
              </a:ext>
            </a:extLst>
          </p:cNvPr>
          <p:cNvSpPr/>
          <p:nvPr/>
        </p:nvSpPr>
        <p:spPr bwMode="auto">
          <a:xfrm flipV="1">
            <a:off x="9032322" y="1191642"/>
            <a:ext cx="1620044" cy="776835"/>
          </a:xfrm>
          <a:custGeom>
            <a:avLst/>
            <a:gdLst>
              <a:gd name="connsiteX0" fmla="*/ 647363 w 647363"/>
              <a:gd name="connsiteY0" fmla="*/ 0 h 574534"/>
              <a:gd name="connsiteX1" fmla="*/ 647363 w 647363"/>
              <a:gd name="connsiteY1" fmla="*/ 574534 h 574534"/>
              <a:gd name="connsiteX2" fmla="*/ 0 w 647363"/>
              <a:gd name="connsiteY2" fmla="*/ 574534 h 574534"/>
            </a:gdLst>
            <a:ahLst/>
            <a:cxnLst>
              <a:cxn ang="0">
                <a:pos x="connsiteX0" y="connsiteY0"/>
              </a:cxn>
              <a:cxn ang="0">
                <a:pos x="connsiteX1" y="connsiteY1"/>
              </a:cxn>
              <a:cxn ang="0">
                <a:pos x="connsiteX2" y="connsiteY2"/>
              </a:cxn>
            </a:cxnLst>
            <a:rect l="l" t="t" r="r" b="b"/>
            <a:pathLst>
              <a:path w="647363" h="574534">
                <a:moveTo>
                  <a:pt x="647363" y="0"/>
                </a:moveTo>
                <a:lnTo>
                  <a:pt x="647363" y="574534"/>
                </a:lnTo>
                <a:lnTo>
                  <a:pt x="0" y="574534"/>
                </a:lnTo>
              </a:path>
            </a:pathLst>
          </a:custGeom>
          <a:noFill/>
          <a:ln w="57150">
            <a:solidFill>
              <a:schemeClr val="accent6">
                <a:lumMod val="75000"/>
              </a:schemeClr>
            </a:solidFill>
            <a:headEnd w="lg" len="sm"/>
            <a:tailEnd type="arrow"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5D91BA79-1610-ED85-BF74-5EB10CB75CC9}"/>
              </a:ext>
            </a:extLst>
          </p:cNvPr>
          <p:cNvSpPr txBox="1"/>
          <p:nvPr/>
        </p:nvSpPr>
        <p:spPr>
          <a:xfrm>
            <a:off x="9347012" y="1710926"/>
            <a:ext cx="2613586" cy="1274551"/>
          </a:xfrm>
          <a:prstGeom prst="roundRect">
            <a:avLst>
              <a:gd name="adj" fmla="val 13177"/>
            </a:avLst>
          </a:prstGeom>
          <a:solidFill>
            <a:srgbClr val="E6E6E6"/>
          </a:solidFill>
          <a:ln w="57150">
            <a:solidFill>
              <a:schemeClr val="accent6">
                <a:lumMod val="75000"/>
              </a:schemeClr>
            </a:solidFill>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a:defRPr sz="1600" b="0" i="0">
                <a:solidFill>
                  <a:schemeClr val="bg1"/>
                </a:solidFill>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a:ea typeface="Roboto"/>
                <a:cs typeface="Roboto"/>
              </a:rPr>
              <a:t>Select the </a:t>
            </a:r>
            <a:r>
              <a:rPr kumimoji="0" lang="en-US" sz="1600" b="1" i="0" u="none" strike="noStrike" kern="1200" cap="none" spc="0" normalizeH="0" baseline="0" noProof="0">
                <a:ln>
                  <a:noFill/>
                </a:ln>
                <a:solidFill>
                  <a:schemeClr val="accent6">
                    <a:lumMod val="76000"/>
                  </a:schemeClr>
                </a:solidFill>
                <a:effectLst/>
                <a:uLnTx/>
                <a:uFillTx/>
                <a:latin typeface="Aptos"/>
                <a:ea typeface="Roboto"/>
                <a:cs typeface="Roboto"/>
              </a:rPr>
              <a:t>White Arrow</a:t>
            </a:r>
            <a:r>
              <a:rPr kumimoji="0" lang="en-US" sz="1600" b="0" i="0" u="none" strike="noStrike" kern="1200" cap="none" spc="0" normalizeH="0" baseline="0" noProof="0">
                <a:ln>
                  <a:noFill/>
                </a:ln>
                <a:solidFill>
                  <a:prstClr val="black"/>
                </a:solidFill>
                <a:effectLst/>
                <a:uLnTx/>
                <a:uFillTx/>
                <a:latin typeface="Aptos"/>
                <a:ea typeface="Roboto"/>
                <a:cs typeface="Roboto"/>
              </a:rPr>
              <a:t> to expand the control panel if it isn’t </a:t>
            </a:r>
            <a:br>
              <a:rPr lang="en-US" sz="1600" b="0" i="0" u="none" strike="noStrike" kern="1200" cap="none" spc="0" normalizeH="0" baseline="0" noProof="0">
                <a:ln>
                  <a:noFill/>
                </a:ln>
                <a:effectLst/>
                <a:uLnTx/>
                <a:uFillTx/>
                <a:latin typeface="Aptos"/>
                <a:ea typeface="Roboto" panose="02000000000000000000" pitchFamily="2" charset="0"/>
                <a:cs typeface="Roboto" panose="02000000000000000000" pitchFamily="2" charset="0"/>
              </a:rPr>
            </a:br>
            <a:r>
              <a:rPr kumimoji="0" lang="en-US" sz="1600" b="0" i="0" u="none" strike="noStrike" kern="1200" cap="none" spc="0" normalizeH="0" baseline="0" noProof="0">
                <a:ln>
                  <a:noFill/>
                </a:ln>
                <a:solidFill>
                  <a:prstClr val="black"/>
                </a:solidFill>
                <a:effectLst/>
                <a:uLnTx/>
                <a:uFillTx/>
                <a:latin typeface="Aptos"/>
                <a:ea typeface="Roboto"/>
                <a:cs typeface="Roboto"/>
              </a:rPr>
              <a:t>already expanded</a:t>
            </a:r>
          </a:p>
        </p:txBody>
      </p:sp>
      <p:sp>
        <p:nvSpPr>
          <p:cNvPr id="8" name="Rectangle: Rounded Corners 7">
            <a:extLst>
              <a:ext uri="{FF2B5EF4-FFF2-40B4-BE49-F238E27FC236}">
                <a16:creationId xmlns:a16="http://schemas.microsoft.com/office/drawing/2014/main" id="{59D1A618-AAD5-D466-44BD-C76F72970BEE}"/>
              </a:ext>
            </a:extLst>
          </p:cNvPr>
          <p:cNvSpPr/>
          <p:nvPr/>
        </p:nvSpPr>
        <p:spPr bwMode="auto">
          <a:xfrm>
            <a:off x="4704557" y="2069431"/>
            <a:ext cx="2118064" cy="1203157"/>
          </a:xfrm>
          <a:prstGeom prst="roundRect">
            <a:avLst>
              <a:gd name="adj" fmla="val 12667"/>
            </a:avLst>
          </a:prstGeom>
          <a:noFill/>
          <a:ln w="57150">
            <a:solidFill>
              <a:schemeClr val="accent6">
                <a:lumMod val="75000"/>
              </a:schemeClr>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9" name="Freeform: Shape 8">
            <a:extLst>
              <a:ext uri="{FF2B5EF4-FFF2-40B4-BE49-F238E27FC236}">
                <a16:creationId xmlns:a16="http://schemas.microsoft.com/office/drawing/2014/main" id="{369F2DBF-A185-B265-967D-195CF5CA2CA5}"/>
              </a:ext>
            </a:extLst>
          </p:cNvPr>
          <p:cNvSpPr/>
          <p:nvPr/>
        </p:nvSpPr>
        <p:spPr bwMode="auto">
          <a:xfrm flipH="1" flipV="1">
            <a:off x="2117965" y="2672862"/>
            <a:ext cx="2546928" cy="1418904"/>
          </a:xfrm>
          <a:custGeom>
            <a:avLst/>
            <a:gdLst>
              <a:gd name="connsiteX0" fmla="*/ 647363 w 647363"/>
              <a:gd name="connsiteY0" fmla="*/ 0 h 574534"/>
              <a:gd name="connsiteX1" fmla="*/ 647363 w 647363"/>
              <a:gd name="connsiteY1" fmla="*/ 574534 h 574534"/>
              <a:gd name="connsiteX2" fmla="*/ 0 w 647363"/>
              <a:gd name="connsiteY2" fmla="*/ 574534 h 574534"/>
            </a:gdLst>
            <a:ahLst/>
            <a:cxnLst>
              <a:cxn ang="0">
                <a:pos x="connsiteX0" y="connsiteY0"/>
              </a:cxn>
              <a:cxn ang="0">
                <a:pos x="connsiteX1" y="connsiteY1"/>
              </a:cxn>
              <a:cxn ang="0">
                <a:pos x="connsiteX2" y="connsiteY2"/>
              </a:cxn>
            </a:cxnLst>
            <a:rect l="l" t="t" r="r" b="b"/>
            <a:pathLst>
              <a:path w="647363" h="574534">
                <a:moveTo>
                  <a:pt x="647363" y="0"/>
                </a:moveTo>
                <a:lnTo>
                  <a:pt x="647363" y="574534"/>
                </a:lnTo>
                <a:lnTo>
                  <a:pt x="0" y="574534"/>
                </a:lnTo>
              </a:path>
            </a:pathLst>
          </a:custGeom>
          <a:noFill/>
          <a:ln w="57150">
            <a:solidFill>
              <a:schemeClr val="accent6">
                <a:lumMod val="75000"/>
              </a:schemeClr>
            </a:solidFill>
            <a:headEnd w="lg" len="sm"/>
            <a:tailEnd type="arrow"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ABE10B1A-C567-4540-7AB9-AA9429BECBB8}"/>
              </a:ext>
            </a:extLst>
          </p:cNvPr>
          <p:cNvSpPr txBox="1"/>
          <p:nvPr/>
        </p:nvSpPr>
        <p:spPr>
          <a:xfrm>
            <a:off x="122536" y="1768416"/>
            <a:ext cx="3682334" cy="3484721"/>
          </a:xfrm>
          <a:prstGeom prst="roundRect">
            <a:avLst>
              <a:gd name="adj" fmla="val 8069"/>
            </a:avLst>
          </a:prstGeom>
          <a:solidFill>
            <a:srgbClr val="E6E6E6"/>
          </a:solidFill>
          <a:ln w="57150">
            <a:solidFill>
              <a:srgbClr val="C00000"/>
            </a:solidFill>
          </a:ln>
        </p:spPr>
        <p:txBody>
          <a:bodyPr wrap="square" rtlCol="0">
            <a:spAutoFit/>
          </a:bodyPr>
          <a:lstStyle/>
          <a:p>
            <a:pPr marL="0" marR="0" lvl="0" indent="0" algn="l" defTabSz="3429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Audio Challenges? </a:t>
            </a:r>
          </a:p>
          <a:p>
            <a:pPr marL="112713" marR="0" lvl="0" indent="-112713" algn="l" defTabSz="3429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mn-ea"/>
                <a:cs typeface="+mn-cs"/>
              </a:rPr>
              <a:t>Toggling from </a:t>
            </a:r>
            <a:r>
              <a:rPr kumimoji="0" lang="en-US" sz="2000" b="1" i="0" u="none" strike="noStrike" kern="1200" cap="none" spc="0" normalizeH="0" baseline="0" noProof="0" dirty="0">
                <a:ln>
                  <a:noFill/>
                </a:ln>
                <a:solidFill>
                  <a:srgbClr val="C00000"/>
                </a:solidFill>
                <a:effectLst/>
                <a:uLnTx/>
                <a:uFillTx/>
                <a:ea typeface="Roboto" panose="02000000000000000000" pitchFamily="2" charset="0"/>
                <a:cs typeface="+mn-cs"/>
              </a:rPr>
              <a:t>Computer audio</a:t>
            </a:r>
            <a:r>
              <a:rPr kumimoji="0" lang="en-US" sz="2000" b="0" i="0" u="none" strike="noStrike" kern="0" cap="none" spc="0" normalizeH="0" baseline="0" noProof="0" dirty="0">
                <a:ln>
                  <a:noFill/>
                </a:ln>
                <a:solidFill>
                  <a:prstClr val="black"/>
                </a:solidFill>
                <a:effectLst/>
                <a:uLnTx/>
                <a:uFillTx/>
                <a:ea typeface="+mn-ea"/>
                <a:cs typeface="+mn-cs"/>
              </a:rPr>
              <a:t> to </a:t>
            </a:r>
            <a:r>
              <a:rPr kumimoji="0" lang="en-US" sz="2000" b="1" i="0" u="none" strike="noStrike" kern="1200" cap="none" spc="0" normalizeH="0" baseline="0" noProof="0" dirty="0">
                <a:ln>
                  <a:noFill/>
                </a:ln>
                <a:solidFill>
                  <a:srgbClr val="C00000"/>
                </a:solidFill>
                <a:effectLst/>
                <a:uLnTx/>
                <a:uFillTx/>
                <a:ea typeface="Roboto" panose="02000000000000000000" pitchFamily="2" charset="0"/>
                <a:cs typeface="+mn-cs"/>
              </a:rPr>
              <a:t>No audio</a:t>
            </a:r>
            <a:r>
              <a:rPr kumimoji="0" lang="en-US" sz="2000" b="0" i="0" u="none" strike="noStrike" kern="0" cap="none" spc="0" normalizeH="0" baseline="0" noProof="0" dirty="0">
                <a:ln>
                  <a:noFill/>
                </a:ln>
                <a:solidFill>
                  <a:prstClr val="black"/>
                </a:solidFill>
                <a:effectLst/>
                <a:uLnTx/>
                <a:uFillTx/>
                <a:ea typeface="+mn-ea"/>
                <a:cs typeface="+mn-cs"/>
              </a:rPr>
              <a:t> and back, typically resets your computer audio</a:t>
            </a:r>
          </a:p>
          <a:p>
            <a:pPr marL="112713" marR="0" lvl="0" indent="-112713" algn="l" defTabSz="3429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mn-ea"/>
                <a:cs typeface="+mn-cs"/>
              </a:rPr>
              <a:t>If still unsuccessful, please choose </a:t>
            </a:r>
            <a:r>
              <a:rPr kumimoji="0" lang="en-US" sz="2000" b="1" i="0" u="none" strike="noStrike" kern="0" cap="none" spc="0" normalizeH="0" baseline="0" noProof="0" dirty="0">
                <a:ln>
                  <a:noFill/>
                </a:ln>
                <a:solidFill>
                  <a:srgbClr val="C00000"/>
                </a:solidFill>
                <a:effectLst/>
                <a:uLnTx/>
                <a:uFillTx/>
                <a:ea typeface="Roboto" panose="02000000000000000000" pitchFamily="2" charset="0"/>
                <a:cs typeface="+mn-cs"/>
              </a:rPr>
              <a:t>P</a:t>
            </a:r>
            <a:r>
              <a:rPr kumimoji="0" lang="en-US" sz="2000" b="1" i="0" u="none" strike="noStrike" kern="1200" cap="none" spc="0" normalizeH="0" baseline="0" noProof="0" dirty="0">
                <a:ln>
                  <a:noFill/>
                </a:ln>
                <a:solidFill>
                  <a:srgbClr val="C00000"/>
                </a:solidFill>
                <a:effectLst/>
                <a:uLnTx/>
                <a:uFillTx/>
                <a:ea typeface="Roboto" panose="02000000000000000000" pitchFamily="2" charset="0"/>
                <a:cs typeface="+mn-cs"/>
              </a:rPr>
              <a:t>hone Call</a:t>
            </a:r>
            <a:r>
              <a:rPr kumimoji="0" lang="en-US" sz="2000" b="0" i="0" u="none" strike="noStrike" kern="0" cap="none" spc="0" normalizeH="0" baseline="0" noProof="0" dirty="0">
                <a:ln>
                  <a:noFill/>
                </a:ln>
                <a:solidFill>
                  <a:prstClr val="black"/>
                </a:solidFill>
                <a:effectLst/>
                <a:uLnTx/>
                <a:uFillTx/>
                <a:ea typeface="+mn-ea"/>
                <a:cs typeface="+mn-cs"/>
              </a:rPr>
              <a:t> to reveal the </a:t>
            </a:r>
            <a:r>
              <a:rPr kumimoji="0" lang="en-US" sz="2000" b="1" i="0" u="none" strike="noStrike" kern="0" cap="none" spc="0" normalizeH="0" baseline="0" noProof="0" dirty="0">
                <a:ln>
                  <a:noFill/>
                </a:ln>
                <a:solidFill>
                  <a:srgbClr val="C00000"/>
                </a:solidFill>
                <a:effectLst/>
                <a:uLnTx/>
                <a:uFillTx/>
                <a:ea typeface="+mn-ea"/>
                <a:cs typeface="+mn-cs"/>
              </a:rPr>
              <a:t>phone number</a:t>
            </a:r>
            <a:r>
              <a:rPr kumimoji="0" lang="en-US" sz="2000" b="0" i="0" u="none" strike="noStrike" kern="0" cap="none" spc="0" normalizeH="0" baseline="0" noProof="0" dirty="0">
                <a:ln>
                  <a:noFill/>
                </a:ln>
                <a:solidFill>
                  <a:srgbClr val="C00000"/>
                </a:solidFill>
                <a:effectLst/>
                <a:uLnTx/>
                <a:uFillTx/>
                <a:ea typeface="+mn-ea"/>
                <a:cs typeface="+mn-cs"/>
              </a:rPr>
              <a:t> </a:t>
            </a:r>
            <a:r>
              <a:rPr kumimoji="0" lang="en-US" sz="2000" b="0" i="0" u="none" strike="noStrike" kern="0" cap="none" spc="0" normalizeH="0" baseline="0" noProof="0" dirty="0">
                <a:ln>
                  <a:noFill/>
                </a:ln>
                <a:solidFill>
                  <a:prstClr val="black"/>
                </a:solidFill>
                <a:effectLst/>
                <a:uLnTx/>
                <a:uFillTx/>
                <a:ea typeface="+mn-ea"/>
                <a:cs typeface="+mn-cs"/>
              </a:rPr>
              <a:t>and   </a:t>
            </a:r>
            <a:r>
              <a:rPr kumimoji="0" lang="en-US" sz="2000" b="1" i="0" u="none" strike="noStrike" kern="1200" cap="none" spc="0" normalizeH="0" baseline="0" noProof="0" dirty="0">
                <a:ln>
                  <a:noFill/>
                </a:ln>
                <a:solidFill>
                  <a:srgbClr val="C00000"/>
                </a:solidFill>
                <a:effectLst/>
                <a:uLnTx/>
                <a:uFillTx/>
                <a:ea typeface="Roboto" panose="02000000000000000000" pitchFamily="2" charset="0"/>
                <a:cs typeface="+mn-cs"/>
              </a:rPr>
              <a:t>dial-in </a:t>
            </a:r>
            <a:r>
              <a:rPr lang="en-US" sz="2000" b="1" dirty="0">
                <a:solidFill>
                  <a:srgbClr val="C00000"/>
                </a:solidFill>
                <a:ea typeface="Roboto" panose="02000000000000000000" pitchFamily="2" charset="0"/>
              </a:rPr>
              <a:t>c</a:t>
            </a:r>
            <a:r>
              <a:rPr kumimoji="0" lang="en-US" sz="2000" b="1" i="0" u="none" strike="noStrike" kern="1200" cap="none" spc="0" normalizeH="0" baseline="0" noProof="0" dirty="0">
                <a:ln>
                  <a:noFill/>
                </a:ln>
                <a:solidFill>
                  <a:srgbClr val="C00000"/>
                </a:solidFill>
                <a:effectLst/>
                <a:uLnTx/>
                <a:uFillTx/>
                <a:ea typeface="Roboto" panose="02000000000000000000" pitchFamily="2" charset="0"/>
                <a:cs typeface="+mn-cs"/>
              </a:rPr>
              <a:t>ode</a:t>
            </a:r>
            <a:r>
              <a:rPr kumimoji="0" lang="en-US" sz="2000" b="0" i="0" u="none" strike="noStrike" kern="0" cap="none" spc="0" normalizeH="0" baseline="0" noProof="0" dirty="0">
                <a:ln>
                  <a:noFill/>
                </a:ln>
                <a:solidFill>
                  <a:prstClr val="black"/>
                </a:solidFill>
                <a:effectLst/>
                <a:uLnTx/>
                <a:uFillTx/>
                <a:ea typeface="+mn-ea"/>
                <a:cs typeface="+mn-cs"/>
              </a:rPr>
              <a:t> or refer to your </a:t>
            </a:r>
            <a:r>
              <a:rPr kumimoji="0" lang="en-US" sz="2000" b="1" i="0" u="none" strike="noStrike" kern="0" cap="none" spc="0" normalizeH="0" baseline="0" noProof="0" dirty="0">
                <a:ln>
                  <a:noFill/>
                </a:ln>
                <a:solidFill>
                  <a:srgbClr val="C00000"/>
                </a:solidFill>
                <a:effectLst/>
                <a:uLnTx/>
                <a:uFillTx/>
                <a:ea typeface="+mn-ea"/>
                <a:cs typeface="+mn-cs"/>
              </a:rPr>
              <a:t>registration Email</a:t>
            </a:r>
          </a:p>
        </p:txBody>
      </p:sp>
    </p:spTree>
    <p:extLst>
      <p:ext uri="{BB962C8B-B14F-4D97-AF65-F5344CB8AC3E}">
        <p14:creationId xmlns:p14="http://schemas.microsoft.com/office/powerpoint/2010/main" val="1597346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5FCEA0-0697-A747-33B1-BB7D99144A71}"/>
              </a:ext>
            </a:extLst>
          </p:cNvPr>
          <p:cNvSpPr>
            <a:spLocks noGrp="1"/>
          </p:cNvSpPr>
          <p:nvPr>
            <p:ph type="title"/>
          </p:nvPr>
        </p:nvSpPr>
        <p:spPr/>
        <p:txBody>
          <a:bodyPr/>
          <a:lstStyle/>
          <a:p>
            <a:r>
              <a:rPr lang="en-US"/>
              <a:t>Get Ready</a:t>
            </a:r>
          </a:p>
        </p:txBody>
      </p:sp>
    </p:spTree>
    <p:extLst>
      <p:ext uri="{BB962C8B-B14F-4D97-AF65-F5344CB8AC3E}">
        <p14:creationId xmlns:p14="http://schemas.microsoft.com/office/powerpoint/2010/main" val="63974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iding bikes in a grassy field&#10;&#10;AI-generated content may be incorrect.">
            <a:extLst>
              <a:ext uri="{FF2B5EF4-FFF2-40B4-BE49-F238E27FC236}">
                <a16:creationId xmlns:a16="http://schemas.microsoft.com/office/drawing/2014/main" id="{D1989199-153A-7D59-F974-AFA07F6F1977}"/>
              </a:ext>
            </a:extLst>
          </p:cNvPr>
          <p:cNvPicPr>
            <a:picLocks noChangeAspect="1"/>
          </p:cNvPicPr>
          <p:nvPr/>
        </p:nvPicPr>
        <p:blipFill>
          <a:blip r:embed="rId3"/>
          <a:srcRect t="287" r="-224"/>
          <a:stretch>
            <a:fillRect/>
          </a:stretch>
        </p:blipFill>
        <p:spPr>
          <a:xfrm>
            <a:off x="776043" y="1397100"/>
            <a:ext cx="3074975" cy="4763953"/>
          </a:xfrm>
          <a:prstGeom prst="rect">
            <a:avLst/>
          </a:prstGeom>
          <a:ln>
            <a:solidFill>
              <a:schemeClr val="tx2"/>
            </a:solidFill>
          </a:ln>
        </p:spPr>
      </p:pic>
      <p:sp>
        <p:nvSpPr>
          <p:cNvPr id="5" name="Content Placeholder 2">
            <a:extLst>
              <a:ext uri="{FF2B5EF4-FFF2-40B4-BE49-F238E27FC236}">
                <a16:creationId xmlns:a16="http://schemas.microsoft.com/office/drawing/2014/main" id="{FC9075F0-EC81-F3CC-6DDD-9C3D8A9F1906}"/>
              </a:ext>
            </a:extLst>
          </p:cNvPr>
          <p:cNvSpPr txBox="1">
            <a:spLocks/>
          </p:cNvSpPr>
          <p:nvPr/>
        </p:nvSpPr>
        <p:spPr>
          <a:xfrm>
            <a:off x="4257294" y="1775020"/>
            <a:ext cx="3132149" cy="2004057"/>
          </a:xfrm>
          <a:prstGeom prst="rect">
            <a:avLst/>
          </a:prstGeom>
        </p:spPr>
        <p:txBody>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Aft>
                <a:spcPts val="1200"/>
              </a:spcAft>
              <a:buClr>
                <a:srgbClr val="9E0085"/>
              </a:buClr>
              <a:buFont typeface="Arial" panose="020B0604020202020204" pitchFamily="34" charset="0"/>
              <a:buChar char="•"/>
            </a:pPr>
            <a:r>
              <a:rPr lang="en-US" sz="2400" b="0"/>
              <a:t>Medicare education </a:t>
            </a:r>
          </a:p>
          <a:p>
            <a:pPr marL="457200" indent="-457200">
              <a:spcAft>
                <a:spcPts val="1200"/>
              </a:spcAft>
              <a:buClr>
                <a:srgbClr val="9E0085"/>
              </a:buClr>
              <a:buFont typeface="Arial" panose="020B0604020202020204" pitchFamily="34" charset="0"/>
              <a:buChar char="•"/>
            </a:pPr>
            <a:r>
              <a:rPr lang="en-US" sz="2400" b="0"/>
              <a:t>Create an account</a:t>
            </a:r>
          </a:p>
          <a:p>
            <a:pPr marL="457200" indent="-457200">
              <a:spcAft>
                <a:spcPts val="1200"/>
              </a:spcAft>
              <a:buClr>
                <a:srgbClr val="9E0085"/>
              </a:buClr>
              <a:buFont typeface="Arial" panose="020B0604020202020204" pitchFamily="34" charset="0"/>
              <a:buChar char="•"/>
            </a:pPr>
            <a:r>
              <a:rPr lang="en-US" sz="2400" b="0"/>
              <a:t>Schedule an appointment</a:t>
            </a:r>
          </a:p>
        </p:txBody>
      </p:sp>
      <p:grpSp>
        <p:nvGrpSpPr>
          <p:cNvPr id="7" name="Group 6">
            <a:extLst>
              <a:ext uri="{FF2B5EF4-FFF2-40B4-BE49-F238E27FC236}">
                <a16:creationId xmlns:a16="http://schemas.microsoft.com/office/drawing/2014/main" id="{AD614EB7-545E-8588-A6A5-0F2F8EEDE95A}"/>
              </a:ext>
            </a:extLst>
          </p:cNvPr>
          <p:cNvGrpSpPr/>
          <p:nvPr/>
        </p:nvGrpSpPr>
        <p:grpSpPr>
          <a:xfrm>
            <a:off x="7578555" y="1848896"/>
            <a:ext cx="3854064" cy="3498900"/>
            <a:chOff x="6515043" y="1583921"/>
            <a:chExt cx="5235799" cy="4155148"/>
          </a:xfrm>
        </p:grpSpPr>
        <p:pic>
          <p:nvPicPr>
            <p:cNvPr id="8" name="Picture 7" descr="Graphical user interface, text, application&#10;&#10;Description automatically generated">
              <a:extLst>
                <a:ext uri="{FF2B5EF4-FFF2-40B4-BE49-F238E27FC236}">
                  <a16:creationId xmlns:a16="http://schemas.microsoft.com/office/drawing/2014/main" id="{F0FD7D2C-49BF-55AE-5DEC-6DD590682A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558" y="1728323"/>
              <a:ext cx="4989883" cy="3106017"/>
            </a:xfrm>
            <a:prstGeom prst="rect">
              <a:avLst/>
            </a:prstGeom>
          </p:spPr>
        </p:pic>
        <p:sp>
          <p:nvSpPr>
            <p:cNvPr id="9" name="Rectangle 8">
              <a:extLst>
                <a:ext uri="{FF2B5EF4-FFF2-40B4-BE49-F238E27FC236}">
                  <a16:creationId xmlns:a16="http://schemas.microsoft.com/office/drawing/2014/main" id="{84CF3253-3FB9-F1A1-4035-09F8C6CA9B99}"/>
                </a:ext>
              </a:extLst>
            </p:cNvPr>
            <p:cNvSpPr/>
            <p:nvPr/>
          </p:nvSpPr>
          <p:spPr bwMode="auto">
            <a:xfrm>
              <a:off x="9195789" y="2852326"/>
              <a:ext cx="2362442" cy="969483"/>
            </a:xfrm>
            <a:prstGeom prst="rect">
              <a:avLst/>
            </a:prstGeom>
            <a:noFill/>
            <a:ln w="38100">
              <a:solidFill>
                <a:srgbClr val="B63191"/>
              </a:solidFill>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algn="l">
                <a:spcAft>
                  <a:spcPts val="450"/>
                </a:spcAft>
                <a:buClr>
                  <a:srgbClr val="702082"/>
                </a:buClr>
                <a:buNone/>
              </a:pPr>
              <a:endParaRPr lang="en-US" sz="1600">
                <a:solidFill>
                  <a:srgbClr val="000000"/>
                </a:solidFill>
                <a:latin typeface="Arial"/>
              </a:endParaRPr>
            </a:p>
          </p:txBody>
        </p:sp>
        <p:sp>
          <p:nvSpPr>
            <p:cNvPr id="10" name="Freeform 13">
              <a:extLst>
                <a:ext uri="{FF2B5EF4-FFF2-40B4-BE49-F238E27FC236}">
                  <a16:creationId xmlns:a16="http://schemas.microsoft.com/office/drawing/2014/main" id="{3572777C-6BE7-64AB-95C9-85732DCE8BC5}"/>
                </a:ext>
              </a:extLst>
            </p:cNvPr>
            <p:cNvSpPr>
              <a:spLocks noEditPoints="1"/>
            </p:cNvSpPr>
            <p:nvPr/>
          </p:nvSpPr>
          <p:spPr bwMode="auto">
            <a:xfrm rot="6835186">
              <a:off x="10598022" y="3467932"/>
              <a:ext cx="234467" cy="348625"/>
            </a:xfrm>
            <a:custGeom>
              <a:avLst/>
              <a:gdLst>
                <a:gd name="T0" fmla="*/ 18 w 157"/>
                <a:gd name="T1" fmla="*/ 18 h 235"/>
                <a:gd name="T2" fmla="*/ 138 w 157"/>
                <a:gd name="T3" fmla="*/ 129 h 235"/>
                <a:gd name="T4" fmla="*/ 89 w 157"/>
                <a:gd name="T5" fmla="*/ 134 h 235"/>
                <a:gd name="T6" fmla="*/ 80 w 157"/>
                <a:gd name="T7" fmla="*/ 135 h 235"/>
                <a:gd name="T8" fmla="*/ 84 w 157"/>
                <a:gd name="T9" fmla="*/ 143 h 235"/>
                <a:gd name="T10" fmla="*/ 113 w 157"/>
                <a:gd name="T11" fmla="*/ 207 h 235"/>
                <a:gd name="T12" fmla="*/ 91 w 157"/>
                <a:gd name="T13" fmla="*/ 217 h 235"/>
                <a:gd name="T14" fmla="*/ 63 w 157"/>
                <a:gd name="T15" fmla="*/ 152 h 235"/>
                <a:gd name="T16" fmla="*/ 60 w 157"/>
                <a:gd name="T17" fmla="*/ 143 h 235"/>
                <a:gd name="T18" fmla="*/ 53 w 157"/>
                <a:gd name="T19" fmla="*/ 149 h 235"/>
                <a:gd name="T20" fmla="*/ 19 w 157"/>
                <a:gd name="T21" fmla="*/ 182 h 235"/>
                <a:gd name="T22" fmla="*/ 18 w 157"/>
                <a:gd name="T23" fmla="*/ 18 h 235"/>
                <a:gd name="T24" fmla="*/ 18 w 157"/>
                <a:gd name="T25" fmla="*/ 0 h 235"/>
                <a:gd name="T26" fmla="*/ 11 w 157"/>
                <a:gd name="T27" fmla="*/ 1 h 235"/>
                <a:gd name="T28" fmla="*/ 0 w 157"/>
                <a:gd name="T29" fmla="*/ 18 h 235"/>
                <a:gd name="T30" fmla="*/ 1 w 157"/>
                <a:gd name="T31" fmla="*/ 182 h 235"/>
                <a:gd name="T32" fmla="*/ 11 w 157"/>
                <a:gd name="T33" fmla="*/ 198 h 235"/>
                <a:gd name="T34" fmla="*/ 19 w 157"/>
                <a:gd name="T35" fmla="*/ 200 h 235"/>
                <a:gd name="T36" fmla="*/ 31 w 157"/>
                <a:gd name="T37" fmla="*/ 195 h 235"/>
                <a:gd name="T38" fmla="*/ 53 w 157"/>
                <a:gd name="T39" fmla="*/ 174 h 235"/>
                <a:gd name="T40" fmla="*/ 75 w 157"/>
                <a:gd name="T41" fmla="*/ 224 h 235"/>
                <a:gd name="T42" fmla="*/ 85 w 157"/>
                <a:gd name="T43" fmla="*/ 234 h 235"/>
                <a:gd name="T44" fmla="*/ 91 w 157"/>
                <a:gd name="T45" fmla="*/ 235 h 235"/>
                <a:gd name="T46" fmla="*/ 99 w 157"/>
                <a:gd name="T47" fmla="*/ 233 h 235"/>
                <a:gd name="T48" fmla="*/ 120 w 157"/>
                <a:gd name="T49" fmla="*/ 224 h 235"/>
                <a:gd name="T50" fmla="*/ 130 w 157"/>
                <a:gd name="T51" fmla="*/ 214 h 235"/>
                <a:gd name="T52" fmla="*/ 130 w 157"/>
                <a:gd name="T53" fmla="*/ 200 h 235"/>
                <a:gd name="T54" fmla="*/ 107 w 157"/>
                <a:gd name="T55" fmla="*/ 150 h 235"/>
                <a:gd name="T56" fmla="*/ 139 w 157"/>
                <a:gd name="T57" fmla="*/ 147 h 235"/>
                <a:gd name="T58" fmla="*/ 155 w 157"/>
                <a:gd name="T59" fmla="*/ 135 h 235"/>
                <a:gd name="T60" fmla="*/ 150 w 157"/>
                <a:gd name="T61" fmla="*/ 116 h 235"/>
                <a:gd name="T62" fmla="*/ 31 w 157"/>
                <a:gd name="T63" fmla="*/ 5 h 235"/>
                <a:gd name="T64" fmla="*/ 18 w 157"/>
                <a:gd name="T65" fmla="*/ 0 h 235"/>
                <a:gd name="T66" fmla="*/ 18 w 157"/>
                <a:gd name="T6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235">
                  <a:moveTo>
                    <a:pt x="18" y="18"/>
                  </a:moveTo>
                  <a:cubicBezTo>
                    <a:pt x="138" y="129"/>
                    <a:pt x="138" y="129"/>
                    <a:pt x="138" y="129"/>
                  </a:cubicBezTo>
                  <a:cubicBezTo>
                    <a:pt x="89" y="134"/>
                    <a:pt x="89" y="134"/>
                    <a:pt x="89" y="134"/>
                  </a:cubicBezTo>
                  <a:cubicBezTo>
                    <a:pt x="80" y="135"/>
                    <a:pt x="80" y="135"/>
                    <a:pt x="80" y="135"/>
                  </a:cubicBezTo>
                  <a:cubicBezTo>
                    <a:pt x="84" y="143"/>
                    <a:pt x="84" y="143"/>
                    <a:pt x="84" y="143"/>
                  </a:cubicBezTo>
                  <a:cubicBezTo>
                    <a:pt x="113" y="207"/>
                    <a:pt x="113" y="207"/>
                    <a:pt x="113" y="207"/>
                  </a:cubicBezTo>
                  <a:cubicBezTo>
                    <a:pt x="91" y="217"/>
                    <a:pt x="91" y="217"/>
                    <a:pt x="91" y="217"/>
                  </a:cubicBezTo>
                  <a:cubicBezTo>
                    <a:pt x="63" y="152"/>
                    <a:pt x="63" y="152"/>
                    <a:pt x="63" y="152"/>
                  </a:cubicBezTo>
                  <a:cubicBezTo>
                    <a:pt x="60" y="143"/>
                    <a:pt x="60" y="143"/>
                    <a:pt x="60" y="143"/>
                  </a:cubicBezTo>
                  <a:cubicBezTo>
                    <a:pt x="53" y="149"/>
                    <a:pt x="53" y="149"/>
                    <a:pt x="53" y="149"/>
                  </a:cubicBezTo>
                  <a:cubicBezTo>
                    <a:pt x="19" y="182"/>
                    <a:pt x="19" y="182"/>
                    <a:pt x="19" y="182"/>
                  </a:cubicBezTo>
                  <a:cubicBezTo>
                    <a:pt x="18" y="18"/>
                    <a:pt x="18" y="18"/>
                    <a:pt x="18" y="18"/>
                  </a:cubicBezTo>
                  <a:moveTo>
                    <a:pt x="18" y="0"/>
                  </a:moveTo>
                  <a:cubicBezTo>
                    <a:pt x="16" y="0"/>
                    <a:pt x="14" y="0"/>
                    <a:pt x="11" y="1"/>
                  </a:cubicBezTo>
                  <a:cubicBezTo>
                    <a:pt x="5" y="4"/>
                    <a:pt x="0" y="11"/>
                    <a:pt x="0" y="18"/>
                  </a:cubicBezTo>
                  <a:cubicBezTo>
                    <a:pt x="1" y="182"/>
                    <a:pt x="1" y="182"/>
                    <a:pt x="1" y="182"/>
                  </a:cubicBezTo>
                  <a:cubicBezTo>
                    <a:pt x="1" y="189"/>
                    <a:pt x="5" y="196"/>
                    <a:pt x="11" y="198"/>
                  </a:cubicBezTo>
                  <a:cubicBezTo>
                    <a:pt x="14" y="199"/>
                    <a:pt x="16" y="200"/>
                    <a:pt x="19" y="200"/>
                  </a:cubicBezTo>
                  <a:cubicBezTo>
                    <a:pt x="23" y="200"/>
                    <a:pt x="28" y="198"/>
                    <a:pt x="31" y="195"/>
                  </a:cubicBezTo>
                  <a:cubicBezTo>
                    <a:pt x="53" y="174"/>
                    <a:pt x="53" y="174"/>
                    <a:pt x="53" y="174"/>
                  </a:cubicBezTo>
                  <a:cubicBezTo>
                    <a:pt x="75" y="224"/>
                    <a:pt x="75" y="224"/>
                    <a:pt x="75" y="224"/>
                  </a:cubicBezTo>
                  <a:cubicBezTo>
                    <a:pt x="77" y="229"/>
                    <a:pt x="80" y="232"/>
                    <a:pt x="85" y="234"/>
                  </a:cubicBezTo>
                  <a:cubicBezTo>
                    <a:pt x="87" y="235"/>
                    <a:pt x="89" y="235"/>
                    <a:pt x="91" y="235"/>
                  </a:cubicBezTo>
                  <a:cubicBezTo>
                    <a:pt x="94" y="235"/>
                    <a:pt x="96" y="234"/>
                    <a:pt x="99" y="233"/>
                  </a:cubicBezTo>
                  <a:cubicBezTo>
                    <a:pt x="120" y="224"/>
                    <a:pt x="120" y="224"/>
                    <a:pt x="120" y="224"/>
                  </a:cubicBezTo>
                  <a:cubicBezTo>
                    <a:pt x="125" y="222"/>
                    <a:pt x="128" y="218"/>
                    <a:pt x="130" y="214"/>
                  </a:cubicBezTo>
                  <a:cubicBezTo>
                    <a:pt x="132" y="209"/>
                    <a:pt x="132" y="204"/>
                    <a:pt x="130" y="200"/>
                  </a:cubicBezTo>
                  <a:cubicBezTo>
                    <a:pt x="107" y="150"/>
                    <a:pt x="107" y="150"/>
                    <a:pt x="107" y="150"/>
                  </a:cubicBezTo>
                  <a:cubicBezTo>
                    <a:pt x="139" y="147"/>
                    <a:pt x="139" y="147"/>
                    <a:pt x="139" y="147"/>
                  </a:cubicBezTo>
                  <a:cubicBezTo>
                    <a:pt x="146" y="147"/>
                    <a:pt x="152" y="142"/>
                    <a:pt x="155" y="135"/>
                  </a:cubicBezTo>
                  <a:cubicBezTo>
                    <a:pt x="157" y="129"/>
                    <a:pt x="155" y="121"/>
                    <a:pt x="150" y="116"/>
                  </a:cubicBezTo>
                  <a:cubicBezTo>
                    <a:pt x="31" y="5"/>
                    <a:pt x="31" y="5"/>
                    <a:pt x="31" y="5"/>
                  </a:cubicBezTo>
                  <a:cubicBezTo>
                    <a:pt x="27" y="1"/>
                    <a:pt x="23" y="0"/>
                    <a:pt x="18" y="0"/>
                  </a:cubicBezTo>
                  <a:cubicBezTo>
                    <a:pt x="18" y="0"/>
                    <a:pt x="18" y="0"/>
                    <a:pt x="18" y="0"/>
                  </a:cubicBezTo>
                  <a:close/>
                </a:path>
              </a:pathLst>
            </a:custGeom>
            <a:solidFill>
              <a:srgbClr val="B63191"/>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Rectangle 10">
              <a:extLst>
                <a:ext uri="{FF2B5EF4-FFF2-40B4-BE49-F238E27FC236}">
                  <a16:creationId xmlns:a16="http://schemas.microsoft.com/office/drawing/2014/main" id="{0D02ED44-B767-6CE9-EB59-B30F02E67843}"/>
                </a:ext>
              </a:extLst>
            </p:cNvPr>
            <p:cNvSpPr/>
            <p:nvPr/>
          </p:nvSpPr>
          <p:spPr bwMode="auto">
            <a:xfrm>
              <a:off x="10962525" y="3541605"/>
              <a:ext cx="554233" cy="152975"/>
            </a:xfrm>
            <a:prstGeom prst="rect">
              <a:avLst/>
            </a:prstGeom>
            <a:noFill/>
            <a:ln w="38100">
              <a:solidFill>
                <a:srgbClr val="B63191"/>
              </a:solidFill>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algn="l">
                <a:spcAft>
                  <a:spcPts val="450"/>
                </a:spcAft>
                <a:buClr>
                  <a:srgbClr val="702082"/>
                </a:buClr>
                <a:buNone/>
              </a:pPr>
              <a:endParaRPr lang="en-US" sz="1600">
                <a:solidFill>
                  <a:srgbClr val="000000"/>
                </a:solidFill>
                <a:latin typeface="Arial"/>
              </a:endParaRPr>
            </a:p>
          </p:txBody>
        </p:sp>
        <p:pic>
          <p:nvPicPr>
            <p:cNvPr id="12" name="Picture 11" descr="J:\Allusers\Resource Center\Graphics\Technology\Monitor\161714500 white background.png">
              <a:extLst>
                <a:ext uri="{FF2B5EF4-FFF2-40B4-BE49-F238E27FC236}">
                  <a16:creationId xmlns:a16="http://schemas.microsoft.com/office/drawing/2014/main" id="{9A725830-E3C7-2A15-381A-D6D9B7F58A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5043" y="1583921"/>
              <a:ext cx="5235799" cy="4155148"/>
            </a:xfrm>
            <a:custGeom>
              <a:avLst/>
              <a:gdLst>
                <a:gd name="connsiteX0" fmla="*/ 283564 w 6488226"/>
                <a:gd name="connsiteY0" fmla="*/ 182859 h 4557756"/>
                <a:gd name="connsiteX1" fmla="*/ 213980 w 6488226"/>
                <a:gd name="connsiteY1" fmla="*/ 252443 h 4557756"/>
                <a:gd name="connsiteX2" fmla="*/ 213980 w 6488226"/>
                <a:gd name="connsiteY2" fmla="*/ 3439466 h 4557756"/>
                <a:gd name="connsiteX3" fmla="*/ 283564 w 6488226"/>
                <a:gd name="connsiteY3" fmla="*/ 3509050 h 4557756"/>
                <a:gd name="connsiteX4" fmla="*/ 6191996 w 6488226"/>
                <a:gd name="connsiteY4" fmla="*/ 3509050 h 4557756"/>
                <a:gd name="connsiteX5" fmla="*/ 6261580 w 6488226"/>
                <a:gd name="connsiteY5" fmla="*/ 3439466 h 4557756"/>
                <a:gd name="connsiteX6" fmla="*/ 6261580 w 6488226"/>
                <a:gd name="connsiteY6" fmla="*/ 252443 h 4557756"/>
                <a:gd name="connsiteX7" fmla="*/ 6191996 w 6488226"/>
                <a:gd name="connsiteY7" fmla="*/ 182859 h 4557756"/>
                <a:gd name="connsiteX8" fmla="*/ 0 w 6488226"/>
                <a:gd name="connsiteY8" fmla="*/ 0 h 4557756"/>
                <a:gd name="connsiteX9" fmla="*/ 6488226 w 6488226"/>
                <a:gd name="connsiteY9" fmla="*/ 0 h 4557756"/>
                <a:gd name="connsiteX10" fmla="*/ 6488226 w 6488226"/>
                <a:gd name="connsiteY10" fmla="*/ 4557756 h 4557756"/>
                <a:gd name="connsiteX11" fmla="*/ 0 w 6488226"/>
                <a:gd name="connsiteY11" fmla="*/ 4557756 h 45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8226" h="4557756">
                  <a:moveTo>
                    <a:pt x="283564" y="182859"/>
                  </a:moveTo>
                  <a:cubicBezTo>
                    <a:pt x="245134" y="182859"/>
                    <a:pt x="213980" y="214013"/>
                    <a:pt x="213980" y="252443"/>
                  </a:cubicBezTo>
                  <a:lnTo>
                    <a:pt x="213980" y="3439466"/>
                  </a:lnTo>
                  <a:cubicBezTo>
                    <a:pt x="213980" y="3477896"/>
                    <a:pt x="245134" y="3509050"/>
                    <a:pt x="283564" y="3509050"/>
                  </a:cubicBezTo>
                  <a:lnTo>
                    <a:pt x="6191996" y="3509050"/>
                  </a:lnTo>
                  <a:cubicBezTo>
                    <a:pt x="6230426" y="3509050"/>
                    <a:pt x="6261580" y="3477896"/>
                    <a:pt x="6261580" y="3439466"/>
                  </a:cubicBezTo>
                  <a:lnTo>
                    <a:pt x="6261580" y="252443"/>
                  </a:lnTo>
                  <a:cubicBezTo>
                    <a:pt x="6261580" y="214013"/>
                    <a:pt x="6230426" y="182859"/>
                    <a:pt x="6191996" y="182859"/>
                  </a:cubicBezTo>
                  <a:close/>
                  <a:moveTo>
                    <a:pt x="0" y="0"/>
                  </a:moveTo>
                  <a:lnTo>
                    <a:pt x="6488226" y="0"/>
                  </a:lnTo>
                  <a:lnTo>
                    <a:pt x="6488226" y="4557756"/>
                  </a:lnTo>
                  <a:lnTo>
                    <a:pt x="0" y="4557756"/>
                  </a:lnTo>
                  <a:close/>
                </a:path>
              </a:pathLst>
            </a:cu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4F4D71D-A18D-C957-FC2B-9C3961062121}"/>
              </a:ext>
            </a:extLst>
          </p:cNvPr>
          <p:cNvGrpSpPr/>
          <p:nvPr/>
        </p:nvGrpSpPr>
        <p:grpSpPr>
          <a:xfrm>
            <a:off x="5807521" y="5101479"/>
            <a:ext cx="6048498" cy="1038064"/>
            <a:chOff x="5807521" y="5101479"/>
            <a:chExt cx="6048498" cy="1038064"/>
          </a:xfrm>
        </p:grpSpPr>
        <p:sp>
          <p:nvSpPr>
            <p:cNvPr id="13" name="Rectangle 12">
              <a:extLst>
                <a:ext uri="{FF2B5EF4-FFF2-40B4-BE49-F238E27FC236}">
                  <a16:creationId xmlns:a16="http://schemas.microsoft.com/office/drawing/2014/main" id="{488BB864-1D15-193C-EE38-E6958C3FDBD8}"/>
                </a:ext>
              </a:extLst>
            </p:cNvPr>
            <p:cNvSpPr/>
            <p:nvPr/>
          </p:nvSpPr>
          <p:spPr>
            <a:xfrm>
              <a:off x="6909777" y="5108854"/>
              <a:ext cx="4946242" cy="931237"/>
            </a:xfrm>
            <a:prstGeom prst="rect">
              <a:avLst/>
            </a:prstGeom>
            <a:solidFill>
              <a:srgbClr val="B63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l" defTabSz="292608">
                <a:lnSpc>
                  <a:spcPts val="1480"/>
                </a:lnSpc>
                <a:spcBef>
                  <a:spcPts val="0"/>
                </a:spcBef>
                <a:spcAft>
                  <a:spcPts val="600"/>
                </a:spcAft>
                <a:buClr>
                  <a:srgbClr val="7F35B2"/>
                </a:buClr>
                <a:defRPr/>
              </a:pPr>
              <a:r>
                <a:rPr lang="en-US" sz="1600" dirty="0">
                  <a:solidFill>
                    <a:schemeClr val="bg1"/>
                  </a:solidFill>
                </a:rPr>
                <a:t>For step-by-step instructions, watch</a:t>
              </a:r>
              <a:r>
                <a:rPr kumimoji="0" lang="en-US" sz="1600" u="none" strike="noStrike" kern="1200" cap="none" spc="0" normalizeH="0" baseline="0" noProof="0" dirty="0">
                  <a:ln>
                    <a:noFill/>
                  </a:ln>
                  <a:solidFill>
                    <a:schemeClr val="bg1"/>
                  </a:solidFill>
                  <a:effectLst/>
                  <a:uLnTx/>
                  <a:uFillTx/>
                </a:rPr>
                <a:t> our video </a:t>
              </a:r>
            </a:p>
            <a:p>
              <a:pPr marL="0" lvl="2" algn="l" defTabSz="292608">
                <a:lnSpc>
                  <a:spcPts val="1480"/>
                </a:lnSpc>
                <a:spcBef>
                  <a:spcPts val="0"/>
                </a:spcBef>
                <a:spcAft>
                  <a:spcPts val="600"/>
                </a:spcAft>
                <a:buClr>
                  <a:srgbClr val="7F35B2"/>
                </a:buClr>
                <a:defRPr/>
              </a:pPr>
              <a:r>
                <a:rPr kumimoji="0" lang="en-US" sz="1600" u="none" strike="noStrike" kern="1200" cap="none" spc="0" normalizeH="0" baseline="0" noProof="0" dirty="0">
                  <a:ln>
                    <a:noFill/>
                  </a:ln>
                  <a:solidFill>
                    <a:schemeClr val="bg1"/>
                  </a:solidFill>
                  <a:effectLst/>
                  <a:uLnTx/>
                  <a:uFillTx/>
                </a:rPr>
                <a:t>“Create a Via Benefits Profile” in the </a:t>
              </a:r>
              <a:r>
                <a:rPr kumimoji="0" lang="en-US" sz="1600" u="sng" strike="noStrike" kern="1200" cap="none" spc="0" normalizeH="0" baseline="0" noProof="0" dirty="0">
                  <a:ln>
                    <a:noFill/>
                  </a:ln>
                  <a:solidFill>
                    <a:schemeClr val="bg1"/>
                  </a:solidFill>
                  <a:effectLst/>
                  <a:uLnTx/>
                  <a:uFillTx/>
                </a:rPr>
                <a:t>video library</a:t>
              </a:r>
              <a:r>
                <a:rPr kumimoji="0" lang="en-US" sz="1600" strike="noStrike" kern="1200" cap="none" spc="0" normalizeH="0" baseline="0" noProof="0" dirty="0">
                  <a:ln>
                    <a:noFill/>
                  </a:ln>
                  <a:solidFill>
                    <a:schemeClr val="bg1"/>
                  </a:solidFill>
                  <a:effectLst/>
                  <a:uLnTx/>
                  <a:uFillTx/>
                </a:rPr>
                <a:t> </a:t>
              </a:r>
              <a:r>
                <a:rPr kumimoji="0" lang="en-US" sz="1600" u="none" strike="noStrike" kern="1200" cap="none" spc="0" normalizeH="0" baseline="0" noProof="0" dirty="0">
                  <a:ln>
                    <a:noFill/>
                  </a:ln>
                  <a:solidFill>
                    <a:schemeClr val="bg1"/>
                  </a:solidFill>
                  <a:effectLst/>
                  <a:uLnTx/>
                  <a:uFillTx/>
                </a:rPr>
                <a:t>at</a:t>
              </a:r>
            </a:p>
            <a:p>
              <a:pPr marL="0" lvl="2" defTabSz="292608">
                <a:lnSpc>
                  <a:spcPts val="1480"/>
                </a:lnSpc>
                <a:spcAft>
                  <a:spcPts val="600"/>
                </a:spcAft>
                <a:buClr>
                  <a:srgbClr val="7F35B2"/>
                </a:buClr>
                <a:defRPr/>
              </a:pPr>
              <a:r>
                <a:rPr lang="en-US" sz="1600" dirty="0">
                  <a:solidFill>
                    <a:schemeClr val="bg1"/>
                  </a:solidFill>
                </a:rPr>
                <a:t>https://my.viabenefits.com/wespath</a:t>
              </a:r>
              <a:endParaRPr kumimoji="0" lang="en-US" sz="1600" u="none" strike="noStrike" kern="1200" cap="none" spc="0" normalizeH="0" baseline="0" noProof="0" dirty="0">
                <a:ln>
                  <a:noFill/>
                </a:ln>
                <a:solidFill>
                  <a:schemeClr val="bg1"/>
                </a:solidFill>
                <a:effectLst/>
                <a:uLnTx/>
                <a:uFillTx/>
              </a:endParaRPr>
            </a:p>
          </p:txBody>
        </p:sp>
        <p:pic>
          <p:nvPicPr>
            <p:cNvPr id="14" name="Picture 13">
              <a:extLst>
                <a:ext uri="{FF2B5EF4-FFF2-40B4-BE49-F238E27FC236}">
                  <a16:creationId xmlns:a16="http://schemas.microsoft.com/office/drawing/2014/main" id="{B13260FC-87F3-0E68-310F-1E15A34B810C}"/>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807521" y="5101479"/>
              <a:ext cx="1105767" cy="1038064"/>
            </a:xfrm>
            <a:prstGeom prst="rect">
              <a:avLst/>
            </a:prstGeom>
            <a:solidFill>
              <a:schemeClr val="bg1"/>
            </a:solidFill>
          </p:spPr>
        </p:pic>
      </p:grpSp>
      <p:sp>
        <p:nvSpPr>
          <p:cNvPr id="2" name="Title 1">
            <a:extLst>
              <a:ext uri="{FF2B5EF4-FFF2-40B4-BE49-F238E27FC236}">
                <a16:creationId xmlns:a16="http://schemas.microsoft.com/office/drawing/2014/main" id="{A022D031-9594-CA3C-A6EF-F21855EB9A20}"/>
              </a:ext>
            </a:extLst>
          </p:cNvPr>
          <p:cNvSpPr>
            <a:spLocks noGrp="1"/>
          </p:cNvSpPr>
          <p:nvPr>
            <p:ph type="title"/>
          </p:nvPr>
        </p:nvSpPr>
        <p:spPr>
          <a:xfrm>
            <a:off x="457200" y="457200"/>
            <a:ext cx="11277600" cy="889282"/>
          </a:xfrm>
        </p:spPr>
        <p:txBody>
          <a:bodyPr/>
          <a:lstStyle/>
          <a:p>
            <a:r>
              <a:rPr lang="en-US" dirty="0">
                <a:latin typeface="Arial"/>
              </a:rPr>
              <a:t>Introducing Via Benefits Guide </a:t>
            </a:r>
            <a:br>
              <a:rPr lang="en-US" dirty="0">
                <a:latin typeface="Arial"/>
              </a:rPr>
            </a:br>
            <a:endParaRPr lang="en-US" dirty="0"/>
          </a:p>
        </p:txBody>
      </p:sp>
      <p:sp>
        <p:nvSpPr>
          <p:cNvPr id="3" name="Text Placeholder 2">
            <a:extLst>
              <a:ext uri="{FF2B5EF4-FFF2-40B4-BE49-F238E27FC236}">
                <a16:creationId xmlns:a16="http://schemas.microsoft.com/office/drawing/2014/main" id="{14027388-EC48-9C7C-5BBC-37997E98257B}"/>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51234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3D8733-D640-B26E-4F4B-61EADF67D5B9}"/>
              </a:ext>
            </a:extLst>
          </p:cNvPr>
          <p:cNvSpPr>
            <a:spLocks noGrp="1"/>
          </p:cNvSpPr>
          <p:nvPr>
            <p:ph type="title"/>
          </p:nvPr>
        </p:nvSpPr>
        <p:spPr>
          <a:xfrm>
            <a:off x="457200" y="457200"/>
            <a:ext cx="11277600" cy="446084"/>
          </a:xfrm>
        </p:spPr>
        <p:txBody>
          <a:bodyPr/>
          <a:lstStyle/>
          <a:p>
            <a:r>
              <a:rPr lang="en-US" dirty="0"/>
              <a:t>Call Via Benefits</a:t>
            </a:r>
          </a:p>
        </p:txBody>
      </p:sp>
      <p:sp>
        <p:nvSpPr>
          <p:cNvPr id="12" name="Text Placeholder 11">
            <a:extLst>
              <a:ext uri="{FF2B5EF4-FFF2-40B4-BE49-F238E27FC236}">
                <a16:creationId xmlns:a16="http://schemas.microsoft.com/office/drawing/2014/main" id="{CA65DF08-4556-95AA-DEED-5FB34F7B43C1}"/>
              </a:ext>
            </a:extLst>
          </p:cNvPr>
          <p:cNvSpPr>
            <a:spLocks noGrp="1"/>
          </p:cNvSpPr>
          <p:nvPr>
            <p:ph type="body" sz="quarter" idx="13"/>
          </p:nvPr>
        </p:nvSpPr>
        <p:spPr>
          <a:xfrm>
            <a:off x="1356966" y="2114192"/>
            <a:ext cx="3241539" cy="2892052"/>
          </a:xfrm>
        </p:spPr>
        <p:txBody>
          <a:bodyPr vert="horz" lIns="0" tIns="0" rIns="0" bIns="0" rtlCol="0" anchor="t">
            <a:noAutofit/>
          </a:bodyPr>
          <a:lstStyle/>
          <a:p>
            <a:pPr marL="0" indent="0">
              <a:lnSpc>
                <a:spcPts val="2000"/>
              </a:lnSpc>
              <a:spcAft>
                <a:spcPts val="600"/>
              </a:spcAft>
              <a:buNone/>
            </a:pPr>
            <a:r>
              <a:rPr lang="en-US" dirty="0">
                <a:ea typeface="Roboto"/>
                <a:cs typeface="Times New Roman"/>
              </a:rPr>
              <a:t>Verify your profile by providing first &amp; last name and two of the following:</a:t>
            </a:r>
          </a:p>
          <a:p>
            <a:pPr marL="742950" lvl="1" indent="-285750">
              <a:lnSpc>
                <a:spcPts val="2000"/>
              </a:lnSpc>
              <a:spcAft>
                <a:spcPts val="600"/>
              </a:spcAft>
            </a:pPr>
            <a:r>
              <a:rPr lang="en-US" dirty="0"/>
              <a:t>Phone number</a:t>
            </a:r>
          </a:p>
          <a:p>
            <a:pPr marL="742950" lvl="1" indent="-285750">
              <a:lnSpc>
                <a:spcPts val="2000"/>
              </a:lnSpc>
              <a:spcAft>
                <a:spcPts val="600"/>
              </a:spcAft>
            </a:pPr>
            <a:r>
              <a:rPr lang="en-US" dirty="0"/>
              <a:t>Last 4 of SSN</a:t>
            </a:r>
          </a:p>
          <a:p>
            <a:pPr marL="742950" lvl="1" indent="-285750">
              <a:lnSpc>
                <a:spcPts val="2000"/>
              </a:lnSpc>
              <a:spcAft>
                <a:spcPts val="600"/>
              </a:spcAft>
            </a:pPr>
            <a:r>
              <a:rPr lang="en-US" dirty="0"/>
              <a:t>Date of Birth</a:t>
            </a:r>
          </a:p>
          <a:p>
            <a:pPr marL="742950" lvl="1" indent="-285750">
              <a:lnSpc>
                <a:spcPts val="2000"/>
              </a:lnSpc>
              <a:spcAft>
                <a:spcPts val="600"/>
              </a:spcAft>
            </a:pPr>
            <a:r>
              <a:rPr lang="en-US" dirty="0"/>
              <a:t>Zip Code</a:t>
            </a:r>
            <a:endParaRPr lang="en-US" dirty="0">
              <a:ea typeface="Roboto" panose="02000000000000000000" pitchFamily="2" charset="0"/>
              <a:cs typeface="Times New Roman" panose="02020603050405020304" pitchFamily="18" charset="0"/>
            </a:endParaRPr>
          </a:p>
          <a:p>
            <a:pPr marL="285750" indent="-285750">
              <a:lnSpc>
                <a:spcPts val="1500"/>
              </a:lnSpc>
              <a:spcAft>
                <a:spcPts val="600"/>
              </a:spcAft>
            </a:pPr>
            <a:endParaRPr lang="en-US" dirty="0">
              <a:ea typeface="Roboto" panose="02000000000000000000" pitchFamily="2" charset="0"/>
              <a:cs typeface="Times New Roman" panose="02020603050405020304" pitchFamily="18" charset="0"/>
            </a:endParaRPr>
          </a:p>
          <a:p>
            <a:pPr marL="742950" lvl="1" indent="-285750">
              <a:lnSpc>
                <a:spcPts val="1500"/>
              </a:lnSpc>
              <a:spcAft>
                <a:spcPts val="600"/>
              </a:spcAft>
            </a:pPr>
            <a:endParaRPr lang="en-US" dirty="0"/>
          </a:p>
        </p:txBody>
      </p:sp>
      <p:pic>
        <p:nvPicPr>
          <p:cNvPr id="21" name="Picture 20" descr="Man checking smartwatch on city street">
            <a:extLst>
              <a:ext uri="{FF2B5EF4-FFF2-40B4-BE49-F238E27FC236}">
                <a16:creationId xmlns:a16="http://schemas.microsoft.com/office/drawing/2014/main" id="{2C485EED-735C-C7DC-DD9F-391D497FA420}"/>
              </a:ext>
            </a:extLst>
          </p:cNvPr>
          <p:cNvPicPr>
            <a:picLocks noChangeAspect="1"/>
          </p:cNvPicPr>
          <p:nvPr/>
        </p:nvPicPr>
        <p:blipFill>
          <a:blip r:embed="rId3"/>
          <a:stretch>
            <a:fillRect/>
          </a:stretch>
        </p:blipFill>
        <p:spPr>
          <a:xfrm>
            <a:off x="8299394" y="4150437"/>
            <a:ext cx="2908488" cy="1940507"/>
          </a:xfrm>
          <a:prstGeom prst="rect">
            <a:avLst/>
          </a:prstGeom>
        </p:spPr>
      </p:pic>
      <p:pic>
        <p:nvPicPr>
          <p:cNvPr id="27" name="Picture 26" descr="Person on bridge navigating map">
            <a:extLst>
              <a:ext uri="{FF2B5EF4-FFF2-40B4-BE49-F238E27FC236}">
                <a16:creationId xmlns:a16="http://schemas.microsoft.com/office/drawing/2014/main" id="{A5706D63-C507-C262-CEBB-E3CBE27C8C59}"/>
              </a:ext>
            </a:extLst>
          </p:cNvPr>
          <p:cNvPicPr>
            <a:picLocks noChangeAspect="1"/>
          </p:cNvPicPr>
          <p:nvPr/>
        </p:nvPicPr>
        <p:blipFill>
          <a:blip r:embed="rId4"/>
          <a:stretch>
            <a:fillRect/>
          </a:stretch>
        </p:blipFill>
        <p:spPr>
          <a:xfrm flipH="1">
            <a:off x="8299394" y="936415"/>
            <a:ext cx="2908488" cy="1938992"/>
          </a:xfrm>
          <a:prstGeom prst="rect">
            <a:avLst/>
          </a:prstGeom>
        </p:spPr>
      </p:pic>
      <p:pic>
        <p:nvPicPr>
          <p:cNvPr id="29" name="Picture 28" descr="Child rolling out dough">
            <a:extLst>
              <a:ext uri="{FF2B5EF4-FFF2-40B4-BE49-F238E27FC236}">
                <a16:creationId xmlns:a16="http://schemas.microsoft.com/office/drawing/2014/main" id="{128983C7-1CF0-46D8-E68A-7FFDA4ACF6D4}"/>
              </a:ext>
            </a:extLst>
          </p:cNvPr>
          <p:cNvPicPr>
            <a:picLocks noChangeAspect="1"/>
          </p:cNvPicPr>
          <p:nvPr/>
        </p:nvPicPr>
        <p:blipFill>
          <a:blip r:embed="rId5"/>
          <a:stretch>
            <a:fillRect/>
          </a:stretch>
        </p:blipFill>
        <p:spPr>
          <a:xfrm flipH="1">
            <a:off x="5695706" y="2522823"/>
            <a:ext cx="2908488" cy="1938992"/>
          </a:xfrm>
          <a:prstGeom prst="rect">
            <a:avLst/>
          </a:prstGeom>
        </p:spPr>
      </p:pic>
      <p:sp>
        <p:nvSpPr>
          <p:cNvPr id="32" name="TextBox 31">
            <a:extLst>
              <a:ext uri="{FF2B5EF4-FFF2-40B4-BE49-F238E27FC236}">
                <a16:creationId xmlns:a16="http://schemas.microsoft.com/office/drawing/2014/main" id="{4AA15481-FB9F-DFBC-01C4-8E80F0549AD3}"/>
              </a:ext>
            </a:extLst>
          </p:cNvPr>
          <p:cNvSpPr txBox="1"/>
          <p:nvPr/>
        </p:nvSpPr>
        <p:spPr>
          <a:xfrm>
            <a:off x="8716365" y="3158979"/>
            <a:ext cx="2518058" cy="707886"/>
          </a:xfrm>
          <a:prstGeom prst="rect">
            <a:avLst/>
          </a:prstGeom>
          <a:noFill/>
        </p:spPr>
        <p:txBody>
          <a:bodyPr wrap="square" rtlCol="0">
            <a:spAutoFit/>
          </a:bodyPr>
          <a:lstStyle/>
          <a:p>
            <a:pPr algn="ctr"/>
            <a:r>
              <a:rPr lang="en-US" sz="2000" dirty="0"/>
              <a:t>Provide a plan recommendation</a:t>
            </a:r>
          </a:p>
        </p:txBody>
      </p:sp>
      <p:sp>
        <p:nvSpPr>
          <p:cNvPr id="36" name="TextBox 35">
            <a:extLst>
              <a:ext uri="{FF2B5EF4-FFF2-40B4-BE49-F238E27FC236}">
                <a16:creationId xmlns:a16="http://schemas.microsoft.com/office/drawing/2014/main" id="{0CC3DCF9-AE8C-C413-D63B-07BF5B2F9262}"/>
              </a:ext>
            </a:extLst>
          </p:cNvPr>
          <p:cNvSpPr txBox="1"/>
          <p:nvPr/>
        </p:nvSpPr>
        <p:spPr>
          <a:xfrm>
            <a:off x="5705464" y="1323245"/>
            <a:ext cx="2518058" cy="707886"/>
          </a:xfrm>
          <a:prstGeom prst="rect">
            <a:avLst/>
          </a:prstGeom>
          <a:noFill/>
        </p:spPr>
        <p:txBody>
          <a:bodyPr wrap="square" rtlCol="0">
            <a:spAutoFit/>
          </a:bodyPr>
          <a:lstStyle/>
          <a:p>
            <a:pPr algn="ctr"/>
            <a:r>
              <a:rPr lang="en-US" sz="2000" dirty="0"/>
              <a:t>Evaluate medical plan types</a:t>
            </a:r>
          </a:p>
        </p:txBody>
      </p:sp>
      <p:sp>
        <p:nvSpPr>
          <p:cNvPr id="37" name="TextBox 36">
            <a:extLst>
              <a:ext uri="{FF2B5EF4-FFF2-40B4-BE49-F238E27FC236}">
                <a16:creationId xmlns:a16="http://schemas.microsoft.com/office/drawing/2014/main" id="{8E5EBBB4-2C4C-3484-B5A2-E38A0030817E}"/>
              </a:ext>
            </a:extLst>
          </p:cNvPr>
          <p:cNvSpPr txBox="1"/>
          <p:nvPr/>
        </p:nvSpPr>
        <p:spPr>
          <a:xfrm>
            <a:off x="5712089" y="4826870"/>
            <a:ext cx="2518058" cy="707886"/>
          </a:xfrm>
          <a:prstGeom prst="rect">
            <a:avLst/>
          </a:prstGeom>
          <a:noFill/>
        </p:spPr>
        <p:txBody>
          <a:bodyPr wrap="square" rtlCol="0">
            <a:spAutoFit/>
          </a:bodyPr>
          <a:lstStyle/>
          <a:p>
            <a:pPr algn="ctr"/>
            <a:r>
              <a:rPr lang="en-US" sz="2000" dirty="0"/>
              <a:t>Enroll by Phone or Online</a:t>
            </a:r>
          </a:p>
        </p:txBody>
      </p:sp>
    </p:spTree>
    <p:extLst>
      <p:ext uri="{BB962C8B-B14F-4D97-AF65-F5344CB8AC3E}">
        <p14:creationId xmlns:p14="http://schemas.microsoft.com/office/powerpoint/2010/main" val="140463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9A9A66-7408-1BD8-B26D-802C6384D9C9}"/>
              </a:ext>
            </a:extLst>
          </p:cNvPr>
          <p:cNvSpPr>
            <a:spLocks noGrp="1"/>
          </p:cNvSpPr>
          <p:nvPr>
            <p:ph type="title"/>
          </p:nvPr>
        </p:nvSpPr>
        <p:spPr/>
        <p:txBody>
          <a:bodyPr/>
          <a:lstStyle/>
          <a:p>
            <a:r>
              <a:rPr lang="en-US">
                <a:solidFill>
                  <a:srgbClr val="1D418E"/>
                </a:solidFill>
                <a:latin typeface="Arial" panose="020B0604020202020204" pitchFamily="34" charset="0"/>
                <a:cs typeface="Arial" panose="020B0604020202020204" pitchFamily="34" charset="0"/>
              </a:rPr>
              <a:t>Selecting Your New </a:t>
            </a:r>
            <a:br>
              <a:rPr lang="en-US">
                <a:solidFill>
                  <a:srgbClr val="1D418E"/>
                </a:solidFill>
                <a:latin typeface="Arial" panose="020B0604020202020204" pitchFamily="34" charset="0"/>
                <a:cs typeface="Arial" panose="020B0604020202020204" pitchFamily="34" charset="0"/>
              </a:rPr>
            </a:br>
            <a:r>
              <a:rPr lang="en-US">
                <a:solidFill>
                  <a:srgbClr val="1D418E"/>
                </a:solidFill>
                <a:latin typeface="Arial" panose="020B0604020202020204" pitchFamily="34" charset="0"/>
                <a:cs typeface="Arial" panose="020B0604020202020204" pitchFamily="34" charset="0"/>
              </a:rPr>
              <a:t>Medicare Coverage</a:t>
            </a:r>
            <a:endParaRPr lang="en-US">
              <a:solidFill>
                <a:srgbClr val="1D418E"/>
              </a:solidFill>
            </a:endParaRPr>
          </a:p>
        </p:txBody>
      </p:sp>
      <p:sp>
        <p:nvSpPr>
          <p:cNvPr id="6" name="Title 2">
            <a:extLst>
              <a:ext uri="{FF2B5EF4-FFF2-40B4-BE49-F238E27FC236}">
                <a16:creationId xmlns:a16="http://schemas.microsoft.com/office/drawing/2014/main" id="{DA2DC0CA-6D64-55E9-F7C7-E3D094432F34}"/>
              </a:ext>
            </a:extLst>
          </p:cNvPr>
          <p:cNvSpPr txBox="1">
            <a:spLocks/>
          </p:cNvSpPr>
          <p:nvPr/>
        </p:nvSpPr>
        <p:spPr>
          <a:xfrm>
            <a:off x="717757" y="890833"/>
            <a:ext cx="4737650" cy="1294171"/>
          </a:xfrm>
          <a:prstGeom prst="rect">
            <a:avLst/>
          </a:prstGeom>
        </p:spPr>
        <p:txBody>
          <a:bodyPr/>
          <a:lstStyle>
            <a:lvl1pPr algn="l" defTabSz="914400" rtl="0" eaLnBrk="1" latinLnBrk="0" hangingPunct="1">
              <a:spcBef>
                <a:spcPct val="0"/>
              </a:spcBef>
              <a:buNone/>
              <a:defRPr sz="2800" b="1" kern="1200" baseline="0">
                <a:solidFill>
                  <a:srgbClr val="B6319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p>
        </p:txBody>
      </p:sp>
    </p:spTree>
    <p:extLst>
      <p:ext uri="{BB962C8B-B14F-4D97-AF65-F5344CB8AC3E}">
        <p14:creationId xmlns:p14="http://schemas.microsoft.com/office/powerpoint/2010/main" val="3033861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while talking on a cell phone&#10;&#10;AI-generated content may be incorrect.">
            <a:extLst>
              <a:ext uri="{FF2B5EF4-FFF2-40B4-BE49-F238E27FC236}">
                <a16:creationId xmlns:a16="http://schemas.microsoft.com/office/drawing/2014/main" id="{F1173805-187B-54EC-6375-F05E8AB3291A}"/>
              </a:ext>
            </a:extLst>
          </p:cNvPr>
          <p:cNvPicPr>
            <a:picLocks noChangeAspect="1"/>
          </p:cNvPicPr>
          <p:nvPr/>
        </p:nvPicPr>
        <p:blipFill>
          <a:blip r:embed="rId3"/>
          <a:srcRect l="21748" t="-1702" r="38559" b="10110"/>
          <a:stretch>
            <a:fillRect/>
          </a:stretch>
        </p:blipFill>
        <p:spPr>
          <a:xfrm>
            <a:off x="8105689" y="763"/>
            <a:ext cx="4083169" cy="6281332"/>
          </a:xfrm>
          <a:prstGeom prst="rect">
            <a:avLst/>
          </a:prstGeom>
        </p:spPr>
      </p:pic>
      <p:sp>
        <p:nvSpPr>
          <p:cNvPr id="4" name="Speech Bubble: Rectangle with Corners Rounded 3">
            <a:extLst>
              <a:ext uri="{FF2B5EF4-FFF2-40B4-BE49-F238E27FC236}">
                <a16:creationId xmlns:a16="http://schemas.microsoft.com/office/drawing/2014/main" id="{E5209FCB-828C-699B-47F1-BC70378CD256}"/>
              </a:ext>
            </a:extLst>
          </p:cNvPr>
          <p:cNvSpPr/>
          <p:nvPr/>
        </p:nvSpPr>
        <p:spPr>
          <a:xfrm>
            <a:off x="631372" y="1502228"/>
            <a:ext cx="7278751" cy="3592286"/>
          </a:xfrm>
          <a:prstGeom prst="wedgeRoundRectCallout">
            <a:avLst>
              <a:gd name="adj1" fmla="val -3106"/>
              <a:gd name="adj2" fmla="val 59167"/>
              <a:gd name="adj3" fmla="val 16667"/>
            </a:avLst>
          </a:prstGeom>
          <a:ln>
            <a:solidFill>
              <a:srgbClr val="1D418E"/>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r>
              <a:rPr lang="en-US">
                <a:cs typeface="Arial"/>
              </a:rPr>
              <a:t>“Deborah was the most knowledgeable and helpful agent that I can imagine. She took the time that we needed to understand our options, answered all questions thoroughly, made us aware of important issues that we didn't even know to ask about, and gave explanations that were thorough and understandable.” </a:t>
            </a:r>
          </a:p>
          <a:p>
            <a:endParaRPr lang="en-US">
              <a:cs typeface="Arial"/>
            </a:endParaRPr>
          </a:p>
          <a:p>
            <a:endParaRPr lang="en-US">
              <a:cs typeface="Arial"/>
            </a:endParaRPr>
          </a:p>
          <a:p>
            <a:endParaRPr lang="en-US">
              <a:cs typeface="Arial"/>
            </a:endParaRPr>
          </a:p>
          <a:p>
            <a:r>
              <a:rPr lang="en-US">
                <a:cs typeface="Arial"/>
              </a:rPr>
              <a:t>- Carol L.</a:t>
            </a:r>
            <a:endParaRPr lang="en-US"/>
          </a:p>
        </p:txBody>
      </p:sp>
      <p:sp>
        <p:nvSpPr>
          <p:cNvPr id="2" name="Title 1">
            <a:extLst>
              <a:ext uri="{FF2B5EF4-FFF2-40B4-BE49-F238E27FC236}">
                <a16:creationId xmlns:a16="http://schemas.microsoft.com/office/drawing/2014/main" id="{C25038E7-71B6-A16E-5812-C7732758E6FF}"/>
              </a:ext>
            </a:extLst>
          </p:cNvPr>
          <p:cNvSpPr>
            <a:spLocks noGrp="1"/>
          </p:cNvSpPr>
          <p:nvPr>
            <p:ph type="title"/>
          </p:nvPr>
        </p:nvSpPr>
        <p:spPr>
          <a:xfrm>
            <a:off x="457200" y="457200"/>
            <a:ext cx="11277600" cy="446084"/>
          </a:xfrm>
        </p:spPr>
        <p:txBody>
          <a:bodyPr/>
          <a:lstStyle/>
          <a:p>
            <a:r>
              <a:rPr lang="en-US" dirty="0"/>
              <a:t>What Retiree’s Share</a:t>
            </a:r>
          </a:p>
        </p:txBody>
      </p:sp>
    </p:spTree>
    <p:extLst>
      <p:ext uri="{BB962C8B-B14F-4D97-AF65-F5344CB8AC3E}">
        <p14:creationId xmlns:p14="http://schemas.microsoft.com/office/powerpoint/2010/main" val="583642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D1C8-BA3B-FF45-D816-0D5BE456AF1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E8C5807-2F29-33C5-7775-B78E58A832EF}"/>
              </a:ext>
            </a:extLst>
          </p:cNvPr>
          <p:cNvSpPr/>
          <p:nvPr/>
        </p:nvSpPr>
        <p:spPr>
          <a:xfrm>
            <a:off x="893379" y="1723697"/>
            <a:ext cx="546538" cy="1996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0A6C929-6513-673D-5438-056C9FFB0723}"/>
              </a:ext>
            </a:extLst>
          </p:cNvPr>
          <p:cNvPicPr>
            <a:picLocks noChangeAspect="1"/>
          </p:cNvPicPr>
          <p:nvPr/>
        </p:nvPicPr>
        <p:blipFill>
          <a:blip r:embed="rId3"/>
          <a:stretch>
            <a:fillRect/>
          </a:stretch>
        </p:blipFill>
        <p:spPr>
          <a:xfrm>
            <a:off x="1064877" y="2159639"/>
            <a:ext cx="2309360" cy="3902022"/>
          </a:xfrm>
          <a:prstGeom prst="rect">
            <a:avLst/>
          </a:prstGeom>
        </p:spPr>
      </p:pic>
      <p:sp>
        <p:nvSpPr>
          <p:cNvPr id="9" name="TextBox 8">
            <a:extLst>
              <a:ext uri="{FF2B5EF4-FFF2-40B4-BE49-F238E27FC236}">
                <a16:creationId xmlns:a16="http://schemas.microsoft.com/office/drawing/2014/main" id="{8F0B1B4C-0E34-B13C-7B2E-3EB0BBE1BEBE}"/>
              </a:ext>
            </a:extLst>
          </p:cNvPr>
          <p:cNvSpPr txBox="1"/>
          <p:nvPr/>
        </p:nvSpPr>
        <p:spPr>
          <a:xfrm>
            <a:off x="1016787" y="1526119"/>
            <a:ext cx="2242254" cy="369332"/>
          </a:xfrm>
          <a:prstGeom prst="rect">
            <a:avLst/>
          </a:prstGeom>
          <a:noFill/>
        </p:spPr>
        <p:txBody>
          <a:bodyPr wrap="square" lIns="91440" tIns="45720" rIns="91440" bIns="45720" rtlCol="0" anchor="t">
            <a:spAutoFit/>
          </a:bodyPr>
          <a:lstStyle/>
          <a:p>
            <a:pPr algn="ctr"/>
            <a:r>
              <a:rPr lang="en-US" b="1" dirty="0">
                <a:solidFill>
                  <a:srgbClr val="0073B6"/>
                </a:solidFill>
              </a:rPr>
              <a:t>HMO</a:t>
            </a:r>
          </a:p>
        </p:txBody>
      </p:sp>
      <p:sp>
        <p:nvSpPr>
          <p:cNvPr id="16" name="TextBox 15">
            <a:extLst>
              <a:ext uri="{FF2B5EF4-FFF2-40B4-BE49-F238E27FC236}">
                <a16:creationId xmlns:a16="http://schemas.microsoft.com/office/drawing/2014/main" id="{1A37EF99-3F42-7E57-656F-DAA29B623426}"/>
              </a:ext>
            </a:extLst>
          </p:cNvPr>
          <p:cNvSpPr txBox="1"/>
          <p:nvPr/>
        </p:nvSpPr>
        <p:spPr>
          <a:xfrm>
            <a:off x="1166646" y="1835199"/>
            <a:ext cx="1988992" cy="307777"/>
          </a:xfrm>
          <a:prstGeom prst="rect">
            <a:avLst/>
          </a:prstGeom>
          <a:noFill/>
        </p:spPr>
        <p:txBody>
          <a:bodyPr wrap="square" lIns="91440" tIns="45720" rIns="91440" bIns="45720" rtlCol="0" anchor="t">
            <a:spAutoFit/>
          </a:bodyPr>
          <a:lstStyle/>
          <a:p>
            <a:pPr algn="ctr"/>
            <a:r>
              <a:rPr lang="en-US" sz="1400" b="1" dirty="0">
                <a:solidFill>
                  <a:srgbClr val="0073B6"/>
                </a:solidFill>
              </a:rPr>
              <a:t>$0.00/month</a:t>
            </a:r>
            <a:endParaRPr lang="en-US" b="1" dirty="0">
              <a:solidFill>
                <a:srgbClr val="0073B6"/>
              </a:solidFill>
            </a:endParaRPr>
          </a:p>
        </p:txBody>
      </p:sp>
      <p:pic>
        <p:nvPicPr>
          <p:cNvPr id="21" name="Picture 20">
            <a:extLst>
              <a:ext uri="{FF2B5EF4-FFF2-40B4-BE49-F238E27FC236}">
                <a16:creationId xmlns:a16="http://schemas.microsoft.com/office/drawing/2014/main" id="{F3537563-DC51-D272-380B-D667783EA262}"/>
              </a:ext>
            </a:extLst>
          </p:cNvPr>
          <p:cNvPicPr>
            <a:picLocks noChangeAspect="1"/>
          </p:cNvPicPr>
          <p:nvPr/>
        </p:nvPicPr>
        <p:blipFill>
          <a:blip r:embed="rId4"/>
          <a:stretch>
            <a:fillRect/>
          </a:stretch>
        </p:blipFill>
        <p:spPr>
          <a:xfrm>
            <a:off x="4653690" y="2158368"/>
            <a:ext cx="2309360" cy="3947361"/>
          </a:xfrm>
          <a:prstGeom prst="rect">
            <a:avLst/>
          </a:prstGeom>
        </p:spPr>
      </p:pic>
      <p:sp>
        <p:nvSpPr>
          <p:cNvPr id="22" name="TextBox 21">
            <a:extLst>
              <a:ext uri="{FF2B5EF4-FFF2-40B4-BE49-F238E27FC236}">
                <a16:creationId xmlns:a16="http://schemas.microsoft.com/office/drawing/2014/main" id="{1942F87F-ED22-5D61-AAE9-64FF6054F66B}"/>
              </a:ext>
            </a:extLst>
          </p:cNvPr>
          <p:cNvSpPr txBox="1"/>
          <p:nvPr/>
        </p:nvSpPr>
        <p:spPr>
          <a:xfrm>
            <a:off x="3801224" y="1526119"/>
            <a:ext cx="3770965" cy="369332"/>
          </a:xfrm>
          <a:prstGeom prst="rect">
            <a:avLst/>
          </a:prstGeom>
          <a:noFill/>
        </p:spPr>
        <p:txBody>
          <a:bodyPr wrap="square" lIns="91440" tIns="45720" rIns="91440" bIns="45720" rtlCol="0" anchor="t">
            <a:spAutoFit/>
          </a:bodyPr>
          <a:lstStyle/>
          <a:p>
            <a:pPr algn="ctr"/>
            <a:r>
              <a:rPr lang="en-US" b="1" dirty="0">
                <a:solidFill>
                  <a:srgbClr val="0073B6"/>
                </a:solidFill>
              </a:rPr>
              <a:t>HMO</a:t>
            </a:r>
          </a:p>
        </p:txBody>
      </p:sp>
      <p:sp>
        <p:nvSpPr>
          <p:cNvPr id="23" name="TextBox 22">
            <a:extLst>
              <a:ext uri="{FF2B5EF4-FFF2-40B4-BE49-F238E27FC236}">
                <a16:creationId xmlns:a16="http://schemas.microsoft.com/office/drawing/2014/main" id="{6509F19D-5142-8E1E-7D0C-56BA04FD398E}"/>
              </a:ext>
            </a:extLst>
          </p:cNvPr>
          <p:cNvSpPr txBox="1"/>
          <p:nvPr/>
        </p:nvSpPr>
        <p:spPr>
          <a:xfrm>
            <a:off x="4712261" y="1835199"/>
            <a:ext cx="2055977" cy="307777"/>
          </a:xfrm>
          <a:prstGeom prst="rect">
            <a:avLst/>
          </a:prstGeom>
          <a:noFill/>
        </p:spPr>
        <p:txBody>
          <a:bodyPr wrap="square" lIns="91440" tIns="45720" rIns="91440" bIns="45720" rtlCol="0" anchor="t">
            <a:spAutoFit/>
          </a:bodyPr>
          <a:lstStyle/>
          <a:p>
            <a:pPr algn="ctr"/>
            <a:r>
              <a:rPr lang="en-US" sz="1400" b="1" dirty="0">
                <a:solidFill>
                  <a:srgbClr val="0073B6"/>
                </a:solidFill>
              </a:rPr>
              <a:t>$0.00/month</a:t>
            </a:r>
          </a:p>
        </p:txBody>
      </p:sp>
      <p:pic>
        <p:nvPicPr>
          <p:cNvPr id="25" name="Picture 24">
            <a:extLst>
              <a:ext uri="{FF2B5EF4-FFF2-40B4-BE49-F238E27FC236}">
                <a16:creationId xmlns:a16="http://schemas.microsoft.com/office/drawing/2014/main" id="{3D45AB9C-E45C-4325-FEB9-C5E26D93CDCA}"/>
              </a:ext>
            </a:extLst>
          </p:cNvPr>
          <p:cNvPicPr>
            <a:picLocks noChangeAspect="1"/>
          </p:cNvPicPr>
          <p:nvPr/>
        </p:nvPicPr>
        <p:blipFill>
          <a:blip r:embed="rId5"/>
          <a:stretch>
            <a:fillRect/>
          </a:stretch>
        </p:blipFill>
        <p:spPr>
          <a:xfrm>
            <a:off x="8242502" y="2158368"/>
            <a:ext cx="2345302" cy="3947361"/>
          </a:xfrm>
          <a:prstGeom prst="rect">
            <a:avLst/>
          </a:prstGeom>
        </p:spPr>
      </p:pic>
      <p:sp>
        <p:nvSpPr>
          <p:cNvPr id="26" name="TextBox 25">
            <a:extLst>
              <a:ext uri="{FF2B5EF4-FFF2-40B4-BE49-F238E27FC236}">
                <a16:creationId xmlns:a16="http://schemas.microsoft.com/office/drawing/2014/main" id="{370D9B23-CEBC-7658-F20C-1800388B91FA}"/>
              </a:ext>
            </a:extLst>
          </p:cNvPr>
          <p:cNvSpPr txBox="1"/>
          <p:nvPr/>
        </p:nvSpPr>
        <p:spPr>
          <a:xfrm>
            <a:off x="7450526" y="1516179"/>
            <a:ext cx="3770965" cy="369332"/>
          </a:xfrm>
          <a:prstGeom prst="rect">
            <a:avLst/>
          </a:prstGeom>
          <a:noFill/>
        </p:spPr>
        <p:txBody>
          <a:bodyPr wrap="square" lIns="91440" tIns="45720" rIns="91440" bIns="45720" rtlCol="0" anchor="t">
            <a:spAutoFit/>
          </a:bodyPr>
          <a:lstStyle/>
          <a:p>
            <a:pPr algn="ctr"/>
            <a:r>
              <a:rPr lang="en-US" b="1" dirty="0">
                <a:solidFill>
                  <a:srgbClr val="0073B6"/>
                </a:solidFill>
              </a:rPr>
              <a:t>PPO</a:t>
            </a:r>
          </a:p>
        </p:txBody>
      </p:sp>
      <p:sp>
        <p:nvSpPr>
          <p:cNvPr id="27" name="TextBox 26">
            <a:extLst>
              <a:ext uri="{FF2B5EF4-FFF2-40B4-BE49-F238E27FC236}">
                <a16:creationId xmlns:a16="http://schemas.microsoft.com/office/drawing/2014/main" id="{2E86CA7E-95B5-DD50-EEFD-01541A167045}"/>
              </a:ext>
            </a:extLst>
          </p:cNvPr>
          <p:cNvSpPr txBox="1"/>
          <p:nvPr/>
        </p:nvSpPr>
        <p:spPr>
          <a:xfrm>
            <a:off x="8181329" y="1860432"/>
            <a:ext cx="2309360" cy="523220"/>
          </a:xfrm>
          <a:prstGeom prst="rect">
            <a:avLst/>
          </a:prstGeom>
          <a:noFill/>
        </p:spPr>
        <p:txBody>
          <a:bodyPr wrap="square" lIns="91440" tIns="45720" rIns="91440" bIns="45720" rtlCol="0" anchor="t">
            <a:spAutoFit/>
          </a:bodyPr>
          <a:lstStyle/>
          <a:p>
            <a:pPr algn="ctr"/>
            <a:r>
              <a:rPr lang="en-US" sz="1400" b="1" dirty="0">
                <a:solidFill>
                  <a:srgbClr val="0073B6"/>
                </a:solidFill>
              </a:rPr>
              <a:t>$37.00/month</a:t>
            </a:r>
          </a:p>
          <a:p>
            <a:pPr algn="ctr"/>
            <a:endParaRPr lang="en-US" sz="1400" dirty="0"/>
          </a:p>
        </p:txBody>
      </p:sp>
      <p:sp>
        <p:nvSpPr>
          <p:cNvPr id="7" name="Title 6">
            <a:extLst>
              <a:ext uri="{FF2B5EF4-FFF2-40B4-BE49-F238E27FC236}">
                <a16:creationId xmlns:a16="http://schemas.microsoft.com/office/drawing/2014/main" id="{E602D66E-B31A-287A-49D0-9EC100287D1E}"/>
              </a:ext>
            </a:extLst>
          </p:cNvPr>
          <p:cNvSpPr>
            <a:spLocks noGrp="1"/>
          </p:cNvSpPr>
          <p:nvPr>
            <p:ph type="title"/>
          </p:nvPr>
        </p:nvSpPr>
        <p:spPr>
          <a:xfrm>
            <a:off x="457200" y="457200"/>
            <a:ext cx="11277600" cy="889282"/>
          </a:xfrm>
        </p:spPr>
        <p:txBody>
          <a:bodyPr/>
          <a:lstStyle/>
          <a:p>
            <a:r>
              <a:rPr lang="en-US" dirty="0">
                <a:solidFill>
                  <a:schemeClr val="accent1"/>
                </a:solidFill>
                <a:cs typeface="Arial"/>
              </a:rPr>
              <a:t>Premier Selection of Medicare Plans</a:t>
            </a:r>
            <a:br>
              <a:rPr lang="en-US" dirty="0">
                <a:solidFill>
                  <a:srgbClr val="FF0000"/>
                </a:solidFill>
              </a:rPr>
            </a:br>
            <a:endParaRPr lang="en-US" dirty="0"/>
          </a:p>
        </p:txBody>
      </p:sp>
      <p:sp>
        <p:nvSpPr>
          <p:cNvPr id="10" name="Text Placeholder 9">
            <a:extLst>
              <a:ext uri="{FF2B5EF4-FFF2-40B4-BE49-F238E27FC236}">
                <a16:creationId xmlns:a16="http://schemas.microsoft.com/office/drawing/2014/main" id="{566C4CAD-290A-584E-19BA-F983888F7252}"/>
              </a:ext>
            </a:extLst>
          </p:cNvPr>
          <p:cNvSpPr>
            <a:spLocks noGrp="1"/>
          </p:cNvSpPr>
          <p:nvPr>
            <p:ph type="body" sz="quarter" idx="17"/>
          </p:nvPr>
        </p:nvSpPr>
        <p:spPr/>
        <p:txBody>
          <a:bodyPr/>
          <a:lstStyle/>
          <a:p>
            <a:r>
              <a:rPr lang="en-US" sz="2400" dirty="0">
                <a:cs typeface="Arial"/>
              </a:rPr>
              <a:t>Via Benefits is the largest, oldest Medicare marketplace. </a:t>
            </a:r>
            <a:endParaRPr lang="en-US" dirty="0"/>
          </a:p>
        </p:txBody>
      </p:sp>
    </p:spTree>
    <p:extLst>
      <p:ext uri="{BB962C8B-B14F-4D97-AF65-F5344CB8AC3E}">
        <p14:creationId xmlns:p14="http://schemas.microsoft.com/office/powerpoint/2010/main" val="4158843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DEECA-6C12-1D00-D1F9-1BA789954D99}"/>
              </a:ext>
            </a:extLst>
          </p:cNvPr>
          <p:cNvSpPr>
            <a:spLocks noGrp="1"/>
          </p:cNvSpPr>
          <p:nvPr>
            <p:ph type="title"/>
          </p:nvPr>
        </p:nvSpPr>
        <p:spPr/>
        <p:txBody>
          <a:bodyPr/>
          <a:lstStyle/>
          <a:p>
            <a:r>
              <a:rPr lang="en-US"/>
              <a:t>The Enrollment Process</a:t>
            </a:r>
          </a:p>
        </p:txBody>
      </p:sp>
    </p:spTree>
    <p:extLst>
      <p:ext uri="{BB962C8B-B14F-4D97-AF65-F5344CB8AC3E}">
        <p14:creationId xmlns:p14="http://schemas.microsoft.com/office/powerpoint/2010/main" val="1119017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DE15C-8345-C6D1-8D32-3337B2D385F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B46CFCB-A42B-5C52-543B-583400BD93EB}"/>
              </a:ext>
            </a:extLst>
          </p:cNvPr>
          <p:cNvSpPr txBox="1">
            <a:spLocks/>
          </p:cNvSpPr>
          <p:nvPr/>
        </p:nvSpPr>
        <p:spPr>
          <a:xfrm>
            <a:off x="735186" y="2419611"/>
            <a:ext cx="5384800" cy="3632846"/>
          </a:xfrm>
          <a:prstGeom prst="rect">
            <a:avLst/>
          </a:prstGeom>
        </p:spPr>
        <p:txBody>
          <a:bodyPr lIns="0" tIns="0" rIns="0" bIns="0"/>
          <a:lstStyle>
            <a:lvl1pPr marL="228600" indent="-228600" algn="l" defTabSz="914400" rtl="0" eaLnBrk="1" latinLnBrk="0" hangingPunct="1">
              <a:spcBef>
                <a:spcPts val="0"/>
              </a:spcBef>
              <a:spcAft>
                <a:spcPts val="350"/>
              </a:spcAft>
              <a:buFont typeface="Wingdings" pitchFamily="2" charset="2"/>
              <a:buChar char="§"/>
              <a:defRPr sz="2600" b="1" kern="1200">
                <a:solidFill>
                  <a:schemeClr val="tx1"/>
                </a:solidFill>
                <a:latin typeface="+mn-lt"/>
                <a:ea typeface="+mn-ea"/>
                <a:cs typeface="+mn-cs"/>
              </a:defRPr>
            </a:lvl1pPr>
            <a:lvl2pPr marL="685800" indent="-228600" algn="l" defTabSz="914400" rtl="0" eaLnBrk="1" latinLnBrk="0" hangingPunct="1">
              <a:spcBef>
                <a:spcPts val="0"/>
              </a:spcBef>
              <a:spcAft>
                <a:spcPts val="350"/>
              </a:spcAft>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ts val="0"/>
              </a:spcBef>
              <a:spcAft>
                <a:spcPts val="350"/>
              </a:spcAft>
              <a:buClr>
                <a:srgbClr val="702082"/>
              </a:buClr>
              <a:buFont typeface="Wingdings" pitchFamily="2" charset="2"/>
              <a:buChar char="§"/>
              <a:defRPr sz="2000" kern="1200" baseline="0">
                <a:solidFill>
                  <a:schemeClr val="tx1"/>
                </a:solidFill>
                <a:latin typeface="+mn-lt"/>
                <a:ea typeface="+mn-ea"/>
                <a:cs typeface="+mn-cs"/>
              </a:defRPr>
            </a:lvl3pPr>
            <a:lvl4pPr marL="1600200" indent="-228600" algn="l" defTabSz="914400" rtl="0" eaLnBrk="1" latinLnBrk="0" hangingPunct="1">
              <a:spcBef>
                <a:spcPts val="0"/>
              </a:spcBef>
              <a:spcAft>
                <a:spcPts val="280"/>
              </a:spcAft>
              <a:buClr>
                <a:schemeClr val="accent6"/>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ts val="0"/>
              </a:spcBef>
              <a:spcAft>
                <a:spcPts val="280"/>
              </a:spcAft>
              <a:buClr>
                <a:srgbClr val="000000"/>
              </a:buClr>
              <a:buFont typeface="Wingdings" pitchFamily="2" charset="2"/>
              <a:buChar char="§"/>
              <a:defRPr sz="16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B63191"/>
              </a:buClr>
              <a:buFont typeface="Wingdings" pitchFamily="2" charset="2"/>
              <a:buNone/>
            </a:pPr>
            <a:r>
              <a:rPr lang="en-US" sz="2400" dirty="0">
                <a:solidFill>
                  <a:srgbClr val="1D418E"/>
                </a:solidFill>
              </a:rPr>
              <a:t>Enroll Online</a:t>
            </a:r>
            <a:br>
              <a:rPr lang="en-US" dirty="0">
                <a:solidFill>
                  <a:srgbClr val="00A0D2"/>
                </a:solidFill>
              </a:rPr>
            </a:br>
            <a:endParaRPr lang="en-US" sz="1600" b="0" dirty="0">
              <a:solidFill>
                <a:srgbClr val="000000"/>
              </a:solidFill>
            </a:endParaRPr>
          </a:p>
          <a:p>
            <a:pPr fontAlgn="ctr">
              <a:lnSpc>
                <a:spcPts val="2500"/>
              </a:lnSpc>
              <a:spcAft>
                <a:spcPts val="0"/>
              </a:spcAft>
              <a:buClr>
                <a:srgbClr val="9E0085"/>
              </a:buClr>
              <a:buFont typeface="Arial" panose="020B0604020202020204" pitchFamily="34" charset="0"/>
              <a:buChar char="•"/>
            </a:pPr>
            <a:r>
              <a:rPr lang="en-US" sz="2000" b="0" dirty="0"/>
              <a:t>Enroll anytime within your enrollment period</a:t>
            </a:r>
          </a:p>
          <a:p>
            <a:pPr fontAlgn="ctr">
              <a:lnSpc>
                <a:spcPts val="2500"/>
              </a:lnSpc>
              <a:spcAft>
                <a:spcPts val="0"/>
              </a:spcAft>
              <a:buClr>
                <a:srgbClr val="9E0085"/>
              </a:buClr>
              <a:buFont typeface="Arial" panose="020B0604020202020204" pitchFamily="34" charset="0"/>
              <a:buChar char="•"/>
            </a:pPr>
            <a:r>
              <a:rPr lang="en-US" sz="2000" b="0" dirty="0"/>
              <a:t>Compare plans side-by-side, select a plan,  and enroll using the website</a:t>
            </a:r>
          </a:p>
          <a:p>
            <a:pPr fontAlgn="ctr">
              <a:lnSpc>
                <a:spcPts val="2500"/>
              </a:lnSpc>
              <a:spcAft>
                <a:spcPts val="0"/>
              </a:spcAft>
              <a:buClr>
                <a:srgbClr val="9E0085"/>
              </a:buClr>
              <a:buFont typeface="Arial" panose="020B0604020202020204" pitchFamily="34" charset="0"/>
              <a:buChar char="•"/>
            </a:pPr>
            <a:r>
              <a:rPr lang="en-US" sz="2000" b="0" dirty="0"/>
              <a:t>Identity is verified when you sign into </a:t>
            </a:r>
            <a:br>
              <a:rPr lang="en-US" sz="2000" b="0" dirty="0"/>
            </a:br>
            <a:r>
              <a:rPr lang="en-US" sz="2000" b="0" dirty="0"/>
              <a:t>Via Benefits</a:t>
            </a:r>
          </a:p>
          <a:p>
            <a:pPr fontAlgn="t">
              <a:lnSpc>
                <a:spcPts val="2500"/>
              </a:lnSpc>
              <a:spcAft>
                <a:spcPts val="0"/>
              </a:spcAft>
              <a:buClr>
                <a:srgbClr val="9E0085"/>
              </a:buClr>
              <a:buFont typeface="Arial" panose="020B0604020202020204" pitchFamily="34" charset="0"/>
              <a:buChar char="•"/>
            </a:pPr>
            <a:r>
              <a:rPr lang="en-US" sz="2000" b="0" dirty="0"/>
              <a:t>You read the disclaimers and confirm on </a:t>
            </a:r>
            <a:br>
              <a:rPr lang="en-US" sz="2000" b="0" dirty="0"/>
            </a:br>
            <a:r>
              <a:rPr lang="en-US" sz="2000" b="0" dirty="0"/>
              <a:t>the site</a:t>
            </a:r>
          </a:p>
          <a:p>
            <a:pPr fontAlgn="ctr">
              <a:lnSpc>
                <a:spcPts val="2500"/>
              </a:lnSpc>
              <a:spcAft>
                <a:spcPts val="0"/>
              </a:spcAft>
              <a:buClr>
                <a:srgbClr val="9E0085"/>
              </a:buClr>
              <a:buFont typeface="Arial" panose="020B0604020202020204" pitchFamily="34" charset="0"/>
              <a:buChar char="•"/>
            </a:pPr>
            <a:r>
              <a:rPr lang="en-US" sz="2000" b="0" dirty="0"/>
              <a:t>Shop and Enroll with help from a friend or family member at my.viabenefits.com/Greater New Jersey Annual Conference</a:t>
            </a:r>
          </a:p>
        </p:txBody>
      </p:sp>
      <p:sp>
        <p:nvSpPr>
          <p:cNvPr id="5" name="Text Placeholder 2">
            <a:extLst>
              <a:ext uri="{FF2B5EF4-FFF2-40B4-BE49-F238E27FC236}">
                <a16:creationId xmlns:a16="http://schemas.microsoft.com/office/drawing/2014/main" id="{C2941770-A21D-8841-99C7-E818CDD5E377}"/>
              </a:ext>
            </a:extLst>
          </p:cNvPr>
          <p:cNvSpPr txBox="1">
            <a:spLocks/>
          </p:cNvSpPr>
          <p:nvPr/>
        </p:nvSpPr>
        <p:spPr>
          <a:xfrm>
            <a:off x="6248111" y="2419611"/>
            <a:ext cx="5384800" cy="3632845"/>
          </a:xfrm>
          <a:prstGeom prst="rect">
            <a:avLst/>
          </a:prstGeom>
        </p:spPr>
        <p:txBody>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t">
              <a:buClr>
                <a:srgbClr val="B63191"/>
              </a:buClr>
              <a:buFont typeface="Wingdings" pitchFamily="2" charset="2"/>
              <a:buNone/>
            </a:pPr>
            <a:r>
              <a:rPr lang="en-US" sz="2400">
                <a:solidFill>
                  <a:srgbClr val="B63191"/>
                </a:solidFill>
              </a:rPr>
              <a:t>Enroll By Phone</a:t>
            </a:r>
            <a:br>
              <a:rPr lang="en-US">
                <a:solidFill>
                  <a:srgbClr val="B63191"/>
                </a:solidFill>
              </a:rPr>
            </a:br>
            <a:endParaRPr lang="en-US" sz="1600" b="0">
              <a:solidFill>
                <a:srgbClr val="B63191"/>
              </a:solidFill>
            </a:endParaRPr>
          </a:p>
          <a:p>
            <a:pPr marL="342900" indent="-342900" fontAlgn="t">
              <a:lnSpc>
                <a:spcPts val="2500"/>
              </a:lnSpc>
              <a:spcAft>
                <a:spcPts val="0"/>
              </a:spcAft>
              <a:buClr>
                <a:srgbClr val="9E0085"/>
              </a:buClr>
              <a:buFont typeface="Arial" panose="020B0604020202020204" pitchFamily="34" charset="0"/>
              <a:buChar char="•"/>
            </a:pPr>
            <a:r>
              <a:rPr lang="en-US" sz="2000" b="0"/>
              <a:t>Call at your appointment time during the enrollment window</a:t>
            </a:r>
          </a:p>
          <a:p>
            <a:pPr marL="342900" indent="-342900" fontAlgn="t">
              <a:lnSpc>
                <a:spcPts val="2500"/>
              </a:lnSpc>
              <a:spcAft>
                <a:spcPts val="0"/>
              </a:spcAft>
              <a:buClr>
                <a:srgbClr val="9E0085"/>
              </a:buClr>
              <a:buFont typeface="Arial" panose="020B0604020202020204" pitchFamily="34" charset="0"/>
              <a:buChar char="•"/>
            </a:pPr>
            <a:r>
              <a:rPr lang="en-US" sz="2000" b="0"/>
              <a:t>A member of the team will help you</a:t>
            </a:r>
            <a:br>
              <a:rPr lang="en-US" sz="2000" b="0"/>
            </a:br>
            <a:r>
              <a:rPr lang="en-US" sz="2000" b="0"/>
              <a:t>review and enroll in a plan</a:t>
            </a:r>
          </a:p>
          <a:p>
            <a:pPr marL="342900" indent="-342900" fontAlgn="t">
              <a:lnSpc>
                <a:spcPts val="2500"/>
              </a:lnSpc>
              <a:spcAft>
                <a:spcPts val="0"/>
              </a:spcAft>
              <a:buClr>
                <a:srgbClr val="9E0085"/>
              </a:buClr>
              <a:buFont typeface="Arial" panose="020B0604020202020204" pitchFamily="34" charset="0"/>
              <a:buChar char="•"/>
            </a:pPr>
            <a:r>
              <a:rPr lang="en-US" sz="2000" b="0"/>
              <a:t>Identity is voice-verified</a:t>
            </a:r>
          </a:p>
          <a:p>
            <a:pPr marL="342900" indent="-342900" fontAlgn="t">
              <a:lnSpc>
                <a:spcPts val="2500"/>
              </a:lnSpc>
              <a:spcAft>
                <a:spcPts val="0"/>
              </a:spcAft>
              <a:buClr>
                <a:srgbClr val="9E0085"/>
              </a:buClr>
              <a:buFont typeface="Arial" panose="020B0604020202020204" pitchFamily="34" charset="0"/>
              <a:buChar char="•"/>
            </a:pPr>
            <a:r>
              <a:rPr lang="en-US" sz="2000" b="0"/>
              <a:t>Disclaimers are read to you</a:t>
            </a:r>
          </a:p>
          <a:p>
            <a:pPr marL="342900" indent="-342900" fontAlgn="t">
              <a:lnSpc>
                <a:spcPts val="2500"/>
              </a:lnSpc>
              <a:spcAft>
                <a:spcPts val="0"/>
              </a:spcAft>
              <a:buClr>
                <a:srgbClr val="9E0085"/>
              </a:buClr>
              <a:buFont typeface="Arial" panose="020B0604020202020204" pitchFamily="34" charset="0"/>
              <a:buChar char="•"/>
            </a:pPr>
            <a:r>
              <a:rPr lang="en-US" sz="2000" b="0"/>
              <a:t>With your permission, a friend or family member may join the call</a:t>
            </a:r>
          </a:p>
          <a:p>
            <a:endParaRPr lang="en-US"/>
          </a:p>
        </p:txBody>
      </p:sp>
      <p:sp>
        <p:nvSpPr>
          <p:cNvPr id="8" name="Content Placeholder 2">
            <a:extLst>
              <a:ext uri="{FF2B5EF4-FFF2-40B4-BE49-F238E27FC236}">
                <a16:creationId xmlns:a16="http://schemas.microsoft.com/office/drawing/2014/main" id="{7B95D19B-D2F2-B0A3-6722-C6CF48CE561F}"/>
              </a:ext>
            </a:extLst>
          </p:cNvPr>
          <p:cNvSpPr txBox="1">
            <a:spLocks/>
          </p:cNvSpPr>
          <p:nvPr/>
        </p:nvSpPr>
        <p:spPr>
          <a:xfrm>
            <a:off x="5988498" y="1382724"/>
            <a:ext cx="5289104" cy="347695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ct val="100000"/>
              </a:lnSpc>
              <a:spcBef>
                <a:spcPts val="0"/>
              </a:spcBef>
              <a:buClr>
                <a:srgbClr val="B63191"/>
              </a:buClr>
              <a:buFont typeface="Wingdings" pitchFamily="2" charset="2"/>
              <a:buNone/>
            </a:pPr>
            <a:endParaRPr lang="en-US" sz="1800" b="0" i="0" u="none" strike="noStrike">
              <a:effectLst/>
              <a:latin typeface="Arial" panose="020B0604020202020204" pitchFamily="34" charset="0"/>
            </a:endParaRPr>
          </a:p>
        </p:txBody>
      </p:sp>
      <p:cxnSp>
        <p:nvCxnSpPr>
          <p:cNvPr id="19" name="Straight Connector 18">
            <a:extLst>
              <a:ext uri="{FF2B5EF4-FFF2-40B4-BE49-F238E27FC236}">
                <a16:creationId xmlns:a16="http://schemas.microsoft.com/office/drawing/2014/main" id="{07275E11-20AC-E9EE-6E40-095457414E5D}"/>
              </a:ext>
            </a:extLst>
          </p:cNvPr>
          <p:cNvCxnSpPr>
            <a:cxnSpLocks/>
          </p:cNvCxnSpPr>
          <p:nvPr/>
        </p:nvCxnSpPr>
        <p:spPr>
          <a:xfrm>
            <a:off x="6322233" y="2305683"/>
            <a:ext cx="5152665" cy="0"/>
          </a:xfrm>
          <a:prstGeom prst="line">
            <a:avLst/>
          </a:prstGeom>
          <a:ln w="44450" cap="rnd">
            <a:solidFill>
              <a:srgbClr val="B6319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0AF74C-D689-54CF-B5EF-2FC3CBABBD2D}"/>
              </a:ext>
            </a:extLst>
          </p:cNvPr>
          <p:cNvCxnSpPr>
            <a:cxnSpLocks/>
          </p:cNvCxnSpPr>
          <p:nvPr/>
        </p:nvCxnSpPr>
        <p:spPr>
          <a:xfrm>
            <a:off x="735186" y="2305683"/>
            <a:ext cx="4924304" cy="0"/>
          </a:xfrm>
          <a:prstGeom prst="line">
            <a:avLst/>
          </a:prstGeom>
          <a:ln w="44450" cap="rnd">
            <a:solidFill>
              <a:srgbClr val="1D418E"/>
            </a:solidFill>
          </a:ln>
        </p:spPr>
        <p:style>
          <a:lnRef idx="1">
            <a:schemeClr val="accent1"/>
          </a:lnRef>
          <a:fillRef idx="0">
            <a:schemeClr val="accent1"/>
          </a:fillRef>
          <a:effectRef idx="0">
            <a:schemeClr val="accent1"/>
          </a:effectRef>
          <a:fontRef idx="minor">
            <a:schemeClr val="tx1"/>
          </a:fontRef>
        </p:style>
      </p:cxnSp>
      <p:pic>
        <p:nvPicPr>
          <p:cNvPr id="58" name="Graphic 57" descr="Stopwatch 25% with solid fill">
            <a:extLst>
              <a:ext uri="{FF2B5EF4-FFF2-40B4-BE49-F238E27FC236}">
                <a16:creationId xmlns:a16="http://schemas.microsoft.com/office/drawing/2014/main" id="{0D50100F-AF02-4476-160D-11E589217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8553" y="1366569"/>
            <a:ext cx="914400" cy="914400"/>
          </a:xfrm>
          <a:prstGeom prst="rect">
            <a:avLst/>
          </a:prstGeom>
        </p:spPr>
      </p:pic>
      <p:pic>
        <p:nvPicPr>
          <p:cNvPr id="60" name="Graphic 59" descr="Stopwatch 75% with solid fill">
            <a:extLst>
              <a:ext uri="{FF2B5EF4-FFF2-40B4-BE49-F238E27FC236}">
                <a16:creationId xmlns:a16="http://schemas.microsoft.com/office/drawing/2014/main" id="{CC6474B9-91CD-7473-E014-3678CD786EB5}"/>
              </a:ext>
            </a:extLst>
          </p:cNvPr>
          <p:cNvPicPr>
            <a:picLocks noChangeAspect="1"/>
          </p:cNvPicPr>
          <p:nvPr/>
        </p:nvPicPr>
        <p:blipFill>
          <a:blip r:embed="rId5">
            <a:alphaModFix/>
            <a:duotone>
              <a:prstClr val="black"/>
              <a:schemeClr val="accent2">
                <a:tint val="45000"/>
                <a:satMod val="400000"/>
              </a:schemeClr>
            </a:duotone>
            <a:extLst>
              <a:ext uri="{96DAC541-7B7A-43D3-8B79-37D633B846F1}">
                <asvg:svgBlip xmlns:asvg="http://schemas.microsoft.com/office/drawing/2016/SVG/main" r:embed="rId6"/>
              </a:ext>
            </a:extLst>
          </a:blip>
          <a:stretch>
            <a:fillRect/>
          </a:stretch>
        </p:blipFill>
        <p:spPr>
          <a:xfrm>
            <a:off x="8375486" y="1354496"/>
            <a:ext cx="914400" cy="914400"/>
          </a:xfrm>
          <a:prstGeom prst="rect">
            <a:avLst/>
          </a:prstGeom>
        </p:spPr>
      </p:pic>
      <p:sp>
        <p:nvSpPr>
          <p:cNvPr id="2" name="Title 1">
            <a:extLst>
              <a:ext uri="{FF2B5EF4-FFF2-40B4-BE49-F238E27FC236}">
                <a16:creationId xmlns:a16="http://schemas.microsoft.com/office/drawing/2014/main" id="{403DDBEF-3BFB-B09E-C841-7364549AF054}"/>
              </a:ext>
            </a:extLst>
          </p:cNvPr>
          <p:cNvSpPr>
            <a:spLocks noGrp="1"/>
          </p:cNvSpPr>
          <p:nvPr>
            <p:ph type="title"/>
          </p:nvPr>
        </p:nvSpPr>
        <p:spPr>
          <a:xfrm>
            <a:off x="457200" y="457200"/>
            <a:ext cx="11277600" cy="889282"/>
          </a:xfrm>
        </p:spPr>
        <p:txBody>
          <a:bodyPr/>
          <a:lstStyle/>
          <a:p>
            <a:r>
              <a:rPr lang="en-US" dirty="0">
                <a:solidFill>
                  <a:schemeClr val="accent1"/>
                </a:solidFill>
              </a:rPr>
              <a:t>Ready to Enroll –Your Choice</a:t>
            </a:r>
            <a:br>
              <a:rPr lang="en-US" dirty="0">
                <a:solidFill>
                  <a:schemeClr val="accent1"/>
                </a:solidFill>
              </a:rPr>
            </a:br>
            <a:endParaRPr lang="en-US" dirty="0"/>
          </a:p>
        </p:txBody>
      </p:sp>
      <p:sp>
        <p:nvSpPr>
          <p:cNvPr id="3" name="Text Placeholder 2">
            <a:extLst>
              <a:ext uri="{FF2B5EF4-FFF2-40B4-BE49-F238E27FC236}">
                <a16:creationId xmlns:a16="http://schemas.microsoft.com/office/drawing/2014/main" id="{DAFB9DBA-3881-DC5C-362E-C5E866263ECC}"/>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480006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56D3-5FAB-BB4A-5CDB-82D81E3F8796}"/>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83BEB5A-EFDB-8A03-9212-CD881A42FD10}"/>
              </a:ext>
            </a:extLst>
          </p:cNvPr>
          <p:cNvSpPr txBox="1">
            <a:spLocks/>
          </p:cNvSpPr>
          <p:nvPr/>
        </p:nvSpPr>
        <p:spPr>
          <a:xfrm>
            <a:off x="5988498" y="1382724"/>
            <a:ext cx="5289104" cy="347695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ct val="100000"/>
              </a:lnSpc>
              <a:spcBef>
                <a:spcPts val="0"/>
              </a:spcBef>
              <a:buClr>
                <a:srgbClr val="B63191"/>
              </a:buClr>
              <a:buFont typeface="Wingdings" pitchFamily="2" charset="2"/>
              <a:buNone/>
            </a:pPr>
            <a:endParaRPr lang="en-US" sz="1800" b="0" i="0" u="none" strike="noStrike">
              <a:effectLst/>
              <a:latin typeface="Arial" panose="020B0604020202020204" pitchFamily="34" charset="0"/>
            </a:endParaRPr>
          </a:p>
        </p:txBody>
      </p:sp>
      <p:sp>
        <p:nvSpPr>
          <p:cNvPr id="7" name="Flowchart: Connector 6">
            <a:extLst>
              <a:ext uri="{FF2B5EF4-FFF2-40B4-BE49-F238E27FC236}">
                <a16:creationId xmlns:a16="http://schemas.microsoft.com/office/drawing/2014/main" id="{35F50582-45A1-A377-912B-1FEB2CDC9AB2}"/>
              </a:ext>
            </a:extLst>
          </p:cNvPr>
          <p:cNvSpPr/>
          <p:nvPr/>
        </p:nvSpPr>
        <p:spPr>
          <a:xfrm>
            <a:off x="5220115" y="1660812"/>
            <a:ext cx="3749040" cy="3749040"/>
          </a:xfrm>
          <a:prstGeom prst="flowChartConnector">
            <a:avLst/>
          </a:prstGeom>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E627BB2-07A1-E8FA-CBA1-8BDC852BF73B}"/>
              </a:ext>
            </a:extLst>
          </p:cNvPr>
          <p:cNvSpPr/>
          <p:nvPr/>
        </p:nvSpPr>
        <p:spPr>
          <a:xfrm>
            <a:off x="2361429" y="1706483"/>
            <a:ext cx="3749040" cy="3749040"/>
          </a:xfrm>
          <a:prstGeom prst="flowChartConnector">
            <a:avLst/>
          </a:prstGeom>
          <a:solidFill>
            <a:schemeClr val="accent3">
              <a:alpha val="62000"/>
            </a:schemeClr>
          </a:solidFill>
          <a:ln>
            <a:solidFill>
              <a:srgbClr val="FFFF00">
                <a:alpha val="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Receiver outline">
            <a:extLst>
              <a:ext uri="{FF2B5EF4-FFF2-40B4-BE49-F238E27FC236}">
                <a16:creationId xmlns:a16="http://schemas.microsoft.com/office/drawing/2014/main" id="{7D0A9684-895C-0BAD-B0B2-2CFF90BF1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1652" y="2831496"/>
            <a:ext cx="1357140" cy="1357140"/>
          </a:xfrm>
          <a:prstGeom prst="rect">
            <a:avLst/>
          </a:prstGeom>
        </p:spPr>
      </p:pic>
      <p:pic>
        <p:nvPicPr>
          <p:cNvPr id="16" name="Graphic 15" descr="Ethernet with solid fill">
            <a:extLst>
              <a:ext uri="{FF2B5EF4-FFF2-40B4-BE49-F238E27FC236}">
                <a16:creationId xmlns:a16="http://schemas.microsoft.com/office/drawing/2014/main" id="{29D72FD0-14B6-0F4B-9739-ECA8C9C8A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0115" y="3063289"/>
            <a:ext cx="914400" cy="914400"/>
          </a:xfrm>
          <a:prstGeom prst="rect">
            <a:avLst/>
          </a:prstGeom>
        </p:spPr>
      </p:pic>
      <p:pic>
        <p:nvPicPr>
          <p:cNvPr id="18" name="Graphic 17" descr="Internet outline">
            <a:extLst>
              <a:ext uri="{FF2B5EF4-FFF2-40B4-BE49-F238E27FC236}">
                <a16:creationId xmlns:a16="http://schemas.microsoft.com/office/drawing/2014/main" id="{CFAB8696-2297-AA3E-CE0B-2E791F5EF9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71159" y="2669365"/>
            <a:ext cx="1519270" cy="1519270"/>
          </a:xfrm>
          <a:prstGeom prst="rect">
            <a:avLst/>
          </a:prstGeom>
        </p:spPr>
      </p:pic>
      <p:sp>
        <p:nvSpPr>
          <p:cNvPr id="2" name="Title 1">
            <a:extLst>
              <a:ext uri="{FF2B5EF4-FFF2-40B4-BE49-F238E27FC236}">
                <a16:creationId xmlns:a16="http://schemas.microsoft.com/office/drawing/2014/main" id="{82F3A138-5834-1818-D98B-677875EAE101}"/>
              </a:ext>
            </a:extLst>
          </p:cNvPr>
          <p:cNvSpPr>
            <a:spLocks noGrp="1"/>
          </p:cNvSpPr>
          <p:nvPr>
            <p:ph type="title"/>
          </p:nvPr>
        </p:nvSpPr>
        <p:spPr>
          <a:xfrm>
            <a:off x="457200" y="457200"/>
            <a:ext cx="11277600" cy="889282"/>
          </a:xfrm>
        </p:spPr>
        <p:txBody>
          <a:bodyPr/>
          <a:lstStyle/>
          <a:p>
            <a:r>
              <a:rPr lang="en-US" dirty="0">
                <a:solidFill>
                  <a:schemeClr val="accent1"/>
                </a:solidFill>
              </a:rPr>
              <a:t>Ready to Enroll –Your Choice</a:t>
            </a:r>
            <a:br>
              <a:rPr lang="en-US" dirty="0">
                <a:solidFill>
                  <a:schemeClr val="accent1"/>
                </a:solidFill>
              </a:rPr>
            </a:br>
            <a:endParaRPr lang="en-US" dirty="0"/>
          </a:p>
        </p:txBody>
      </p:sp>
    </p:spTree>
    <p:extLst>
      <p:ext uri="{BB962C8B-B14F-4D97-AF65-F5344CB8AC3E}">
        <p14:creationId xmlns:p14="http://schemas.microsoft.com/office/powerpoint/2010/main" val="244691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48FCDE-03B2-3171-8153-262E828C5B6B}"/>
              </a:ext>
            </a:extLst>
          </p:cNvPr>
          <p:cNvSpPr>
            <a:spLocks noGrp="1"/>
          </p:cNvSpPr>
          <p:nvPr>
            <p:ph type="title"/>
          </p:nvPr>
        </p:nvSpPr>
        <p:spPr/>
        <p:txBody>
          <a:bodyPr/>
          <a:lstStyle/>
          <a:p>
            <a:r>
              <a:rPr lang="en-US"/>
              <a:t>Granting Caregivers Permission</a:t>
            </a:r>
          </a:p>
        </p:txBody>
      </p:sp>
      <p:sp>
        <p:nvSpPr>
          <p:cNvPr id="12" name="Text Placeholder 11">
            <a:extLst>
              <a:ext uri="{FF2B5EF4-FFF2-40B4-BE49-F238E27FC236}">
                <a16:creationId xmlns:a16="http://schemas.microsoft.com/office/drawing/2014/main" id="{994550C2-4E14-F15D-AAD5-B10655DF876D}"/>
              </a:ext>
            </a:extLst>
          </p:cNvPr>
          <p:cNvSpPr>
            <a:spLocks noGrp="1"/>
          </p:cNvSpPr>
          <p:nvPr>
            <p:ph type="body" sz="quarter" idx="17"/>
          </p:nvPr>
        </p:nvSpPr>
        <p:spPr/>
        <p:txBody>
          <a:bodyPr/>
          <a:lstStyle/>
          <a:p>
            <a:endParaRPr lang="en-US"/>
          </a:p>
        </p:txBody>
      </p:sp>
      <p:sp>
        <p:nvSpPr>
          <p:cNvPr id="4" name="Content Placeholder 2">
            <a:extLst>
              <a:ext uri="{FF2B5EF4-FFF2-40B4-BE49-F238E27FC236}">
                <a16:creationId xmlns:a16="http://schemas.microsoft.com/office/drawing/2014/main" id="{DCD5F442-197D-5299-ECA6-FD9EFC6949D7}"/>
              </a:ext>
            </a:extLst>
          </p:cNvPr>
          <p:cNvSpPr txBox="1">
            <a:spLocks/>
          </p:cNvSpPr>
          <p:nvPr/>
        </p:nvSpPr>
        <p:spPr>
          <a:xfrm>
            <a:off x="-1839312" y="948923"/>
            <a:ext cx="5283200" cy="4572000"/>
          </a:xfrm>
          <a:prstGeom prst="rect">
            <a:avLst/>
          </a:prstGeom>
        </p:spPr>
        <p:txBody>
          <a:bodyPr lIns="0"/>
          <a:lstStyle>
            <a:lvl1pPr marL="228600" indent="-228600" algn="l" defTabSz="914400" rtl="0" eaLnBrk="1" latinLnBrk="0" hangingPunct="1">
              <a:spcBef>
                <a:spcPts val="0"/>
              </a:spcBef>
              <a:spcAft>
                <a:spcPts val="350"/>
              </a:spcAft>
              <a:buFont typeface="Wingdings" pitchFamily="2" charset="2"/>
              <a:buChar char="§"/>
              <a:defRPr sz="2600" b="1" kern="1200">
                <a:solidFill>
                  <a:schemeClr val="tx1"/>
                </a:solidFill>
                <a:latin typeface="+mn-lt"/>
                <a:ea typeface="+mn-ea"/>
                <a:cs typeface="+mn-cs"/>
              </a:defRPr>
            </a:lvl1pPr>
            <a:lvl2pPr marL="685800" indent="-228600" algn="l" defTabSz="914400" rtl="0" eaLnBrk="1" latinLnBrk="0" hangingPunct="1">
              <a:spcBef>
                <a:spcPts val="0"/>
              </a:spcBef>
              <a:spcAft>
                <a:spcPts val="350"/>
              </a:spcAft>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ts val="0"/>
              </a:spcBef>
              <a:spcAft>
                <a:spcPts val="350"/>
              </a:spcAft>
              <a:buClr>
                <a:srgbClr val="702082"/>
              </a:buClr>
              <a:buFont typeface="Wingdings" pitchFamily="2" charset="2"/>
              <a:buChar char="§"/>
              <a:defRPr sz="2000" kern="1200" baseline="0">
                <a:solidFill>
                  <a:schemeClr val="tx1"/>
                </a:solidFill>
                <a:latin typeface="+mn-lt"/>
                <a:ea typeface="+mn-ea"/>
                <a:cs typeface="+mn-cs"/>
              </a:defRPr>
            </a:lvl3pPr>
            <a:lvl4pPr marL="1600200" indent="-228600" algn="l" defTabSz="914400" rtl="0" eaLnBrk="1" latinLnBrk="0" hangingPunct="1">
              <a:spcBef>
                <a:spcPts val="0"/>
              </a:spcBef>
              <a:spcAft>
                <a:spcPts val="280"/>
              </a:spcAft>
              <a:buClr>
                <a:schemeClr val="accent6"/>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ts val="0"/>
              </a:spcBef>
              <a:spcAft>
                <a:spcPts val="280"/>
              </a:spcAft>
              <a:buClr>
                <a:srgbClr val="000000"/>
              </a:buClr>
              <a:buFont typeface="Wingdings" pitchFamily="2" charset="2"/>
              <a:buChar char="§"/>
              <a:defRPr sz="16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US" sz="800" b="0"/>
          </a:p>
        </p:txBody>
      </p:sp>
      <p:sp>
        <p:nvSpPr>
          <p:cNvPr id="6" name="Content Placeholder 2">
            <a:extLst>
              <a:ext uri="{FF2B5EF4-FFF2-40B4-BE49-F238E27FC236}">
                <a16:creationId xmlns:a16="http://schemas.microsoft.com/office/drawing/2014/main" id="{936CD611-B3A6-94E0-3DDA-9047CD408FC6}"/>
              </a:ext>
            </a:extLst>
          </p:cNvPr>
          <p:cNvSpPr txBox="1">
            <a:spLocks/>
          </p:cNvSpPr>
          <p:nvPr/>
        </p:nvSpPr>
        <p:spPr>
          <a:xfrm>
            <a:off x="6119214" y="4450763"/>
            <a:ext cx="5257800" cy="1430879"/>
          </a:xfrm>
          <a:prstGeom prst="rect">
            <a:avLst/>
          </a:prstGeom>
          <a:solidFill>
            <a:srgbClr val="00A0D2"/>
          </a:solidFill>
        </p:spPr>
        <p:txBody>
          <a:bodyPr vert="horz" lIns="182880" tIns="91440" rIns="91440" bIns="45720" rtlCol="0" anchor="t" anchorCtr="0">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prstClr val="white"/>
                </a:solidFill>
                <a:effectLst/>
                <a:uLnTx/>
                <a:uFillTx/>
                <a:latin typeface="Aptos"/>
                <a:cs typeface="Arial"/>
              </a:rPr>
              <a:t>Power of Attorney (POA)</a:t>
            </a:r>
            <a:endParaRPr lang="en-US" sz="2000" b="1" i="0" u="none" strike="noStrike" kern="1200" cap="none" spc="0" normalizeH="0" baseline="0" noProof="0" dirty="0">
              <a:ln>
                <a:noFill/>
              </a:ln>
              <a:solidFill>
                <a:prstClr val="white"/>
              </a:solidFill>
              <a:effectLst/>
              <a:uLnTx/>
              <a:uFillTx/>
              <a:latin typeface="Aptos"/>
              <a:cs typeface="Arial"/>
            </a:endParaRP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0" i="0" u="none" strike="noStrike" kern="1200" cap="none" spc="0" normalizeH="0" baseline="0" noProof="0" dirty="0">
                <a:ln>
                  <a:noFill/>
                </a:ln>
                <a:solidFill>
                  <a:prstClr val="white"/>
                </a:solidFill>
                <a:effectLst/>
                <a:uLnTx/>
                <a:uFillTx/>
                <a:latin typeface="Aptos"/>
                <a:cs typeface="Arial"/>
              </a:rPr>
              <a:t>Allows a representative to take action on your behalf and make decisions</a:t>
            </a:r>
            <a:endParaRPr lang="en-US" sz="2000" b="0" i="0" u="none" strike="noStrike" kern="1200" cap="none" spc="0" normalizeH="0" baseline="0" noProof="0" dirty="0">
              <a:ln>
                <a:noFill/>
              </a:ln>
              <a:solidFill>
                <a:prstClr val="white"/>
              </a:solidFill>
              <a:effectLst/>
              <a:uLnTx/>
              <a:uFillTx/>
              <a:latin typeface="Aptos"/>
              <a:cs typeface="Arial"/>
            </a:endParaRPr>
          </a:p>
        </p:txBody>
      </p:sp>
      <p:sp>
        <p:nvSpPr>
          <p:cNvPr id="7" name="Content Placeholder 2">
            <a:extLst>
              <a:ext uri="{FF2B5EF4-FFF2-40B4-BE49-F238E27FC236}">
                <a16:creationId xmlns:a16="http://schemas.microsoft.com/office/drawing/2014/main" id="{B1738836-A9F8-0547-DA82-A35140502CA6}"/>
              </a:ext>
            </a:extLst>
          </p:cNvPr>
          <p:cNvSpPr txBox="1">
            <a:spLocks/>
          </p:cNvSpPr>
          <p:nvPr/>
        </p:nvSpPr>
        <p:spPr>
          <a:xfrm>
            <a:off x="730705" y="4450764"/>
            <a:ext cx="5257799" cy="1430879"/>
          </a:xfrm>
          <a:prstGeom prst="rect">
            <a:avLst/>
          </a:prstGeom>
          <a:solidFill>
            <a:srgbClr val="B63191"/>
          </a:solidFill>
        </p:spPr>
        <p:txBody>
          <a:bodyPr vert="horz" lIns="182880" tIns="91440" rIns="91440" bIns="45720" rtlCol="0" anchor="t" anchorCtr="0">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1" i="0" u="none" strike="noStrike" kern="1200" cap="none" spc="0" normalizeH="0" baseline="0" noProof="0">
                <a:ln>
                  <a:noFill/>
                </a:ln>
                <a:solidFill>
                  <a:prstClr val="white"/>
                </a:solidFill>
                <a:effectLst/>
                <a:uLnTx/>
                <a:uFillTx/>
                <a:latin typeface="Aptos"/>
                <a:cs typeface="Arial"/>
              </a:rPr>
              <a:t>Authorization to Release Personal Information (</a:t>
            </a:r>
            <a:r>
              <a:rPr lang="en-US" sz="2000">
                <a:solidFill>
                  <a:prstClr val="white"/>
                </a:solidFill>
                <a:latin typeface="Aptos"/>
                <a:cs typeface="Arial"/>
              </a:rPr>
              <a:t>ARPI</a:t>
            </a:r>
            <a:r>
              <a:rPr kumimoji="0" lang="en-US" sz="2000" b="1" i="0" u="none" strike="noStrike" kern="1200" cap="none" spc="0" normalizeH="0" baseline="0" noProof="0">
                <a:ln>
                  <a:noFill/>
                </a:ln>
                <a:solidFill>
                  <a:prstClr val="white"/>
                </a:solidFill>
                <a:effectLst/>
                <a:uLnTx/>
                <a:uFillTx/>
                <a:latin typeface="Aptos"/>
                <a:cs typeface="Arial"/>
              </a:rPr>
              <a:t>)</a:t>
            </a:r>
            <a:endParaRPr lang="en-US" sz="2000" b="1" i="0" u="none" strike="noStrike" kern="1200" cap="none" spc="0" normalizeH="0" baseline="0" noProof="0">
              <a:ln>
                <a:noFill/>
              </a:ln>
              <a:solidFill>
                <a:prstClr val="white"/>
              </a:solidFill>
              <a:effectLst/>
              <a:uLnTx/>
              <a:uFillTx/>
              <a:latin typeface="Aptos"/>
              <a:cs typeface="Arial"/>
            </a:endParaRP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0" i="0" u="none" strike="noStrike" kern="1200" cap="none" spc="0" normalizeH="0" baseline="0" noProof="0">
                <a:ln>
                  <a:noFill/>
                </a:ln>
                <a:solidFill>
                  <a:prstClr val="white"/>
                </a:solidFill>
                <a:effectLst/>
                <a:uLnTx/>
                <a:uFillTx/>
                <a:latin typeface="Aptos"/>
                <a:cs typeface="Arial"/>
              </a:rPr>
              <a:t>Allows a representative to get information and take limited action on your behalf</a:t>
            </a:r>
            <a:endParaRPr lang="en-US" sz="2000" b="0" i="0" u="none" strike="noStrike" kern="1200" cap="none" spc="0" normalizeH="0" baseline="0" noProof="0">
              <a:ln>
                <a:noFill/>
              </a:ln>
              <a:solidFill>
                <a:prstClr val="white"/>
              </a:solidFill>
              <a:effectLst/>
              <a:uLnTx/>
              <a:uFillTx/>
              <a:latin typeface="Aptos"/>
              <a:cs typeface="Arial"/>
            </a:endParaRPr>
          </a:p>
        </p:txBody>
      </p:sp>
      <p:pic>
        <p:nvPicPr>
          <p:cNvPr id="9" name="Picture 8" descr="A person holding a person&amp;#39;s hand&#10;&#10;AI-generated content may be incorrect.">
            <a:extLst>
              <a:ext uri="{FF2B5EF4-FFF2-40B4-BE49-F238E27FC236}">
                <a16:creationId xmlns:a16="http://schemas.microsoft.com/office/drawing/2014/main" id="{C1217982-EB7D-9916-6FEB-F55539619680}"/>
              </a:ext>
            </a:extLst>
          </p:cNvPr>
          <p:cNvPicPr>
            <a:picLocks noChangeAspect="1"/>
          </p:cNvPicPr>
          <p:nvPr/>
        </p:nvPicPr>
        <p:blipFill rotWithShape="1">
          <a:blip r:embed="rId3"/>
          <a:srcRect l="15524" t="19328" b="15170"/>
          <a:stretch>
            <a:fillRect/>
          </a:stretch>
        </p:blipFill>
        <p:spPr>
          <a:xfrm>
            <a:off x="3355122" y="1410213"/>
            <a:ext cx="5390535" cy="2785806"/>
          </a:xfrm>
          <a:prstGeom prst="rect">
            <a:avLst/>
          </a:prstGeom>
        </p:spPr>
      </p:pic>
      <p:sp>
        <p:nvSpPr>
          <p:cNvPr id="10" name="Oval 9">
            <a:extLst>
              <a:ext uri="{FF2B5EF4-FFF2-40B4-BE49-F238E27FC236}">
                <a16:creationId xmlns:a16="http://schemas.microsoft.com/office/drawing/2014/main" id="{B5145F56-E12E-623E-6EF9-E99AC7C24282}"/>
              </a:ext>
            </a:extLst>
          </p:cNvPr>
          <p:cNvSpPr/>
          <p:nvPr/>
        </p:nvSpPr>
        <p:spPr>
          <a:xfrm>
            <a:off x="9128235" y="1410985"/>
            <a:ext cx="1855073" cy="119688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lumMod val="50000"/>
                  </a:schemeClr>
                </a:solidFill>
              </a:rPr>
              <a:t>Trusted Friend </a:t>
            </a:r>
          </a:p>
        </p:txBody>
      </p:sp>
      <p:sp>
        <p:nvSpPr>
          <p:cNvPr id="11" name="Oval 10">
            <a:extLst>
              <a:ext uri="{FF2B5EF4-FFF2-40B4-BE49-F238E27FC236}">
                <a16:creationId xmlns:a16="http://schemas.microsoft.com/office/drawing/2014/main" id="{B7051FE5-A855-A455-50D0-7BEC7CF78341}"/>
              </a:ext>
            </a:extLst>
          </p:cNvPr>
          <p:cNvSpPr/>
          <p:nvPr/>
        </p:nvSpPr>
        <p:spPr>
          <a:xfrm>
            <a:off x="9128236" y="2804200"/>
            <a:ext cx="1855073" cy="1196886"/>
          </a:xfrm>
          <a:prstGeom prst="ellips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lumMod val="50000"/>
                  </a:schemeClr>
                </a:solidFill>
              </a:rPr>
              <a:t>Family Member</a:t>
            </a:r>
          </a:p>
        </p:txBody>
      </p:sp>
      <p:sp>
        <p:nvSpPr>
          <p:cNvPr id="16" name="TextBox 15">
            <a:extLst>
              <a:ext uri="{FF2B5EF4-FFF2-40B4-BE49-F238E27FC236}">
                <a16:creationId xmlns:a16="http://schemas.microsoft.com/office/drawing/2014/main" id="{520A0C21-5391-44F1-3F92-0E56C0E0788B}"/>
              </a:ext>
            </a:extLst>
          </p:cNvPr>
          <p:cNvSpPr txBox="1"/>
          <p:nvPr/>
        </p:nvSpPr>
        <p:spPr>
          <a:xfrm>
            <a:off x="609599" y="1662936"/>
            <a:ext cx="2393399"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i="1">
              <a:solidFill>
                <a:srgbClr val="FF0000"/>
              </a:solidFill>
              <a:cs typeface="Arial"/>
            </a:endParaRPr>
          </a:p>
          <a:p>
            <a:r>
              <a:rPr lang="en-US" i="1">
                <a:cs typeface="Arial"/>
              </a:rPr>
              <a:t>“Your rep was excellent. She helped to set up my account so I could speak on my husband's behalf’ </a:t>
            </a:r>
          </a:p>
          <a:p>
            <a:endParaRPr lang="en-US" i="1">
              <a:cs typeface="Arial"/>
            </a:endParaRPr>
          </a:p>
          <a:p>
            <a:r>
              <a:rPr lang="en-US" i="1">
                <a:cs typeface="Arial"/>
              </a:rPr>
              <a:t>-</a:t>
            </a:r>
            <a:r>
              <a:rPr lang="en-US">
                <a:cs typeface="Arial"/>
              </a:rPr>
              <a:t>Maria M</a:t>
            </a:r>
            <a:endParaRPr lang="en-US">
              <a:solidFill>
                <a:schemeClr val="bg1"/>
              </a:solidFill>
            </a:endParaRPr>
          </a:p>
        </p:txBody>
      </p:sp>
    </p:spTree>
    <p:extLst>
      <p:ext uri="{BB962C8B-B14F-4D97-AF65-F5344CB8AC3E}">
        <p14:creationId xmlns:p14="http://schemas.microsoft.com/office/powerpoint/2010/main" val="84679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ld woman painting">
            <a:extLst>
              <a:ext uri="{FF2B5EF4-FFF2-40B4-BE49-F238E27FC236}">
                <a16:creationId xmlns:a16="http://schemas.microsoft.com/office/drawing/2014/main" id="{26221A7A-1DC4-1E3F-F80B-51F4BE9A2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16" r="10347"/>
          <a:stretch/>
        </p:blipFill>
        <p:spPr>
          <a:xfrm>
            <a:off x="7924800" y="2651723"/>
            <a:ext cx="4267200" cy="4241800"/>
          </a:xfrm>
          <a:prstGeom prst="rect">
            <a:avLst/>
          </a:prstGeom>
        </p:spPr>
      </p:pic>
      <p:sp>
        <p:nvSpPr>
          <p:cNvPr id="2" name="Title 1"/>
          <p:cNvSpPr>
            <a:spLocks noGrp="1"/>
          </p:cNvSpPr>
          <p:nvPr>
            <p:ph type="title"/>
          </p:nvPr>
        </p:nvSpPr>
        <p:spPr>
          <a:xfrm>
            <a:off x="508000" y="1397000"/>
            <a:ext cx="7112000" cy="1949704"/>
          </a:xfrm>
        </p:spPr>
        <p:txBody>
          <a:bodyPr>
            <a:normAutofit fontScale="90000"/>
          </a:bodyPr>
          <a:lstStyle/>
          <a:p>
            <a:r>
              <a:rPr lang="en-US" b="1" dirty="0"/>
              <a:t>Planned Transition:</a:t>
            </a:r>
            <a:br>
              <a:rPr lang="en-US" b="1" dirty="0"/>
            </a:br>
            <a:br>
              <a:rPr lang="en-US" b="1" dirty="0"/>
            </a:br>
            <a:r>
              <a:rPr lang="en-US" sz="3600" dirty="0"/>
              <a:t>Beginning 1/1/26, Greater New Jersey Annual Conference is changing the </a:t>
            </a:r>
            <a:br>
              <a:rPr lang="en-US" sz="3600" dirty="0"/>
            </a:br>
            <a:r>
              <a:rPr lang="en-US" sz="3600" dirty="0"/>
              <a:t>retiree Medicare Advantage plan to a retiree medical program from Via Benefits</a:t>
            </a:r>
            <a:endParaRPr lang="en-US" b="1" baseline="30000" dirty="0">
              <a:cs typeface="Calibri"/>
            </a:endParaRPr>
          </a:p>
        </p:txBody>
      </p:sp>
      <p:pic>
        <p:nvPicPr>
          <p:cNvPr id="6" name="Picture 5" descr="Old woman painting">
            <a:extLst>
              <a:ext uri="{FF2B5EF4-FFF2-40B4-BE49-F238E27FC236}">
                <a16:creationId xmlns:a16="http://schemas.microsoft.com/office/drawing/2014/main" id="{CB676EF5-BE2B-DFC8-CA96-D6BD61649E27}"/>
              </a:ext>
            </a:extLst>
          </p:cNvPr>
          <p:cNvPicPr>
            <a:picLocks noChangeAspect="1"/>
          </p:cNvPicPr>
          <p:nvPr/>
        </p:nvPicPr>
        <p:blipFill rotWithShape="1">
          <a:blip r:embed="rId4">
            <a:extLst>
              <a:ext uri="{28A0092B-C50C-407E-A947-70E740481C1C}">
                <a14:useLocalDpi xmlns:a14="http://schemas.microsoft.com/office/drawing/2010/main" val="0"/>
              </a:ext>
            </a:extLst>
          </a:blip>
          <a:srcRect l="17216" r="10347" b="97605"/>
          <a:stretch/>
        </p:blipFill>
        <p:spPr>
          <a:xfrm>
            <a:off x="7924800" y="-1"/>
            <a:ext cx="4267200" cy="2695663"/>
          </a:xfrm>
          <a:prstGeom prst="rect">
            <a:avLst/>
          </a:prstGeom>
        </p:spPr>
      </p:pic>
      <p:pic>
        <p:nvPicPr>
          <p:cNvPr id="3074" name="Picture 2" descr="Via Benefits – This way to personalized benefits">
            <a:extLst>
              <a:ext uri="{FF2B5EF4-FFF2-40B4-BE49-F238E27FC236}">
                <a16:creationId xmlns:a16="http://schemas.microsoft.com/office/drawing/2014/main" id="{48EB5F14-50EB-98A2-AC31-3F4D309E38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4706" y="787401"/>
            <a:ext cx="2407388" cy="42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64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E7975C-14BE-92F8-5D39-4D1B0C8885E8}"/>
              </a:ext>
            </a:extLst>
          </p:cNvPr>
          <p:cNvGrpSpPr/>
          <p:nvPr/>
        </p:nvGrpSpPr>
        <p:grpSpPr>
          <a:xfrm>
            <a:off x="6416226" y="1519217"/>
            <a:ext cx="5116746" cy="3253260"/>
            <a:chOff x="6306926" y="2205319"/>
            <a:chExt cx="5541053" cy="3483868"/>
          </a:xfrm>
        </p:grpSpPr>
        <p:pic>
          <p:nvPicPr>
            <p:cNvPr id="9" name="Picture 8" descr="A picture containing text, computer, electronics, computer&#10;&#10;Description automatically generated">
              <a:extLst>
                <a:ext uri="{FF2B5EF4-FFF2-40B4-BE49-F238E27FC236}">
                  <a16:creationId xmlns:a16="http://schemas.microsoft.com/office/drawing/2014/main" id="{CCE94305-1CBA-C086-A407-AAB93BB954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6926" y="2205319"/>
              <a:ext cx="5541053" cy="3483868"/>
            </a:xfrm>
            <a:prstGeom prst="rect">
              <a:avLst/>
            </a:prstGeom>
          </p:spPr>
        </p:pic>
        <p:pic>
          <p:nvPicPr>
            <p:cNvPr id="10" name="Picture 9" descr="A person and person sitting on a rock with a dog&#10;&#10;Description automatically generated with medium confidence">
              <a:extLst>
                <a:ext uri="{FF2B5EF4-FFF2-40B4-BE49-F238E27FC236}">
                  <a16:creationId xmlns:a16="http://schemas.microsoft.com/office/drawing/2014/main" id="{0ACB50D7-5735-3E15-CEFA-A212CD5FEA03}"/>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flipH="1">
              <a:off x="7202382" y="2315688"/>
              <a:ext cx="3752603" cy="2381003"/>
            </a:xfrm>
            <a:prstGeom prst="rect">
              <a:avLst/>
            </a:prstGeom>
          </p:spPr>
        </p:pic>
        <p:sp>
          <p:nvSpPr>
            <p:cNvPr id="12" name="Content Placeholder 2">
              <a:extLst>
                <a:ext uri="{FF2B5EF4-FFF2-40B4-BE49-F238E27FC236}">
                  <a16:creationId xmlns:a16="http://schemas.microsoft.com/office/drawing/2014/main" id="{E2D9D23D-F22D-884F-BD32-9FDB1D98A7CA}"/>
                </a:ext>
              </a:extLst>
            </p:cNvPr>
            <p:cNvSpPr txBox="1">
              <a:spLocks/>
            </p:cNvSpPr>
            <p:nvPr/>
          </p:nvSpPr>
          <p:spPr>
            <a:xfrm>
              <a:off x="7416799" y="2582753"/>
              <a:ext cx="1582855" cy="513026"/>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63191"/>
                </a:buClr>
                <a:buFont typeface="Wingdings" pitchFamily="2" charset="2"/>
                <a:buNone/>
              </a:pPr>
              <a:r>
                <a:rPr lang="en-US" sz="1800" b="0">
                  <a:solidFill>
                    <a:schemeClr val="accent1"/>
                  </a:solidFill>
                </a:rPr>
                <a:t>Welcome to</a:t>
              </a:r>
            </a:p>
          </p:txBody>
        </p:sp>
      </p:grpSp>
      <p:grpSp>
        <p:nvGrpSpPr>
          <p:cNvPr id="15" name="Group 14">
            <a:extLst>
              <a:ext uri="{FF2B5EF4-FFF2-40B4-BE49-F238E27FC236}">
                <a16:creationId xmlns:a16="http://schemas.microsoft.com/office/drawing/2014/main" id="{B83F1911-0E1C-40E6-99DD-51E5C255DCB2}"/>
              </a:ext>
            </a:extLst>
          </p:cNvPr>
          <p:cNvGrpSpPr/>
          <p:nvPr/>
        </p:nvGrpSpPr>
        <p:grpSpPr>
          <a:xfrm>
            <a:off x="916142" y="1223049"/>
            <a:ext cx="4974020" cy="1033211"/>
            <a:chOff x="916142" y="1223049"/>
            <a:chExt cx="4974020" cy="1033211"/>
          </a:xfrm>
        </p:grpSpPr>
        <p:sp>
          <p:nvSpPr>
            <p:cNvPr id="5" name="Content Placeholder 2">
              <a:extLst>
                <a:ext uri="{FF2B5EF4-FFF2-40B4-BE49-F238E27FC236}">
                  <a16:creationId xmlns:a16="http://schemas.microsoft.com/office/drawing/2014/main" id="{2BCF0618-3471-E4B7-B298-258F68AA763E}"/>
                </a:ext>
              </a:extLst>
            </p:cNvPr>
            <p:cNvSpPr txBox="1">
              <a:spLocks/>
            </p:cNvSpPr>
            <p:nvPr/>
          </p:nvSpPr>
          <p:spPr>
            <a:xfrm>
              <a:off x="916142" y="1223049"/>
              <a:ext cx="4974020" cy="522729"/>
            </a:xfrm>
            <a:prstGeom prst="rect">
              <a:avLst/>
            </a:prstGeom>
            <a:solidFill>
              <a:srgbClr val="327FEF"/>
            </a:solidFill>
          </p:spPr>
          <p:txBody>
            <a:bodyPr vert="horz" lIns="182880" tIns="45720" rIns="91440" bIns="45720" rtlCol="0" anchor="ctr">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a:solidFill>
                    <a:schemeClr val="bg1"/>
                  </a:solidFill>
                  <a:latin typeface="+mn-lt"/>
                </a:rPr>
                <a:t>Selection Confirmation Letter</a:t>
              </a:r>
            </a:p>
          </p:txBody>
        </p:sp>
        <p:sp>
          <p:nvSpPr>
            <p:cNvPr id="17" name="Rectangle 16">
              <a:extLst>
                <a:ext uri="{FF2B5EF4-FFF2-40B4-BE49-F238E27FC236}">
                  <a16:creationId xmlns:a16="http://schemas.microsoft.com/office/drawing/2014/main" id="{4E0A1E67-75D3-6772-88AD-98A0B0CAF4EE}"/>
                </a:ext>
              </a:extLst>
            </p:cNvPr>
            <p:cNvSpPr/>
            <p:nvPr/>
          </p:nvSpPr>
          <p:spPr>
            <a:xfrm>
              <a:off x="937914" y="1731572"/>
              <a:ext cx="4925564" cy="524688"/>
            </a:xfrm>
            <a:prstGeom prst="rect">
              <a:avLst/>
            </a:prstGeom>
            <a:solidFill>
              <a:schemeClr val="bg1"/>
            </a:solidFill>
            <a:ln w="38100">
              <a:solidFill>
                <a:srgbClr val="327F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Confirms your plan choices</a:t>
              </a:r>
            </a:p>
          </p:txBody>
        </p:sp>
      </p:grpSp>
      <p:grpSp>
        <p:nvGrpSpPr>
          <p:cNvPr id="7" name="Group 6">
            <a:extLst>
              <a:ext uri="{FF2B5EF4-FFF2-40B4-BE49-F238E27FC236}">
                <a16:creationId xmlns:a16="http://schemas.microsoft.com/office/drawing/2014/main" id="{B4677A63-B2A2-8D88-B8BD-C8D52DA6A123}"/>
              </a:ext>
            </a:extLst>
          </p:cNvPr>
          <p:cNvGrpSpPr/>
          <p:nvPr/>
        </p:nvGrpSpPr>
        <p:grpSpPr>
          <a:xfrm>
            <a:off x="937162" y="2471634"/>
            <a:ext cx="4952999" cy="1899948"/>
            <a:chOff x="937162" y="2595852"/>
            <a:chExt cx="4952999" cy="1899948"/>
          </a:xfrm>
        </p:grpSpPr>
        <p:sp>
          <p:nvSpPr>
            <p:cNvPr id="25" name="Content Placeholder 2">
              <a:extLst>
                <a:ext uri="{FF2B5EF4-FFF2-40B4-BE49-F238E27FC236}">
                  <a16:creationId xmlns:a16="http://schemas.microsoft.com/office/drawing/2014/main" id="{7E82D59E-7809-C615-42E3-CEE89B192442}"/>
                </a:ext>
              </a:extLst>
            </p:cNvPr>
            <p:cNvSpPr txBox="1">
              <a:spLocks/>
            </p:cNvSpPr>
            <p:nvPr/>
          </p:nvSpPr>
          <p:spPr>
            <a:xfrm>
              <a:off x="937162" y="2595852"/>
              <a:ext cx="4952999" cy="864175"/>
            </a:xfrm>
            <a:prstGeom prst="rect">
              <a:avLst/>
            </a:prstGeom>
            <a:solidFill>
              <a:srgbClr val="327FEF"/>
            </a:solidFill>
            <a:ln w="41275">
              <a:solidFill>
                <a:srgbClr val="327FEF"/>
              </a:solidFill>
            </a:ln>
          </p:spPr>
          <p:txBody>
            <a:bodyPr vert="horz" lIns="182880" tIns="45720" rIns="91440" bIns="45720" rtlCol="0" anchor="ctr">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a:solidFill>
                    <a:schemeClr val="bg1"/>
                  </a:solidFill>
                  <a:latin typeface="+mn-lt"/>
                </a:rPr>
                <a:t>Communications from Your New Insurance plan(s)</a:t>
              </a:r>
            </a:p>
          </p:txBody>
        </p:sp>
        <p:sp>
          <p:nvSpPr>
            <p:cNvPr id="21" name="Rectangle 20">
              <a:extLst>
                <a:ext uri="{FF2B5EF4-FFF2-40B4-BE49-F238E27FC236}">
                  <a16:creationId xmlns:a16="http://schemas.microsoft.com/office/drawing/2014/main" id="{5BA57A4C-D861-3022-2022-3E8E888F0AEB}"/>
                </a:ext>
              </a:extLst>
            </p:cNvPr>
            <p:cNvSpPr/>
            <p:nvPr/>
          </p:nvSpPr>
          <p:spPr>
            <a:xfrm>
              <a:off x="939883" y="3482254"/>
              <a:ext cx="4945948" cy="1013546"/>
            </a:xfrm>
            <a:prstGeom prst="rect">
              <a:avLst/>
            </a:prstGeom>
            <a:solidFill>
              <a:schemeClr val="bg1"/>
            </a:solidFill>
            <a:ln w="44450">
              <a:solidFill>
                <a:srgbClr val="327F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Packet that contain your new insurance cards, and information about your new benefits </a:t>
              </a:r>
            </a:p>
          </p:txBody>
        </p:sp>
      </p:grpSp>
      <p:grpSp>
        <p:nvGrpSpPr>
          <p:cNvPr id="6" name="Group 5">
            <a:extLst>
              <a:ext uri="{FF2B5EF4-FFF2-40B4-BE49-F238E27FC236}">
                <a16:creationId xmlns:a16="http://schemas.microsoft.com/office/drawing/2014/main" id="{36626F1F-40F7-D77E-63F9-84427B3BDA33}"/>
              </a:ext>
            </a:extLst>
          </p:cNvPr>
          <p:cNvGrpSpPr/>
          <p:nvPr/>
        </p:nvGrpSpPr>
        <p:grpSpPr>
          <a:xfrm>
            <a:off x="937162" y="4586957"/>
            <a:ext cx="4952999" cy="1649659"/>
            <a:chOff x="937162" y="4586957"/>
            <a:chExt cx="4952999" cy="1649659"/>
          </a:xfrm>
        </p:grpSpPr>
        <p:sp>
          <p:nvSpPr>
            <p:cNvPr id="26" name="Content Placeholder 2">
              <a:extLst>
                <a:ext uri="{FF2B5EF4-FFF2-40B4-BE49-F238E27FC236}">
                  <a16:creationId xmlns:a16="http://schemas.microsoft.com/office/drawing/2014/main" id="{1827B03B-B98C-B780-62EC-E361D8049984}"/>
                </a:ext>
              </a:extLst>
            </p:cNvPr>
            <p:cNvSpPr txBox="1">
              <a:spLocks/>
            </p:cNvSpPr>
            <p:nvPr/>
          </p:nvSpPr>
          <p:spPr>
            <a:xfrm>
              <a:off x="937162" y="4586957"/>
              <a:ext cx="4952999" cy="522729"/>
            </a:xfrm>
            <a:prstGeom prst="rect">
              <a:avLst/>
            </a:prstGeom>
            <a:solidFill>
              <a:srgbClr val="327FEF"/>
            </a:solidFill>
            <a:ln w="41275">
              <a:solidFill>
                <a:srgbClr val="327FEF"/>
              </a:solidFill>
            </a:ln>
          </p:spPr>
          <p:txBody>
            <a:bodyPr vert="horz" lIns="182880" tIns="45720" rIns="91440" bIns="45720" rtlCol="0" anchor="ctr">
              <a:normAutofit/>
            </a:bodyPr>
            <a:lstStyle>
              <a:lvl1pPr marL="228600" indent="-228600" algn="l" defTabSz="914400" rtl="0" eaLnBrk="1" latinLnBrk="0" hangingPunct="1">
                <a:lnSpc>
                  <a:spcPct val="90000"/>
                </a:lnSpc>
                <a:spcBef>
                  <a:spcPts val="1000"/>
                </a:spcBef>
                <a:buFont typeface="Wingdings" pitchFamily="2" charset="2"/>
                <a:buChar char="§"/>
                <a:defRPr sz="2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a:solidFill>
                    <a:schemeClr val="bg1"/>
                  </a:solidFill>
                  <a:latin typeface="+mn-lt"/>
                </a:rPr>
                <a:t>Welcome to Via Benefits </a:t>
              </a:r>
            </a:p>
          </p:txBody>
        </p:sp>
        <p:sp>
          <p:nvSpPr>
            <p:cNvPr id="24" name="Rectangle 23">
              <a:extLst>
                <a:ext uri="{FF2B5EF4-FFF2-40B4-BE49-F238E27FC236}">
                  <a16:creationId xmlns:a16="http://schemas.microsoft.com/office/drawing/2014/main" id="{271EE173-C7EB-08CA-65F1-235F9D1854EB}"/>
                </a:ext>
              </a:extLst>
            </p:cNvPr>
            <p:cNvSpPr/>
            <p:nvPr/>
          </p:nvSpPr>
          <p:spPr>
            <a:xfrm>
              <a:off x="939883" y="5109686"/>
              <a:ext cx="4945948" cy="1126930"/>
            </a:xfrm>
            <a:prstGeom prst="rect">
              <a:avLst/>
            </a:prstGeom>
            <a:solidFill>
              <a:schemeClr val="bg1"/>
            </a:solidFill>
            <a:ln w="41275">
              <a:solidFill>
                <a:srgbClr val="327F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Welcomes you to Via Benefits and highlights our advocacy services and available resources </a:t>
              </a:r>
            </a:p>
          </p:txBody>
        </p:sp>
      </p:grpSp>
      <p:grpSp>
        <p:nvGrpSpPr>
          <p:cNvPr id="16" name="Group 15">
            <a:extLst>
              <a:ext uri="{FF2B5EF4-FFF2-40B4-BE49-F238E27FC236}">
                <a16:creationId xmlns:a16="http://schemas.microsoft.com/office/drawing/2014/main" id="{D7C1F464-11D4-AA0A-2C09-A8F489305726}"/>
              </a:ext>
            </a:extLst>
          </p:cNvPr>
          <p:cNvGrpSpPr/>
          <p:nvPr/>
        </p:nvGrpSpPr>
        <p:grpSpPr>
          <a:xfrm>
            <a:off x="6306171" y="5187059"/>
            <a:ext cx="5549848" cy="952484"/>
            <a:chOff x="5807521" y="5101479"/>
            <a:chExt cx="6048498" cy="1038064"/>
          </a:xfrm>
        </p:grpSpPr>
        <p:sp>
          <p:nvSpPr>
            <p:cNvPr id="18" name="Rectangle 17">
              <a:extLst>
                <a:ext uri="{FF2B5EF4-FFF2-40B4-BE49-F238E27FC236}">
                  <a16:creationId xmlns:a16="http://schemas.microsoft.com/office/drawing/2014/main" id="{1F0697BD-95F5-1D7A-7EEB-7225F1982A3F}"/>
                </a:ext>
              </a:extLst>
            </p:cNvPr>
            <p:cNvSpPr/>
            <p:nvPr/>
          </p:nvSpPr>
          <p:spPr>
            <a:xfrm>
              <a:off x="6909777" y="5108854"/>
              <a:ext cx="4946242" cy="931237"/>
            </a:xfrm>
            <a:prstGeom prst="rect">
              <a:avLst/>
            </a:prstGeom>
            <a:solidFill>
              <a:srgbClr val="B63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l" defTabSz="292608">
                <a:lnSpc>
                  <a:spcPts val="1480"/>
                </a:lnSpc>
                <a:spcBef>
                  <a:spcPts val="0"/>
                </a:spcBef>
                <a:spcAft>
                  <a:spcPts val="600"/>
                </a:spcAft>
                <a:buClr>
                  <a:srgbClr val="7F35B2"/>
                </a:buClr>
                <a:defRPr/>
              </a:pPr>
              <a:r>
                <a:rPr lang="en-US" sz="1600" dirty="0">
                  <a:solidFill>
                    <a:schemeClr val="bg1"/>
                  </a:solidFill>
                </a:rPr>
                <a:t>Watch our videos</a:t>
              </a:r>
              <a:endParaRPr kumimoji="0" lang="en-US" sz="1600" u="none" strike="noStrike" kern="1200" cap="none" spc="0" normalizeH="0" baseline="0" noProof="0" dirty="0">
                <a:ln>
                  <a:noFill/>
                </a:ln>
                <a:solidFill>
                  <a:schemeClr val="bg1"/>
                </a:solidFill>
                <a:effectLst/>
                <a:uLnTx/>
                <a:uFillTx/>
              </a:endParaRPr>
            </a:p>
            <a:p>
              <a:pPr marL="0" lvl="2" algn="l" defTabSz="292608">
                <a:lnSpc>
                  <a:spcPts val="1480"/>
                </a:lnSpc>
                <a:spcBef>
                  <a:spcPts val="0"/>
                </a:spcBef>
                <a:spcAft>
                  <a:spcPts val="600"/>
                </a:spcAft>
                <a:buClr>
                  <a:srgbClr val="7F35B2"/>
                </a:buClr>
                <a:defRPr/>
              </a:pPr>
              <a:r>
                <a:rPr kumimoji="0" lang="en-US" sz="2000" b="1" u="none" strike="noStrike" kern="1200" cap="none" spc="0" normalizeH="0" baseline="0" noProof="0" dirty="0">
                  <a:ln>
                    <a:noFill/>
                  </a:ln>
                  <a:solidFill>
                    <a:schemeClr val="bg1"/>
                  </a:solidFill>
                  <a:effectLst/>
                  <a:uLnTx/>
                  <a:uFillTx/>
                </a:rPr>
                <a:t>my.viabenefits.com/</a:t>
              </a:r>
              <a:r>
                <a:rPr lang="en-US" sz="2000" b="1" dirty="0" err="1">
                  <a:solidFill>
                    <a:schemeClr val="bg1"/>
                  </a:solidFill>
                </a:rPr>
                <a:t>Wespath</a:t>
              </a:r>
              <a:endParaRPr lang="en-US" sz="2000" b="1" dirty="0"/>
            </a:p>
          </p:txBody>
        </p:sp>
        <p:pic>
          <p:nvPicPr>
            <p:cNvPr id="19" name="Picture 18">
              <a:extLst>
                <a:ext uri="{FF2B5EF4-FFF2-40B4-BE49-F238E27FC236}">
                  <a16:creationId xmlns:a16="http://schemas.microsoft.com/office/drawing/2014/main" id="{4588F88D-FDB3-3AF8-53FC-A791981779DD}"/>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807521" y="5101479"/>
              <a:ext cx="1105767" cy="1038064"/>
            </a:xfrm>
            <a:prstGeom prst="rect">
              <a:avLst/>
            </a:prstGeom>
            <a:solidFill>
              <a:schemeClr val="bg1"/>
            </a:solidFill>
          </p:spPr>
        </p:pic>
      </p:grpSp>
      <p:pic>
        <p:nvPicPr>
          <p:cNvPr id="2" name="Picture 1" descr="A purple letters on a black background&#10;&#10;AI-generated content may be incorrect.">
            <a:extLst>
              <a:ext uri="{FF2B5EF4-FFF2-40B4-BE49-F238E27FC236}">
                <a16:creationId xmlns:a16="http://schemas.microsoft.com/office/drawing/2014/main" id="{1E9CCE49-B5D8-202F-EB13-947FBBB0C129}"/>
              </a:ext>
            </a:extLst>
          </p:cNvPr>
          <p:cNvPicPr>
            <a:picLocks noChangeAspect="1"/>
          </p:cNvPicPr>
          <p:nvPr/>
        </p:nvPicPr>
        <p:blipFill>
          <a:blip r:embed="rId6"/>
          <a:stretch>
            <a:fillRect/>
          </a:stretch>
        </p:blipFill>
        <p:spPr>
          <a:xfrm>
            <a:off x="7374524" y="2269995"/>
            <a:ext cx="1651854" cy="216116"/>
          </a:xfrm>
          <a:prstGeom prst="rect">
            <a:avLst/>
          </a:prstGeom>
        </p:spPr>
      </p:pic>
      <p:sp>
        <p:nvSpPr>
          <p:cNvPr id="3" name="Title 2">
            <a:extLst>
              <a:ext uri="{FF2B5EF4-FFF2-40B4-BE49-F238E27FC236}">
                <a16:creationId xmlns:a16="http://schemas.microsoft.com/office/drawing/2014/main" id="{0FA74DF7-CDBF-6C7C-B83B-688E617B11B0}"/>
              </a:ext>
            </a:extLst>
          </p:cNvPr>
          <p:cNvSpPr>
            <a:spLocks noGrp="1"/>
          </p:cNvSpPr>
          <p:nvPr>
            <p:ph type="title"/>
          </p:nvPr>
        </p:nvSpPr>
        <p:spPr>
          <a:xfrm>
            <a:off x="457200" y="457200"/>
            <a:ext cx="11277600" cy="889282"/>
          </a:xfrm>
        </p:spPr>
        <p:txBody>
          <a:bodyPr/>
          <a:lstStyle/>
          <a:p>
            <a:r>
              <a:rPr lang="en-US" dirty="0"/>
              <a:t>Post Enrollment Communications</a:t>
            </a:r>
            <a:br>
              <a:rPr lang="en-US" dirty="0"/>
            </a:br>
            <a:endParaRPr lang="en-US" dirty="0"/>
          </a:p>
        </p:txBody>
      </p:sp>
    </p:spTree>
    <p:extLst>
      <p:ext uri="{BB962C8B-B14F-4D97-AF65-F5344CB8AC3E}">
        <p14:creationId xmlns:p14="http://schemas.microsoft.com/office/powerpoint/2010/main" val="2999549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72CFBD-79ED-6544-FEA7-A6BCC8EAEA93}"/>
              </a:ext>
            </a:extLst>
          </p:cNvPr>
          <p:cNvSpPr>
            <a:spLocks noGrp="1"/>
          </p:cNvSpPr>
          <p:nvPr>
            <p:ph type="title"/>
          </p:nvPr>
        </p:nvSpPr>
        <p:spPr/>
        <p:txBody>
          <a:bodyPr/>
          <a:lstStyle/>
          <a:p>
            <a:r>
              <a:rPr lang="en-US" dirty="0">
                <a:latin typeface="Aptos Display" panose="020B0004020202020204" pitchFamily="34" charset="0"/>
                <a:cs typeface="Arial" panose="020B0604020202020204" pitchFamily="34" charset="0"/>
              </a:rPr>
              <a:t>Greater New Jersey Annual Conference Health Reimbursement Arrangement (HRA)</a:t>
            </a:r>
            <a:endParaRPr lang="en-US" dirty="0">
              <a:latin typeface="Aptos Display" panose="020B0004020202020204" pitchFamily="34" charset="0"/>
            </a:endParaRPr>
          </a:p>
        </p:txBody>
      </p:sp>
    </p:spTree>
    <p:extLst>
      <p:ext uri="{BB962C8B-B14F-4D97-AF65-F5344CB8AC3E}">
        <p14:creationId xmlns:p14="http://schemas.microsoft.com/office/powerpoint/2010/main" val="343356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180125-CD25-0B08-65B7-A2530DB0A5F2}"/>
              </a:ext>
            </a:extLst>
          </p:cNvPr>
          <p:cNvSpPr>
            <a:spLocks noGrp="1"/>
          </p:cNvSpPr>
          <p:nvPr>
            <p:ph type="title"/>
          </p:nvPr>
        </p:nvSpPr>
        <p:spPr>
          <a:xfrm>
            <a:off x="457200" y="457200"/>
            <a:ext cx="11277600" cy="969666"/>
          </a:xfrm>
        </p:spPr>
        <p:txBody>
          <a:bodyPr/>
          <a:lstStyle/>
          <a:p>
            <a:r>
              <a:rPr lang="en-US" dirty="0"/>
              <a:t>Greater New Jersey Annual Conference Health Reimbursement Arrangement (HRA)</a:t>
            </a:r>
          </a:p>
        </p:txBody>
      </p:sp>
      <p:sp>
        <p:nvSpPr>
          <p:cNvPr id="7" name="Text Placeholder 6">
            <a:extLst>
              <a:ext uri="{FF2B5EF4-FFF2-40B4-BE49-F238E27FC236}">
                <a16:creationId xmlns:a16="http://schemas.microsoft.com/office/drawing/2014/main" id="{3283D325-72EA-7143-F2FC-07A297DA84F7}"/>
              </a:ext>
            </a:extLst>
          </p:cNvPr>
          <p:cNvSpPr>
            <a:spLocks noGrp="1"/>
          </p:cNvSpPr>
          <p:nvPr>
            <p:ph type="body" sz="quarter" idx="17"/>
          </p:nvPr>
        </p:nvSpPr>
        <p:spPr/>
        <p:txBody>
          <a:bodyPr/>
          <a:lstStyle/>
          <a:p>
            <a:endParaRPr lang="en-US" dirty="0"/>
          </a:p>
        </p:txBody>
      </p:sp>
      <p:sp>
        <p:nvSpPr>
          <p:cNvPr id="4" name="Text Placeholder 5">
            <a:extLst>
              <a:ext uri="{FF2B5EF4-FFF2-40B4-BE49-F238E27FC236}">
                <a16:creationId xmlns:a16="http://schemas.microsoft.com/office/drawing/2014/main" id="{6DC99C20-23D2-5802-F175-459011200A7B}"/>
              </a:ext>
            </a:extLst>
          </p:cNvPr>
          <p:cNvSpPr txBox="1">
            <a:spLocks/>
          </p:cNvSpPr>
          <p:nvPr/>
        </p:nvSpPr>
        <p:spPr>
          <a:xfrm>
            <a:off x="3947510" y="1821397"/>
            <a:ext cx="7532711" cy="4351670"/>
          </a:xfrm>
          <a:prstGeom prst="rect">
            <a:avLst/>
          </a:prstGeom>
        </p:spPr>
        <p:txBody>
          <a:bodyPr lIns="91440" tIns="45720" rIns="91440" bIns="45720" anchor="t"/>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2000" dirty="0">
                <a:cs typeface="Arial"/>
              </a:rPr>
              <a:t>Tax-Free Account</a:t>
            </a:r>
          </a:p>
          <a:p>
            <a:pPr>
              <a:spcAft>
                <a:spcPts val="0"/>
              </a:spcAft>
            </a:pPr>
            <a:r>
              <a:rPr lang="en-US" sz="2000" b="0" dirty="0">
                <a:cs typeface="Arial"/>
              </a:rPr>
              <a:t>Used to reimburse you for eligible post-tax health care costs</a:t>
            </a:r>
          </a:p>
          <a:p>
            <a:pPr>
              <a:spcAft>
                <a:spcPts val="0"/>
              </a:spcAft>
            </a:pPr>
            <a:endParaRPr lang="en-US" sz="2000" b="0" dirty="0"/>
          </a:p>
          <a:p>
            <a:pPr fontAlgn="b">
              <a:spcAft>
                <a:spcPts val="0"/>
              </a:spcAft>
            </a:pPr>
            <a:r>
              <a:rPr lang="en-US" sz="2000" dirty="0">
                <a:cs typeface="Arial"/>
              </a:rPr>
              <a:t>If You Are Eligible </a:t>
            </a:r>
          </a:p>
          <a:p>
            <a:pPr fontAlgn="t">
              <a:spcAft>
                <a:spcPts val="0"/>
              </a:spcAft>
            </a:pPr>
            <a:r>
              <a:rPr lang="en-US" sz="2000" b="0" dirty="0">
                <a:cs typeface="Arial"/>
              </a:rPr>
              <a:t>Greater New Jersey Annual Conference will make an annual contribution to your HRA </a:t>
            </a:r>
          </a:p>
          <a:p>
            <a:pPr fontAlgn="b">
              <a:spcAft>
                <a:spcPts val="0"/>
              </a:spcAft>
            </a:pPr>
            <a:endParaRPr lang="en-US" sz="2000" dirty="0"/>
          </a:p>
          <a:p>
            <a:pPr fontAlgn="b">
              <a:spcAft>
                <a:spcPts val="0"/>
              </a:spcAft>
            </a:pPr>
            <a:r>
              <a:rPr lang="en-US" sz="2000" dirty="0">
                <a:cs typeface="Arial"/>
              </a:rPr>
              <a:t>Get Reimbursed</a:t>
            </a:r>
          </a:p>
          <a:p>
            <a:pPr>
              <a:spcAft>
                <a:spcPts val="0"/>
              </a:spcAft>
            </a:pPr>
            <a:r>
              <a:rPr lang="en-US" sz="2000" b="0" dirty="0">
                <a:cs typeface="Arial"/>
              </a:rPr>
              <a:t>For eligible premiums and OOP expenses</a:t>
            </a:r>
          </a:p>
          <a:p>
            <a:pPr>
              <a:spcAft>
                <a:spcPts val="0"/>
              </a:spcAft>
            </a:pPr>
            <a:endParaRPr lang="en-US" sz="2000" dirty="0"/>
          </a:p>
          <a:p>
            <a:pPr>
              <a:spcAft>
                <a:spcPts val="0"/>
              </a:spcAft>
            </a:pPr>
            <a:r>
              <a:rPr lang="en-US" sz="2000" dirty="0"/>
              <a:t>Unused Funds WILL Rollover</a:t>
            </a:r>
            <a:endParaRPr lang="en-US" sz="2000" dirty="0">
              <a:cs typeface="Arial"/>
            </a:endParaRPr>
          </a:p>
          <a:p>
            <a:pPr>
              <a:spcAft>
                <a:spcPts val="0"/>
              </a:spcAft>
            </a:pPr>
            <a:r>
              <a:rPr lang="en-US" sz="2000" b="0" dirty="0"/>
              <a:t>It is not a use it or lose it account</a:t>
            </a:r>
            <a:endParaRPr lang="en-US" sz="2000" b="0" dirty="0">
              <a:cs typeface="Arial"/>
            </a:endParaRPr>
          </a:p>
        </p:txBody>
      </p:sp>
      <p:pic>
        <p:nvPicPr>
          <p:cNvPr id="12" name="Picture 11" descr="A person and person looking at a tablet&#10;&#10;AI-generated content may be incorrect.">
            <a:extLst>
              <a:ext uri="{FF2B5EF4-FFF2-40B4-BE49-F238E27FC236}">
                <a16:creationId xmlns:a16="http://schemas.microsoft.com/office/drawing/2014/main" id="{ACD88CAD-341D-13D9-265C-A7D866B4EF73}"/>
              </a:ext>
            </a:extLst>
          </p:cNvPr>
          <p:cNvPicPr>
            <a:picLocks noChangeAspect="1"/>
          </p:cNvPicPr>
          <p:nvPr/>
        </p:nvPicPr>
        <p:blipFill>
          <a:blip r:embed="rId3"/>
          <a:stretch>
            <a:fillRect/>
          </a:stretch>
        </p:blipFill>
        <p:spPr>
          <a:xfrm>
            <a:off x="457199" y="1514003"/>
            <a:ext cx="3035788" cy="4685781"/>
          </a:xfrm>
          <a:prstGeom prst="rect">
            <a:avLst/>
          </a:prstGeom>
        </p:spPr>
      </p:pic>
    </p:spTree>
    <p:extLst>
      <p:ext uri="{BB962C8B-B14F-4D97-AF65-F5344CB8AC3E}">
        <p14:creationId xmlns:p14="http://schemas.microsoft.com/office/powerpoint/2010/main" val="4236868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DF312AFD-4A37-8EEA-3342-03426922BFE7}"/>
              </a:ext>
            </a:extLst>
          </p:cNvPr>
          <p:cNvSpPr/>
          <p:nvPr/>
        </p:nvSpPr>
        <p:spPr>
          <a:xfrm>
            <a:off x="457200" y="1594286"/>
            <a:ext cx="1993392" cy="174788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a:rPr>
              <a:t>Step</a:t>
            </a:r>
            <a:endParaRPr lang="en-US" sz="3600" b="0" i="0" u="none" strike="noStrike" kern="1200" cap="none" spc="0" normalizeH="0" baseline="0" noProof="0">
              <a:ln>
                <a:noFill/>
              </a:ln>
              <a:solidFill>
                <a:prstClr val="white"/>
              </a:solidFill>
              <a:effectLst/>
              <a:uLnTx/>
              <a:uFillTx/>
              <a:latin typeface="Aptos"/>
            </a:endParaRPr>
          </a:p>
          <a:p>
            <a:pPr marL="0" marR="0" lvl="0" indent="0" algn="ctr" defTabSz="914400" rtl="0" eaLnBrk="1" fontAlgn="auto" latinLnBrk="0" hangingPunct="1">
              <a:lnSpc>
                <a:spcPts val="47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ptos"/>
              </a:rPr>
              <a:t>1</a:t>
            </a:r>
            <a:endParaRPr lang="en-US" sz="4400" b="0" i="0" u="none" strike="noStrike" kern="1200" cap="none" spc="0" normalizeH="0" baseline="0" noProof="0">
              <a:ln>
                <a:noFill/>
              </a:ln>
              <a:solidFill>
                <a:prstClr val="white"/>
              </a:solidFill>
              <a:effectLst/>
              <a:uLnTx/>
              <a:uFillTx/>
              <a:latin typeface="Aptos"/>
            </a:endParaRPr>
          </a:p>
        </p:txBody>
      </p:sp>
      <p:sp>
        <p:nvSpPr>
          <p:cNvPr id="54" name="Freeform: Shape 53">
            <a:extLst>
              <a:ext uri="{FF2B5EF4-FFF2-40B4-BE49-F238E27FC236}">
                <a16:creationId xmlns:a16="http://schemas.microsoft.com/office/drawing/2014/main" id="{46843E6D-36D6-5853-D059-4BF4259266B7}"/>
              </a:ext>
            </a:extLst>
          </p:cNvPr>
          <p:cNvSpPr/>
          <p:nvPr/>
        </p:nvSpPr>
        <p:spPr>
          <a:xfrm>
            <a:off x="459952" y="2605312"/>
            <a:ext cx="1990640" cy="2468880"/>
          </a:xfrm>
          <a:custGeom>
            <a:avLst/>
            <a:gdLst>
              <a:gd name="connsiteX0" fmla="*/ 0 w 1990640"/>
              <a:gd name="connsiteY0" fmla="*/ 0 h 2468880"/>
              <a:gd name="connsiteX1" fmla="*/ 602956 w 1990640"/>
              <a:gd name="connsiteY1" fmla="*/ 0 h 2468880"/>
              <a:gd name="connsiteX2" fmla="*/ 622515 w 1990640"/>
              <a:gd name="connsiteY2" fmla="*/ 63007 h 2468880"/>
              <a:gd name="connsiteX3" fmla="*/ 995321 w 1990640"/>
              <a:gd name="connsiteY3" fmla="*/ 310119 h 2468880"/>
              <a:gd name="connsiteX4" fmla="*/ 1368128 w 1990640"/>
              <a:gd name="connsiteY4" fmla="*/ 63007 h 2468880"/>
              <a:gd name="connsiteX5" fmla="*/ 1387686 w 1990640"/>
              <a:gd name="connsiteY5" fmla="*/ 0 h 2468880"/>
              <a:gd name="connsiteX6" fmla="*/ 1990640 w 1990640"/>
              <a:gd name="connsiteY6" fmla="*/ 0 h 2468880"/>
              <a:gd name="connsiteX7" fmla="*/ 1990640 w 1990640"/>
              <a:gd name="connsiteY7" fmla="*/ 2222426 h 2468880"/>
              <a:gd name="connsiteX8" fmla="*/ 1764065 w 1990640"/>
              <a:gd name="connsiteY8" fmla="*/ 2468880 h 2468880"/>
              <a:gd name="connsiteX9" fmla="*/ 226575 w 1990640"/>
              <a:gd name="connsiteY9" fmla="*/ 2468880 h 2468880"/>
              <a:gd name="connsiteX10" fmla="*/ 0 w 1990640"/>
              <a:gd name="connsiteY10" fmla="*/ 2222426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640" h="2468880">
                <a:moveTo>
                  <a:pt x="0" y="0"/>
                </a:moveTo>
                <a:lnTo>
                  <a:pt x="602956" y="0"/>
                </a:lnTo>
                <a:lnTo>
                  <a:pt x="622515" y="63007"/>
                </a:lnTo>
                <a:cubicBezTo>
                  <a:pt x="683937" y="208225"/>
                  <a:pt x="827729" y="310119"/>
                  <a:pt x="995321" y="310119"/>
                </a:cubicBezTo>
                <a:cubicBezTo>
                  <a:pt x="1162913" y="310119"/>
                  <a:pt x="1306706" y="208225"/>
                  <a:pt x="1368128" y="63007"/>
                </a:cubicBezTo>
                <a:lnTo>
                  <a:pt x="1387686" y="0"/>
                </a:lnTo>
                <a:lnTo>
                  <a:pt x="1990640" y="0"/>
                </a:lnTo>
                <a:lnTo>
                  <a:pt x="1990640" y="2222426"/>
                </a:lnTo>
                <a:cubicBezTo>
                  <a:pt x="1990640" y="2358539"/>
                  <a:pt x="1889199" y="2468880"/>
                  <a:pt x="1764065" y="2468880"/>
                </a:cubicBezTo>
                <a:lnTo>
                  <a:pt x="226575" y="2468880"/>
                </a:lnTo>
                <a:cubicBezTo>
                  <a:pt x="101441" y="2468880"/>
                  <a:pt x="0" y="2358539"/>
                  <a:pt x="0" y="2222426"/>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0" rIns="91440" bIns="45720" rtlCol="0" anchor="t"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ptos"/>
              </a:rPr>
              <a:t>You </a:t>
            </a:r>
            <a:r>
              <a:rPr kumimoji="0" lang="en-US" sz="1800" b="1" i="0" u="none" strike="noStrike" kern="1200" cap="none" spc="0" normalizeH="0" baseline="0" noProof="0" dirty="0">
                <a:ln>
                  <a:noFill/>
                </a:ln>
                <a:solidFill>
                  <a:schemeClr val="tx1"/>
                </a:solidFill>
                <a:effectLst/>
                <a:uLnTx/>
                <a:uFillTx/>
                <a:latin typeface="Aptos"/>
              </a:rPr>
              <a:t>Enroll</a:t>
            </a:r>
            <a:r>
              <a:rPr kumimoji="0" lang="en-US" sz="1800" b="0" i="0" u="none" strike="noStrike" kern="1200" cap="none" spc="0" normalizeH="0" baseline="0" noProof="0" dirty="0">
                <a:ln>
                  <a:noFill/>
                </a:ln>
                <a:solidFill>
                  <a:schemeClr val="tx1"/>
                </a:solidFill>
                <a:effectLst/>
                <a:uLnTx/>
                <a:uFillTx/>
                <a:latin typeface="Aptos"/>
              </a:rPr>
              <a:t> into </a:t>
            </a:r>
            <a:r>
              <a:rPr lang="en-US" dirty="0">
                <a:solidFill>
                  <a:schemeClr val="tx1"/>
                </a:solidFill>
                <a:latin typeface="Aptos"/>
              </a:rPr>
              <a:t>a qualified plan with Via Benefits</a:t>
            </a:r>
            <a:br>
              <a:rPr lang="en-US" sz="1800" b="0" i="0" u="none" strike="noStrike" kern="1200" cap="none" spc="0" normalizeH="0" baseline="0" noProof="0" dirty="0">
                <a:ln>
                  <a:noFill/>
                </a:ln>
                <a:solidFill>
                  <a:schemeClr val="tx1"/>
                </a:solidFill>
                <a:effectLst/>
                <a:uLnTx/>
                <a:uFillTx/>
                <a:latin typeface="Aptos"/>
              </a:rPr>
            </a:br>
            <a:endParaRPr kumimoji="0" lang="en-US" sz="1800" b="0" i="0" u="none" strike="noStrike" kern="1200" cap="none" spc="0" normalizeH="0" baseline="0" noProof="0" dirty="0">
              <a:ln>
                <a:noFill/>
              </a:ln>
              <a:solidFill>
                <a:schemeClr val="tx1"/>
              </a:solidFill>
              <a:effectLst/>
              <a:uLnTx/>
              <a:uFillTx/>
              <a:latin typeface="Arial"/>
              <a:ea typeface="+mn-ea"/>
              <a:cs typeface="+mn-cs"/>
            </a:endParaRPr>
          </a:p>
        </p:txBody>
      </p:sp>
      <p:sp>
        <p:nvSpPr>
          <p:cNvPr id="6" name="Rectangle: Top Corners Rounded 5">
            <a:extLst>
              <a:ext uri="{FF2B5EF4-FFF2-40B4-BE49-F238E27FC236}">
                <a16:creationId xmlns:a16="http://schemas.microsoft.com/office/drawing/2014/main" id="{39EEB5C3-354F-7E6F-7D67-C23AD64B925B}"/>
              </a:ext>
            </a:extLst>
          </p:cNvPr>
          <p:cNvSpPr/>
          <p:nvPr/>
        </p:nvSpPr>
        <p:spPr>
          <a:xfrm>
            <a:off x="2770632" y="1594291"/>
            <a:ext cx="1993392" cy="1747880"/>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a:rPr>
              <a:t>Step</a:t>
            </a:r>
            <a:endParaRPr lang="en-US" sz="3600" b="0" i="0" u="none" strike="noStrike" kern="1200" cap="none" spc="0" normalizeH="0" baseline="0" noProof="0" dirty="0">
              <a:ln>
                <a:noFill/>
              </a:ln>
              <a:solidFill>
                <a:prstClr val="white"/>
              </a:solidFill>
              <a:effectLst/>
              <a:uLnTx/>
              <a:uFillTx/>
              <a:latin typeface="Aptos"/>
            </a:endParaRPr>
          </a:p>
          <a:p>
            <a:pPr marL="0" marR="0" lvl="0" indent="0" algn="ctr" defTabSz="914400" rtl="0" eaLnBrk="1" fontAlgn="auto" latinLnBrk="0" hangingPunct="1">
              <a:lnSpc>
                <a:spcPts val="47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a:rPr>
              <a:t>2</a:t>
            </a:r>
            <a:endParaRPr lang="en-US" sz="4400" b="0" i="0" u="none" strike="noStrike" kern="1200" cap="none" spc="0" normalizeH="0" baseline="0" noProof="0" dirty="0">
              <a:ln>
                <a:noFill/>
              </a:ln>
              <a:solidFill>
                <a:prstClr val="white"/>
              </a:solidFill>
              <a:effectLst/>
              <a:uLnTx/>
              <a:uFillTx/>
              <a:latin typeface="Aptos"/>
            </a:endParaRPr>
          </a:p>
        </p:txBody>
      </p:sp>
      <p:sp>
        <p:nvSpPr>
          <p:cNvPr id="7" name="Rectangle: Top Corners Rounded 6">
            <a:extLst>
              <a:ext uri="{FF2B5EF4-FFF2-40B4-BE49-F238E27FC236}">
                <a16:creationId xmlns:a16="http://schemas.microsoft.com/office/drawing/2014/main" id="{519D0BF5-32EC-F006-9FCB-30D14E8D9793}"/>
              </a:ext>
            </a:extLst>
          </p:cNvPr>
          <p:cNvSpPr/>
          <p:nvPr/>
        </p:nvSpPr>
        <p:spPr>
          <a:xfrm>
            <a:off x="5084064" y="1594291"/>
            <a:ext cx="1993392" cy="174788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a:rPr>
              <a:t>Step</a:t>
            </a:r>
            <a:endParaRPr lang="en-US" sz="3600" b="0" i="0" u="none" strike="noStrike" kern="1200" cap="none" spc="0" normalizeH="0" baseline="0" noProof="0">
              <a:ln>
                <a:noFill/>
              </a:ln>
              <a:solidFill>
                <a:prstClr val="white"/>
              </a:solidFill>
              <a:effectLst/>
              <a:uLnTx/>
              <a:uFillTx/>
              <a:latin typeface="Aptos"/>
            </a:endParaRPr>
          </a:p>
          <a:p>
            <a:pPr marL="0" marR="0" lvl="0" indent="0" algn="ctr" defTabSz="914400" rtl="0" eaLnBrk="1" fontAlgn="auto" latinLnBrk="0" hangingPunct="1">
              <a:lnSpc>
                <a:spcPts val="47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ptos"/>
              </a:rPr>
              <a:t>3</a:t>
            </a:r>
            <a:endParaRPr lang="en-US" sz="4400" b="0" i="0" u="none" strike="noStrike" kern="1200" cap="none" spc="0" normalizeH="0" baseline="0" noProof="0">
              <a:ln>
                <a:noFill/>
              </a:ln>
              <a:solidFill>
                <a:prstClr val="white"/>
              </a:solidFill>
              <a:effectLst/>
              <a:uLnTx/>
              <a:uFillTx/>
              <a:latin typeface="Aptos"/>
            </a:endParaRPr>
          </a:p>
        </p:txBody>
      </p:sp>
      <p:sp>
        <p:nvSpPr>
          <p:cNvPr id="8" name="Rectangle: Top Corners Rounded 7">
            <a:extLst>
              <a:ext uri="{FF2B5EF4-FFF2-40B4-BE49-F238E27FC236}">
                <a16:creationId xmlns:a16="http://schemas.microsoft.com/office/drawing/2014/main" id="{C5954F48-F0BD-4BBB-C7A3-F39703593438}"/>
              </a:ext>
            </a:extLst>
          </p:cNvPr>
          <p:cNvSpPr/>
          <p:nvPr/>
        </p:nvSpPr>
        <p:spPr>
          <a:xfrm>
            <a:off x="7397496" y="1594291"/>
            <a:ext cx="1993392" cy="174788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a:rPr>
              <a:t>Step</a:t>
            </a:r>
            <a:endParaRPr lang="en-US" sz="3600" b="0" i="0" u="none" strike="noStrike" kern="1200" cap="none" spc="0" normalizeH="0" baseline="0" noProof="0">
              <a:ln>
                <a:noFill/>
              </a:ln>
              <a:solidFill>
                <a:prstClr val="white"/>
              </a:solidFill>
              <a:effectLst/>
              <a:uLnTx/>
              <a:uFillTx/>
              <a:latin typeface="Aptos"/>
            </a:endParaRPr>
          </a:p>
          <a:p>
            <a:pPr marL="0" marR="0" lvl="0" indent="0" algn="ctr" defTabSz="914400" rtl="0" eaLnBrk="1" fontAlgn="auto" latinLnBrk="0" hangingPunct="1">
              <a:lnSpc>
                <a:spcPts val="47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ptos"/>
              </a:rPr>
              <a:t>4</a:t>
            </a:r>
            <a:endParaRPr lang="en-US" sz="4400" b="0" i="0" u="none" strike="noStrike" kern="1200" cap="none" spc="0" normalizeH="0" baseline="0" noProof="0">
              <a:ln>
                <a:noFill/>
              </a:ln>
              <a:solidFill>
                <a:prstClr val="white"/>
              </a:solidFill>
              <a:effectLst/>
              <a:uLnTx/>
              <a:uFillTx/>
              <a:latin typeface="Aptos"/>
            </a:endParaRPr>
          </a:p>
        </p:txBody>
      </p:sp>
      <p:sp>
        <p:nvSpPr>
          <p:cNvPr id="23" name="Rectangle: Top Corners Rounded 22">
            <a:extLst>
              <a:ext uri="{FF2B5EF4-FFF2-40B4-BE49-F238E27FC236}">
                <a16:creationId xmlns:a16="http://schemas.microsoft.com/office/drawing/2014/main" id="{95E2BC4B-3BEE-62FC-FA7E-B50E5CCEFAE7}"/>
              </a:ext>
            </a:extLst>
          </p:cNvPr>
          <p:cNvSpPr/>
          <p:nvPr/>
        </p:nvSpPr>
        <p:spPr>
          <a:xfrm>
            <a:off x="9710928" y="1594291"/>
            <a:ext cx="1993392" cy="1747880"/>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a:rPr>
              <a:t>Step</a:t>
            </a:r>
            <a:endParaRPr lang="en-US" sz="3600" b="0" i="0" u="none" strike="noStrike" kern="1200" cap="none" spc="0" normalizeH="0" baseline="0" noProof="0" dirty="0">
              <a:ln>
                <a:noFill/>
              </a:ln>
              <a:solidFill>
                <a:prstClr val="white"/>
              </a:solidFill>
              <a:effectLst/>
              <a:uLnTx/>
              <a:uFillTx/>
              <a:latin typeface="Aptos"/>
            </a:endParaRPr>
          </a:p>
          <a:p>
            <a:pPr marL="0" marR="0" lvl="0" indent="0" algn="ctr" defTabSz="914400" rtl="0" eaLnBrk="1" fontAlgn="auto" latinLnBrk="0" hangingPunct="1">
              <a:lnSpc>
                <a:spcPts val="47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a:rPr>
              <a:t>5</a:t>
            </a:r>
            <a:endParaRPr lang="en-US" sz="4400" b="0" i="0" u="none" strike="noStrike" kern="1200" cap="none" spc="0" normalizeH="0" baseline="0" noProof="0" dirty="0">
              <a:ln>
                <a:noFill/>
              </a:ln>
              <a:solidFill>
                <a:prstClr val="white"/>
              </a:solidFill>
              <a:effectLst/>
              <a:uLnTx/>
              <a:uFillTx/>
              <a:latin typeface="Aptos"/>
            </a:endParaRPr>
          </a:p>
        </p:txBody>
      </p:sp>
      <p:sp>
        <p:nvSpPr>
          <p:cNvPr id="55" name="Freeform: Shape 54">
            <a:extLst>
              <a:ext uri="{FF2B5EF4-FFF2-40B4-BE49-F238E27FC236}">
                <a16:creationId xmlns:a16="http://schemas.microsoft.com/office/drawing/2014/main" id="{C1E08782-1845-8668-2929-4BDE694EC34C}"/>
              </a:ext>
            </a:extLst>
          </p:cNvPr>
          <p:cNvSpPr/>
          <p:nvPr/>
        </p:nvSpPr>
        <p:spPr>
          <a:xfrm>
            <a:off x="2770632" y="2605312"/>
            <a:ext cx="1990640" cy="2468880"/>
          </a:xfrm>
          <a:custGeom>
            <a:avLst/>
            <a:gdLst>
              <a:gd name="connsiteX0" fmla="*/ 0 w 1990640"/>
              <a:gd name="connsiteY0" fmla="*/ 0 h 2468880"/>
              <a:gd name="connsiteX1" fmla="*/ 602956 w 1990640"/>
              <a:gd name="connsiteY1" fmla="*/ 0 h 2468880"/>
              <a:gd name="connsiteX2" fmla="*/ 622515 w 1990640"/>
              <a:gd name="connsiteY2" fmla="*/ 63007 h 2468880"/>
              <a:gd name="connsiteX3" fmla="*/ 995321 w 1990640"/>
              <a:gd name="connsiteY3" fmla="*/ 310119 h 2468880"/>
              <a:gd name="connsiteX4" fmla="*/ 1368128 w 1990640"/>
              <a:gd name="connsiteY4" fmla="*/ 63007 h 2468880"/>
              <a:gd name="connsiteX5" fmla="*/ 1387686 w 1990640"/>
              <a:gd name="connsiteY5" fmla="*/ 0 h 2468880"/>
              <a:gd name="connsiteX6" fmla="*/ 1990640 w 1990640"/>
              <a:gd name="connsiteY6" fmla="*/ 0 h 2468880"/>
              <a:gd name="connsiteX7" fmla="*/ 1990640 w 1990640"/>
              <a:gd name="connsiteY7" fmla="*/ 2222426 h 2468880"/>
              <a:gd name="connsiteX8" fmla="*/ 1764065 w 1990640"/>
              <a:gd name="connsiteY8" fmla="*/ 2468880 h 2468880"/>
              <a:gd name="connsiteX9" fmla="*/ 226575 w 1990640"/>
              <a:gd name="connsiteY9" fmla="*/ 2468880 h 2468880"/>
              <a:gd name="connsiteX10" fmla="*/ 0 w 1990640"/>
              <a:gd name="connsiteY10" fmla="*/ 2222426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640" h="2468880">
                <a:moveTo>
                  <a:pt x="0" y="0"/>
                </a:moveTo>
                <a:lnTo>
                  <a:pt x="602956" y="0"/>
                </a:lnTo>
                <a:lnTo>
                  <a:pt x="622515" y="63007"/>
                </a:lnTo>
                <a:cubicBezTo>
                  <a:pt x="683937" y="208225"/>
                  <a:pt x="827729" y="310119"/>
                  <a:pt x="995321" y="310119"/>
                </a:cubicBezTo>
                <a:cubicBezTo>
                  <a:pt x="1162913" y="310119"/>
                  <a:pt x="1306706" y="208225"/>
                  <a:pt x="1368128" y="63007"/>
                </a:cubicBezTo>
                <a:lnTo>
                  <a:pt x="1387686" y="0"/>
                </a:lnTo>
                <a:lnTo>
                  <a:pt x="1990640" y="0"/>
                </a:lnTo>
                <a:lnTo>
                  <a:pt x="1990640" y="2222426"/>
                </a:lnTo>
                <a:cubicBezTo>
                  <a:pt x="1990640" y="2358539"/>
                  <a:pt x="1889199" y="2468880"/>
                  <a:pt x="1764065" y="2468880"/>
                </a:cubicBezTo>
                <a:lnTo>
                  <a:pt x="226575" y="2468880"/>
                </a:lnTo>
                <a:cubicBezTo>
                  <a:pt x="101441" y="2468880"/>
                  <a:pt x="0" y="2358539"/>
                  <a:pt x="0" y="2222426"/>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0" rIns="91440" bIns="45720" rtlCol="0" anchor="t"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solidFill>
                <a:latin typeface="Aptos"/>
              </a:rPr>
              <a:t>New Jersey Conference </a:t>
            </a:r>
            <a:r>
              <a:rPr kumimoji="0" lang="en-US" sz="1800" b="0" i="0" u="none" strike="noStrike" kern="1200" cap="none" spc="0" normalizeH="0" baseline="0" noProof="0" dirty="0">
                <a:ln>
                  <a:noFill/>
                </a:ln>
                <a:solidFill>
                  <a:schemeClr val="tx1"/>
                </a:solidFill>
                <a:effectLst/>
                <a:uLnTx/>
                <a:uFillTx/>
                <a:latin typeface="Aptos"/>
              </a:rPr>
              <a:t>makes an annual contribution to your account</a:t>
            </a:r>
            <a:endParaRPr lang="en-US" sz="1800" b="0" i="0" u="none" strike="noStrike" kern="1200" cap="none" spc="0" normalizeH="0" baseline="0" noProof="0" dirty="0">
              <a:ln>
                <a:noFill/>
              </a:ln>
              <a:solidFill>
                <a:schemeClr val="tx1"/>
              </a:solidFill>
              <a:effectLst/>
              <a:uLnTx/>
              <a:uFillTx/>
              <a:latin typeface="Aptos"/>
            </a:endParaRPr>
          </a:p>
        </p:txBody>
      </p:sp>
      <p:sp>
        <p:nvSpPr>
          <p:cNvPr id="56" name="Freeform: Shape 55">
            <a:extLst>
              <a:ext uri="{FF2B5EF4-FFF2-40B4-BE49-F238E27FC236}">
                <a16:creationId xmlns:a16="http://schemas.microsoft.com/office/drawing/2014/main" id="{6DDDD096-F1B2-3226-849F-E2E0737DE0F5}"/>
              </a:ext>
            </a:extLst>
          </p:cNvPr>
          <p:cNvSpPr/>
          <p:nvPr/>
        </p:nvSpPr>
        <p:spPr>
          <a:xfrm>
            <a:off x="5085440" y="2605312"/>
            <a:ext cx="1990640" cy="2468880"/>
          </a:xfrm>
          <a:custGeom>
            <a:avLst/>
            <a:gdLst>
              <a:gd name="connsiteX0" fmla="*/ 0 w 1990640"/>
              <a:gd name="connsiteY0" fmla="*/ 0 h 2468880"/>
              <a:gd name="connsiteX1" fmla="*/ 602956 w 1990640"/>
              <a:gd name="connsiteY1" fmla="*/ 0 h 2468880"/>
              <a:gd name="connsiteX2" fmla="*/ 622515 w 1990640"/>
              <a:gd name="connsiteY2" fmla="*/ 63007 h 2468880"/>
              <a:gd name="connsiteX3" fmla="*/ 995321 w 1990640"/>
              <a:gd name="connsiteY3" fmla="*/ 310119 h 2468880"/>
              <a:gd name="connsiteX4" fmla="*/ 1368128 w 1990640"/>
              <a:gd name="connsiteY4" fmla="*/ 63007 h 2468880"/>
              <a:gd name="connsiteX5" fmla="*/ 1387686 w 1990640"/>
              <a:gd name="connsiteY5" fmla="*/ 0 h 2468880"/>
              <a:gd name="connsiteX6" fmla="*/ 1990640 w 1990640"/>
              <a:gd name="connsiteY6" fmla="*/ 0 h 2468880"/>
              <a:gd name="connsiteX7" fmla="*/ 1990640 w 1990640"/>
              <a:gd name="connsiteY7" fmla="*/ 2222426 h 2468880"/>
              <a:gd name="connsiteX8" fmla="*/ 1764065 w 1990640"/>
              <a:gd name="connsiteY8" fmla="*/ 2468880 h 2468880"/>
              <a:gd name="connsiteX9" fmla="*/ 226575 w 1990640"/>
              <a:gd name="connsiteY9" fmla="*/ 2468880 h 2468880"/>
              <a:gd name="connsiteX10" fmla="*/ 0 w 1990640"/>
              <a:gd name="connsiteY10" fmla="*/ 2222426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640" h="2468880">
                <a:moveTo>
                  <a:pt x="0" y="0"/>
                </a:moveTo>
                <a:lnTo>
                  <a:pt x="602956" y="0"/>
                </a:lnTo>
                <a:lnTo>
                  <a:pt x="622515" y="63007"/>
                </a:lnTo>
                <a:cubicBezTo>
                  <a:pt x="683937" y="208225"/>
                  <a:pt x="827729" y="310119"/>
                  <a:pt x="995321" y="310119"/>
                </a:cubicBezTo>
                <a:cubicBezTo>
                  <a:pt x="1162913" y="310119"/>
                  <a:pt x="1306706" y="208225"/>
                  <a:pt x="1368128" y="63007"/>
                </a:cubicBezTo>
                <a:lnTo>
                  <a:pt x="1387686" y="0"/>
                </a:lnTo>
                <a:lnTo>
                  <a:pt x="1990640" y="0"/>
                </a:lnTo>
                <a:lnTo>
                  <a:pt x="1990640" y="2222426"/>
                </a:lnTo>
                <a:cubicBezTo>
                  <a:pt x="1990640" y="2358539"/>
                  <a:pt x="1889199" y="2468880"/>
                  <a:pt x="1764065" y="2468880"/>
                </a:cubicBezTo>
                <a:lnTo>
                  <a:pt x="226575" y="2468880"/>
                </a:lnTo>
                <a:cubicBezTo>
                  <a:pt x="101441" y="2468880"/>
                  <a:pt x="0" y="2358539"/>
                  <a:pt x="0" y="2222426"/>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0" rIns="91440" bIns="45720" rtlCol="0" anchor="t" anchorCtr="1">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ptos"/>
              </a:rPr>
              <a:t>You </a:t>
            </a:r>
            <a:r>
              <a:rPr kumimoji="0" lang="en-US" sz="1800" b="1" i="0" u="none" strike="noStrike" kern="1200" cap="none" spc="0" normalizeH="0" baseline="0" noProof="0" dirty="0">
                <a:ln>
                  <a:noFill/>
                </a:ln>
                <a:solidFill>
                  <a:schemeClr val="tx1"/>
                </a:solidFill>
                <a:effectLst/>
                <a:uLnTx/>
                <a:uFillTx/>
                <a:latin typeface="Aptos"/>
              </a:rPr>
              <a:t>pay</a:t>
            </a:r>
            <a:r>
              <a:rPr kumimoji="0" lang="en-US" sz="1800" b="0" i="0" u="none" strike="noStrike" kern="1200" cap="none" spc="0" normalizeH="0" baseline="0" noProof="0" dirty="0">
                <a:ln>
                  <a:noFill/>
                </a:ln>
                <a:solidFill>
                  <a:schemeClr val="tx1"/>
                </a:solidFill>
                <a:effectLst/>
                <a:uLnTx/>
                <a:uFillTx/>
                <a:latin typeface="Aptos"/>
              </a:rPr>
              <a:t> for your</a:t>
            </a:r>
            <a:r>
              <a:rPr kumimoji="0" lang="en-US" sz="1800" b="0" i="0" u="none" strike="noStrike" kern="1200" cap="none" spc="0" normalizeH="0" noProof="0" dirty="0">
                <a:ln>
                  <a:noFill/>
                </a:ln>
                <a:solidFill>
                  <a:schemeClr val="tx1"/>
                </a:solidFill>
                <a:effectLst/>
                <a:uLnTx/>
                <a:uFillTx/>
                <a:latin typeface="Aptos"/>
              </a:rPr>
              <a:t> </a:t>
            </a:r>
            <a:r>
              <a:rPr kumimoji="0" lang="en-US" sz="1800" b="0" i="0" u="none" strike="noStrike" kern="1200" cap="none" spc="0" normalizeH="0" baseline="0" noProof="0" dirty="0">
                <a:ln>
                  <a:noFill/>
                </a:ln>
                <a:solidFill>
                  <a:schemeClr val="tx1"/>
                </a:solidFill>
                <a:effectLst/>
                <a:uLnTx/>
                <a:uFillTx/>
                <a:latin typeface="Aptos"/>
              </a:rPr>
              <a:t>eligible </a:t>
            </a:r>
            <a:r>
              <a:rPr lang="en-US" dirty="0">
                <a:solidFill>
                  <a:schemeClr val="tx1"/>
                </a:solidFill>
                <a:latin typeface="Aptos"/>
              </a:rPr>
              <a:t>premiums &amp; expenses first</a:t>
            </a:r>
            <a:endParaRPr lang="en-US" sz="1800" b="0" i="0" u="none" strike="noStrike" kern="1200" cap="none" spc="0" normalizeH="0" baseline="0" noProof="0" dirty="0">
              <a:ln>
                <a:noFill/>
              </a:ln>
              <a:solidFill>
                <a:schemeClr val="tx1"/>
              </a:solidFill>
              <a:effectLst/>
              <a:uLnTx/>
              <a:uFillTx/>
              <a:latin typeface="Aptos"/>
            </a:endParaRPr>
          </a:p>
        </p:txBody>
      </p:sp>
      <p:sp>
        <p:nvSpPr>
          <p:cNvPr id="57" name="Freeform: Shape 56">
            <a:extLst>
              <a:ext uri="{FF2B5EF4-FFF2-40B4-BE49-F238E27FC236}">
                <a16:creationId xmlns:a16="http://schemas.microsoft.com/office/drawing/2014/main" id="{320D64D4-02EB-3CBD-E15C-9FE3141E1C74}"/>
              </a:ext>
            </a:extLst>
          </p:cNvPr>
          <p:cNvSpPr/>
          <p:nvPr/>
        </p:nvSpPr>
        <p:spPr>
          <a:xfrm>
            <a:off x="7398872" y="2605312"/>
            <a:ext cx="1990640" cy="2468880"/>
          </a:xfrm>
          <a:custGeom>
            <a:avLst/>
            <a:gdLst>
              <a:gd name="connsiteX0" fmla="*/ 0 w 1990640"/>
              <a:gd name="connsiteY0" fmla="*/ 0 h 2468880"/>
              <a:gd name="connsiteX1" fmla="*/ 602956 w 1990640"/>
              <a:gd name="connsiteY1" fmla="*/ 0 h 2468880"/>
              <a:gd name="connsiteX2" fmla="*/ 622515 w 1990640"/>
              <a:gd name="connsiteY2" fmla="*/ 63007 h 2468880"/>
              <a:gd name="connsiteX3" fmla="*/ 995321 w 1990640"/>
              <a:gd name="connsiteY3" fmla="*/ 310119 h 2468880"/>
              <a:gd name="connsiteX4" fmla="*/ 1368128 w 1990640"/>
              <a:gd name="connsiteY4" fmla="*/ 63007 h 2468880"/>
              <a:gd name="connsiteX5" fmla="*/ 1387686 w 1990640"/>
              <a:gd name="connsiteY5" fmla="*/ 0 h 2468880"/>
              <a:gd name="connsiteX6" fmla="*/ 1990640 w 1990640"/>
              <a:gd name="connsiteY6" fmla="*/ 0 h 2468880"/>
              <a:gd name="connsiteX7" fmla="*/ 1990640 w 1990640"/>
              <a:gd name="connsiteY7" fmla="*/ 2222426 h 2468880"/>
              <a:gd name="connsiteX8" fmla="*/ 1764065 w 1990640"/>
              <a:gd name="connsiteY8" fmla="*/ 2468880 h 2468880"/>
              <a:gd name="connsiteX9" fmla="*/ 226575 w 1990640"/>
              <a:gd name="connsiteY9" fmla="*/ 2468880 h 2468880"/>
              <a:gd name="connsiteX10" fmla="*/ 0 w 1990640"/>
              <a:gd name="connsiteY10" fmla="*/ 2222426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640" h="2468880">
                <a:moveTo>
                  <a:pt x="0" y="0"/>
                </a:moveTo>
                <a:lnTo>
                  <a:pt x="602956" y="0"/>
                </a:lnTo>
                <a:lnTo>
                  <a:pt x="622515" y="63007"/>
                </a:lnTo>
                <a:cubicBezTo>
                  <a:pt x="683937" y="208225"/>
                  <a:pt x="827729" y="310119"/>
                  <a:pt x="995321" y="310119"/>
                </a:cubicBezTo>
                <a:cubicBezTo>
                  <a:pt x="1162913" y="310119"/>
                  <a:pt x="1306706" y="208225"/>
                  <a:pt x="1368128" y="63007"/>
                </a:cubicBezTo>
                <a:lnTo>
                  <a:pt x="1387686" y="0"/>
                </a:lnTo>
                <a:lnTo>
                  <a:pt x="1990640" y="0"/>
                </a:lnTo>
                <a:lnTo>
                  <a:pt x="1990640" y="2222426"/>
                </a:lnTo>
                <a:cubicBezTo>
                  <a:pt x="1990640" y="2358539"/>
                  <a:pt x="1889199" y="2468880"/>
                  <a:pt x="1764065" y="2468880"/>
                </a:cubicBezTo>
                <a:lnTo>
                  <a:pt x="226575" y="2468880"/>
                </a:lnTo>
                <a:cubicBezTo>
                  <a:pt x="101441" y="2468880"/>
                  <a:pt x="0" y="2358539"/>
                  <a:pt x="0" y="2222426"/>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0" rIns="91440" bIns="45720" rtlCol="0" anchor="t" anchorCtr="1">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ptos"/>
              </a:rPr>
              <a:t>You request</a:t>
            </a:r>
            <a:br>
              <a:rPr lang="en-US" sz="1800" b="0" i="0" u="none" strike="noStrike" kern="1200" cap="none" spc="0" normalizeH="0" baseline="0" noProof="0" dirty="0">
                <a:ln>
                  <a:noFill/>
                </a:ln>
                <a:solidFill>
                  <a:schemeClr val="tx1"/>
                </a:solidFill>
                <a:effectLst/>
                <a:uLnTx/>
                <a:uFillTx/>
                <a:latin typeface="Aptos"/>
              </a:rPr>
            </a:br>
            <a:r>
              <a:rPr kumimoji="0" lang="en-US" sz="1800" b="1" i="0" u="none" strike="noStrike" kern="1200" cap="none" spc="0" normalizeH="0" baseline="0" noProof="0" dirty="0">
                <a:ln>
                  <a:noFill/>
                </a:ln>
                <a:solidFill>
                  <a:schemeClr val="tx1"/>
                </a:solidFill>
                <a:effectLst/>
                <a:uLnTx/>
                <a:uFillTx/>
                <a:latin typeface="Aptos"/>
              </a:rPr>
              <a:t>reimbursement</a:t>
            </a:r>
          </a:p>
        </p:txBody>
      </p:sp>
      <p:sp>
        <p:nvSpPr>
          <p:cNvPr id="58" name="Freeform: Shape 57">
            <a:extLst>
              <a:ext uri="{FF2B5EF4-FFF2-40B4-BE49-F238E27FC236}">
                <a16:creationId xmlns:a16="http://schemas.microsoft.com/office/drawing/2014/main" id="{8B9DE13A-5D95-B6AD-8863-4B723AA4F724}"/>
              </a:ext>
            </a:extLst>
          </p:cNvPr>
          <p:cNvSpPr/>
          <p:nvPr/>
        </p:nvSpPr>
        <p:spPr>
          <a:xfrm>
            <a:off x="9710928" y="2605312"/>
            <a:ext cx="1990640" cy="2468880"/>
          </a:xfrm>
          <a:custGeom>
            <a:avLst/>
            <a:gdLst>
              <a:gd name="connsiteX0" fmla="*/ 0 w 1990640"/>
              <a:gd name="connsiteY0" fmla="*/ 0 h 2468880"/>
              <a:gd name="connsiteX1" fmla="*/ 602956 w 1990640"/>
              <a:gd name="connsiteY1" fmla="*/ 0 h 2468880"/>
              <a:gd name="connsiteX2" fmla="*/ 622515 w 1990640"/>
              <a:gd name="connsiteY2" fmla="*/ 63007 h 2468880"/>
              <a:gd name="connsiteX3" fmla="*/ 995321 w 1990640"/>
              <a:gd name="connsiteY3" fmla="*/ 310119 h 2468880"/>
              <a:gd name="connsiteX4" fmla="*/ 1368128 w 1990640"/>
              <a:gd name="connsiteY4" fmla="*/ 63007 h 2468880"/>
              <a:gd name="connsiteX5" fmla="*/ 1387686 w 1990640"/>
              <a:gd name="connsiteY5" fmla="*/ 0 h 2468880"/>
              <a:gd name="connsiteX6" fmla="*/ 1990640 w 1990640"/>
              <a:gd name="connsiteY6" fmla="*/ 0 h 2468880"/>
              <a:gd name="connsiteX7" fmla="*/ 1990640 w 1990640"/>
              <a:gd name="connsiteY7" fmla="*/ 2222426 h 2468880"/>
              <a:gd name="connsiteX8" fmla="*/ 1764065 w 1990640"/>
              <a:gd name="connsiteY8" fmla="*/ 2468880 h 2468880"/>
              <a:gd name="connsiteX9" fmla="*/ 226575 w 1990640"/>
              <a:gd name="connsiteY9" fmla="*/ 2468880 h 2468880"/>
              <a:gd name="connsiteX10" fmla="*/ 0 w 1990640"/>
              <a:gd name="connsiteY10" fmla="*/ 2222426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640" h="2468880">
                <a:moveTo>
                  <a:pt x="0" y="0"/>
                </a:moveTo>
                <a:lnTo>
                  <a:pt x="602956" y="0"/>
                </a:lnTo>
                <a:lnTo>
                  <a:pt x="622515" y="63007"/>
                </a:lnTo>
                <a:cubicBezTo>
                  <a:pt x="683937" y="208225"/>
                  <a:pt x="827729" y="310119"/>
                  <a:pt x="995321" y="310119"/>
                </a:cubicBezTo>
                <a:cubicBezTo>
                  <a:pt x="1162913" y="310119"/>
                  <a:pt x="1306706" y="208225"/>
                  <a:pt x="1368128" y="63007"/>
                </a:cubicBezTo>
                <a:lnTo>
                  <a:pt x="1387686" y="0"/>
                </a:lnTo>
                <a:lnTo>
                  <a:pt x="1990640" y="0"/>
                </a:lnTo>
                <a:lnTo>
                  <a:pt x="1990640" y="2222426"/>
                </a:lnTo>
                <a:cubicBezTo>
                  <a:pt x="1990640" y="2358539"/>
                  <a:pt x="1889199" y="2468880"/>
                  <a:pt x="1764065" y="2468880"/>
                </a:cubicBezTo>
                <a:lnTo>
                  <a:pt x="226575" y="2468880"/>
                </a:lnTo>
                <a:cubicBezTo>
                  <a:pt x="101441" y="2468880"/>
                  <a:pt x="0" y="2358539"/>
                  <a:pt x="0" y="2222426"/>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0" rIns="91440" bIns="45720" rtlCol="0" anchor="t" anchorCtr="1">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ptos"/>
              </a:rPr>
              <a:t>Via Benefits approves your request and reimburses you</a:t>
            </a:r>
            <a:endParaRPr lang="en-US" sz="1800" b="0" i="0" u="none" strike="noStrike" kern="1200" cap="none" spc="0" normalizeH="0" baseline="0" noProof="0" dirty="0">
              <a:ln>
                <a:noFill/>
              </a:ln>
              <a:solidFill>
                <a:schemeClr val="tx1"/>
              </a:solidFill>
              <a:effectLst/>
              <a:uLnTx/>
              <a:uFillTx/>
              <a:latin typeface="Aptos"/>
            </a:endParaRPr>
          </a:p>
        </p:txBody>
      </p:sp>
      <p:pic>
        <p:nvPicPr>
          <p:cNvPr id="32" name="Graphic 31">
            <a:extLst>
              <a:ext uri="{FF2B5EF4-FFF2-40B4-BE49-F238E27FC236}">
                <a16:creationId xmlns:a16="http://schemas.microsoft.com/office/drawing/2014/main" id="{12206085-CF7D-2FBC-FC77-5F72EC6AF9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450" y="4322485"/>
            <a:ext cx="681644" cy="548640"/>
          </a:xfrm>
          <a:prstGeom prst="rect">
            <a:avLst/>
          </a:prstGeom>
          <a:effectLst>
            <a:outerShdw sx="1000" sy="1000" algn="tl" rotWithShape="0">
              <a:prstClr val="black"/>
            </a:outerShdw>
          </a:effectLst>
        </p:spPr>
      </p:pic>
      <p:pic>
        <p:nvPicPr>
          <p:cNvPr id="33" name="Graphic 32">
            <a:extLst>
              <a:ext uri="{FF2B5EF4-FFF2-40B4-BE49-F238E27FC236}">
                <a16:creationId xmlns:a16="http://schemas.microsoft.com/office/drawing/2014/main" id="{63214CBC-5A2A-7268-D0D3-7A737AEF08D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25131" y="4322485"/>
            <a:ext cx="681643" cy="548640"/>
          </a:xfrm>
          <a:prstGeom prst="rect">
            <a:avLst/>
          </a:prstGeom>
          <a:effectLst>
            <a:outerShdw sx="1000" sy="1000" algn="tl" rotWithShape="0">
              <a:prstClr val="black"/>
            </a:outerShdw>
          </a:effectLst>
        </p:spPr>
      </p:pic>
      <p:pic>
        <p:nvPicPr>
          <p:cNvPr id="34" name="Graphic 33">
            <a:extLst>
              <a:ext uri="{FF2B5EF4-FFF2-40B4-BE49-F238E27FC236}">
                <a16:creationId xmlns:a16="http://schemas.microsoft.com/office/drawing/2014/main" id="{3812D083-6A8F-6A2A-BFD6-0FD2998F228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06440" y="4322485"/>
            <a:ext cx="548640" cy="548640"/>
          </a:xfrm>
          <a:prstGeom prst="rect">
            <a:avLst/>
          </a:prstGeom>
          <a:effectLst>
            <a:outerShdw sx="1000" sy="1000" algn="tl" rotWithShape="0">
              <a:prstClr val="black"/>
            </a:outerShdw>
          </a:effectLst>
        </p:spPr>
      </p:pic>
      <p:pic>
        <p:nvPicPr>
          <p:cNvPr id="35" name="Graphic 34">
            <a:extLst>
              <a:ext uri="{FF2B5EF4-FFF2-40B4-BE49-F238E27FC236}">
                <a16:creationId xmlns:a16="http://schemas.microsoft.com/office/drawing/2014/main" id="{58BF2ECE-77AB-8CFA-ED78-291DE78A6E7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19872" y="4322485"/>
            <a:ext cx="548640" cy="548640"/>
          </a:xfrm>
          <a:prstGeom prst="rect">
            <a:avLst/>
          </a:prstGeom>
          <a:effectLst>
            <a:outerShdw sx="1000" sy="1000" algn="tl" rotWithShape="0">
              <a:prstClr val="black"/>
            </a:outerShdw>
          </a:effectLst>
        </p:spPr>
      </p:pic>
      <p:pic>
        <p:nvPicPr>
          <p:cNvPr id="36" name="Graphic 35">
            <a:extLst>
              <a:ext uri="{FF2B5EF4-FFF2-40B4-BE49-F238E27FC236}">
                <a16:creationId xmlns:a16="http://schemas.microsoft.com/office/drawing/2014/main" id="{D52AE2A1-555D-547C-3082-8745C3107AD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431928" y="4322485"/>
            <a:ext cx="548640" cy="548640"/>
          </a:xfrm>
          <a:prstGeom prst="rect">
            <a:avLst/>
          </a:prstGeom>
          <a:effectLst>
            <a:outerShdw sx="1000" sy="1000" algn="tl" rotWithShape="0">
              <a:prstClr val="black"/>
            </a:outerShdw>
          </a:effectLst>
        </p:spPr>
      </p:pic>
      <p:sp>
        <p:nvSpPr>
          <p:cNvPr id="4" name="Title 3">
            <a:extLst>
              <a:ext uri="{FF2B5EF4-FFF2-40B4-BE49-F238E27FC236}">
                <a16:creationId xmlns:a16="http://schemas.microsoft.com/office/drawing/2014/main" id="{67AFD68D-171E-9775-EC94-9B3082729EF0}"/>
              </a:ext>
            </a:extLst>
          </p:cNvPr>
          <p:cNvSpPr>
            <a:spLocks noGrp="1"/>
          </p:cNvSpPr>
          <p:nvPr>
            <p:ph type="title"/>
          </p:nvPr>
        </p:nvSpPr>
        <p:spPr/>
        <p:txBody>
          <a:bodyPr/>
          <a:lstStyle/>
          <a:p>
            <a:r>
              <a:rPr lang="en-US" dirty="0"/>
              <a:t>How Reimbursement Works</a:t>
            </a:r>
          </a:p>
        </p:txBody>
      </p:sp>
      <p:sp>
        <p:nvSpPr>
          <p:cNvPr id="5" name="Text Placeholder 4">
            <a:extLst>
              <a:ext uri="{FF2B5EF4-FFF2-40B4-BE49-F238E27FC236}">
                <a16:creationId xmlns:a16="http://schemas.microsoft.com/office/drawing/2014/main" id="{DF48A0F6-9C56-E2EC-AA6D-19B985B08682}"/>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15443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5EDBB2-C297-8C1E-76F1-5ACE3E9F960F}"/>
              </a:ext>
            </a:extLst>
          </p:cNvPr>
          <p:cNvGrpSpPr/>
          <p:nvPr/>
        </p:nvGrpSpPr>
        <p:grpSpPr>
          <a:xfrm>
            <a:off x="7523287" y="3567415"/>
            <a:ext cx="2283414" cy="2283072"/>
            <a:chOff x="7643031" y="3415958"/>
            <a:chExt cx="2283414" cy="2283072"/>
          </a:xfrm>
        </p:grpSpPr>
        <p:sp>
          <p:nvSpPr>
            <p:cNvPr id="62" name="Rounded Rectangle 61">
              <a:extLst>
                <a:ext uri="{FF2B5EF4-FFF2-40B4-BE49-F238E27FC236}">
                  <a16:creationId xmlns:a16="http://schemas.microsoft.com/office/drawing/2014/main" id="{1D6641B1-9496-8540-BC83-3E3D295DF14B}"/>
                </a:ext>
              </a:extLst>
            </p:cNvPr>
            <p:cNvSpPr/>
            <p:nvPr/>
          </p:nvSpPr>
          <p:spPr>
            <a:xfrm rot="2700000">
              <a:off x="7643202" y="3415787"/>
              <a:ext cx="2283072" cy="2283414"/>
            </a:xfrm>
            <a:prstGeom prst="round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D9578B5-BA16-104A-80A5-CD7EE3132CFA}"/>
                </a:ext>
              </a:extLst>
            </p:cNvPr>
            <p:cNvSpPr/>
            <p:nvPr/>
          </p:nvSpPr>
          <p:spPr>
            <a:xfrm>
              <a:off x="7891193" y="4530046"/>
              <a:ext cx="1934721" cy="605422"/>
            </a:xfrm>
            <a:prstGeom prst="rect">
              <a:avLst/>
            </a:prstGeom>
          </p:spPr>
          <p:txBody>
            <a:bodyPr wrap="square">
              <a:spAutoFit/>
            </a:bodyPr>
            <a:lstStyle/>
            <a:p>
              <a:pPr algn="ctr"/>
              <a:r>
                <a:rPr lang="en-US" sz="1667" b="1"/>
                <a:t>Via Benefits reimburses you</a:t>
              </a:r>
            </a:p>
          </p:txBody>
        </p:sp>
        <p:pic>
          <p:nvPicPr>
            <p:cNvPr id="116" name="Graphic 115">
              <a:extLst>
                <a:ext uri="{FF2B5EF4-FFF2-40B4-BE49-F238E27FC236}">
                  <a16:creationId xmlns:a16="http://schemas.microsoft.com/office/drawing/2014/main" id="{CB8BCD1C-F45B-7D40-98E1-08B97A88E57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66657" y="3709210"/>
              <a:ext cx="750043" cy="750043"/>
            </a:xfrm>
            <a:prstGeom prst="rect">
              <a:avLst/>
            </a:prstGeom>
          </p:spPr>
        </p:pic>
      </p:grpSp>
      <p:sp>
        <p:nvSpPr>
          <p:cNvPr id="2" name="Title 1">
            <a:extLst>
              <a:ext uri="{FF2B5EF4-FFF2-40B4-BE49-F238E27FC236}">
                <a16:creationId xmlns:a16="http://schemas.microsoft.com/office/drawing/2014/main" id="{153B68CC-10F9-9396-371A-BBF0FB832BDC}"/>
              </a:ext>
            </a:extLst>
          </p:cNvPr>
          <p:cNvSpPr>
            <a:spLocks noGrp="1"/>
          </p:cNvSpPr>
          <p:nvPr>
            <p:ph type="title"/>
          </p:nvPr>
        </p:nvSpPr>
        <p:spPr/>
        <p:txBody>
          <a:bodyPr/>
          <a:lstStyle/>
          <a:p>
            <a:r>
              <a:rPr lang="en-US" dirty="0"/>
              <a:t>Automatic Reimbursement</a:t>
            </a:r>
          </a:p>
        </p:txBody>
      </p:sp>
      <p:sp>
        <p:nvSpPr>
          <p:cNvPr id="3" name="Text Placeholder 2">
            <a:extLst>
              <a:ext uri="{FF2B5EF4-FFF2-40B4-BE49-F238E27FC236}">
                <a16:creationId xmlns:a16="http://schemas.microsoft.com/office/drawing/2014/main" id="{785B6E8B-6E3C-6CE2-1B26-8261FC33C505}"/>
              </a:ext>
            </a:extLst>
          </p:cNvPr>
          <p:cNvSpPr>
            <a:spLocks noGrp="1"/>
          </p:cNvSpPr>
          <p:nvPr>
            <p:ph type="body" sz="quarter" idx="17"/>
          </p:nvPr>
        </p:nvSpPr>
        <p:spPr/>
        <p:txBody>
          <a:bodyPr/>
          <a:lstStyle/>
          <a:p>
            <a:r>
              <a:rPr lang="en-US" sz="2400" dirty="0">
                <a:cs typeface="Arial"/>
              </a:rPr>
              <a:t>Requires Enrollment through Via Benefits</a:t>
            </a:r>
          </a:p>
        </p:txBody>
      </p:sp>
      <p:sp>
        <p:nvSpPr>
          <p:cNvPr id="83" name="Slide Number Placeholder 3">
            <a:extLst>
              <a:ext uri="{FF2B5EF4-FFF2-40B4-BE49-F238E27FC236}">
                <a16:creationId xmlns:a16="http://schemas.microsoft.com/office/drawing/2014/main" id="{CFCAC54D-D816-4C4B-A7EB-F29E64A13A8E}"/>
              </a:ext>
            </a:extLst>
          </p:cNvPr>
          <p:cNvSpPr>
            <a:spLocks noGrp="1"/>
          </p:cNvSpPr>
          <p:nvPr>
            <p:ph type="sldNum" sz="quarter" idx="4294967295"/>
          </p:nvPr>
        </p:nvSpPr>
        <p:spPr>
          <a:xfrm>
            <a:off x="11687175" y="7680325"/>
            <a:ext cx="504825" cy="165100"/>
          </a:xfrm>
          <a:prstGeom prst="rect">
            <a:avLst/>
          </a:prstGeom>
        </p:spPr>
        <p:txBody>
          <a:bodyPr vert="horz" wrap="square" lIns="0" tIns="0" rIns="0" bIns="0" rtlCol="0" anchor="b" anchorCtr="0">
            <a:spAutoFit/>
          </a:bodyPr>
          <a:lstStyle>
            <a:defPPr>
              <a:defRPr lang="en-US"/>
            </a:defPPr>
            <a:lvl1pPr marL="0" algn="r" defTabSz="457200" rtl="0" eaLnBrk="1" latinLnBrk="0" hangingPunct="1">
              <a:defRPr sz="108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3E393-C0BF-4ED8-8545-7E4C90AFF831}" type="slidenum">
              <a:rPr lang="en-US" smtClean="0"/>
              <a:pPr/>
              <a:t>34</a:t>
            </a:fld>
            <a:endParaRPr lang="en-US"/>
          </a:p>
        </p:txBody>
      </p:sp>
      <p:sp>
        <p:nvSpPr>
          <p:cNvPr id="44" name="Footer Placeholder 5">
            <a:extLst>
              <a:ext uri="{FF2B5EF4-FFF2-40B4-BE49-F238E27FC236}">
                <a16:creationId xmlns:a16="http://schemas.microsoft.com/office/drawing/2014/main" id="{39F5EB7C-7552-9C44-B18C-E964A7450DDE}"/>
              </a:ext>
            </a:extLst>
          </p:cNvPr>
          <p:cNvSpPr>
            <a:spLocks noGrp="1"/>
          </p:cNvSpPr>
          <p:nvPr>
            <p:ph type="ftr" sz="quarter" idx="4294967295"/>
          </p:nvPr>
        </p:nvSpPr>
        <p:spPr>
          <a:xfrm>
            <a:off x="0" y="7818438"/>
            <a:ext cx="6992938" cy="111125"/>
          </a:xfrm>
          <a:prstGeom prst="rect">
            <a:avLst/>
          </a:prstGeom>
        </p:spPr>
        <p:txBody>
          <a:bodyPr vert="horz" wrap="square" lIns="0" tIns="0" rIns="0" bIns="0" rtlCol="0" anchor="t" anchorCtr="0">
            <a:spAutoFit/>
          </a:bodyPr>
          <a:lstStyle>
            <a:defPPr>
              <a:defRPr lang="en-US"/>
            </a:defPPr>
            <a:lvl1pPr marL="0" algn="l" defTabSz="457200" rtl="0" eaLnBrk="1" latinLnBrk="0" hangingPunct="1">
              <a:defRPr sz="72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2025 WTW. Proprietary and confidential. For WTW and WTW client use only.</a:t>
            </a:r>
            <a:endParaRPr lang="en-US">
              <a:solidFill>
                <a:prstClr val="black"/>
              </a:solidFill>
            </a:endParaRPr>
          </a:p>
        </p:txBody>
      </p:sp>
      <p:grpSp>
        <p:nvGrpSpPr>
          <p:cNvPr id="6" name="Group 5">
            <a:extLst>
              <a:ext uri="{FF2B5EF4-FFF2-40B4-BE49-F238E27FC236}">
                <a16:creationId xmlns:a16="http://schemas.microsoft.com/office/drawing/2014/main" id="{4076EC03-2DD6-4FBB-10AA-B2E8DE83A8C4}"/>
              </a:ext>
            </a:extLst>
          </p:cNvPr>
          <p:cNvGrpSpPr/>
          <p:nvPr/>
        </p:nvGrpSpPr>
        <p:grpSpPr>
          <a:xfrm>
            <a:off x="5191989" y="1525238"/>
            <a:ext cx="2913518" cy="2915745"/>
            <a:chOff x="5570015" y="1388437"/>
            <a:chExt cx="2913518" cy="2915745"/>
          </a:xfrm>
        </p:grpSpPr>
        <p:sp>
          <p:nvSpPr>
            <p:cNvPr id="75" name="Freeform 74">
              <a:extLst>
                <a:ext uri="{FF2B5EF4-FFF2-40B4-BE49-F238E27FC236}">
                  <a16:creationId xmlns:a16="http://schemas.microsoft.com/office/drawing/2014/main" id="{B5527F05-1988-F246-9559-D7E219322C4F}"/>
                </a:ext>
              </a:extLst>
            </p:cNvPr>
            <p:cNvSpPr/>
            <p:nvPr/>
          </p:nvSpPr>
          <p:spPr>
            <a:xfrm>
              <a:off x="5570015" y="1388437"/>
              <a:ext cx="2913518" cy="2915745"/>
            </a:xfrm>
            <a:custGeom>
              <a:avLst/>
              <a:gdLst>
                <a:gd name="connsiteX0" fmla="*/ 1516745 w 3033490"/>
                <a:gd name="connsiteY0" fmla="*/ 0 h 3033490"/>
                <a:gd name="connsiteX1" fmla="*/ 1796893 w 3033490"/>
                <a:gd name="connsiteY1" fmla="*/ 116041 h 3033490"/>
                <a:gd name="connsiteX2" fmla="*/ 2917450 w 3033490"/>
                <a:gd name="connsiteY2" fmla="*/ 1236597 h 3033490"/>
                <a:gd name="connsiteX3" fmla="*/ 2917450 w 3033490"/>
                <a:gd name="connsiteY3" fmla="*/ 1796893 h 3033490"/>
                <a:gd name="connsiteX4" fmla="*/ 2772472 w 3033490"/>
                <a:gd name="connsiteY4" fmla="*/ 1941871 h 3033490"/>
                <a:gd name="connsiteX5" fmla="*/ 2772472 w 3033490"/>
                <a:gd name="connsiteY5" fmla="*/ 2820584 h 3033490"/>
                <a:gd name="connsiteX6" fmla="*/ 1893759 w 3033490"/>
                <a:gd name="connsiteY6" fmla="*/ 2820584 h 3033490"/>
                <a:gd name="connsiteX7" fmla="*/ 1796893 w 3033490"/>
                <a:gd name="connsiteY7" fmla="*/ 2917450 h 3033490"/>
                <a:gd name="connsiteX8" fmla="*/ 1236597 w 3033490"/>
                <a:gd name="connsiteY8" fmla="*/ 2917450 h 3033490"/>
                <a:gd name="connsiteX9" fmla="*/ 116041 w 3033490"/>
                <a:gd name="connsiteY9" fmla="*/ 1796893 h 3033490"/>
                <a:gd name="connsiteX10" fmla="*/ 116041 w 3033490"/>
                <a:gd name="connsiteY10" fmla="*/ 1236597 h 3033490"/>
                <a:gd name="connsiteX11" fmla="*/ 1236597 w 3033490"/>
                <a:gd name="connsiteY11" fmla="*/ 116041 h 3033490"/>
                <a:gd name="connsiteX12" fmla="*/ 1516745 w 3033490"/>
                <a:gd name="connsiteY12" fmla="*/ 0 h 303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3490" h="3033490">
                  <a:moveTo>
                    <a:pt x="1516745" y="0"/>
                  </a:moveTo>
                  <a:cubicBezTo>
                    <a:pt x="1618138" y="0"/>
                    <a:pt x="1719532" y="38680"/>
                    <a:pt x="1796893" y="116041"/>
                  </a:cubicBezTo>
                  <a:lnTo>
                    <a:pt x="2917450" y="1236597"/>
                  </a:lnTo>
                  <a:cubicBezTo>
                    <a:pt x="3072171" y="1391318"/>
                    <a:pt x="3072171" y="1642171"/>
                    <a:pt x="2917450" y="1796893"/>
                  </a:cubicBezTo>
                  <a:lnTo>
                    <a:pt x="2772472" y="1941871"/>
                  </a:lnTo>
                  <a:lnTo>
                    <a:pt x="2772472" y="2820584"/>
                  </a:lnTo>
                  <a:lnTo>
                    <a:pt x="1893759" y="2820584"/>
                  </a:lnTo>
                  <a:lnTo>
                    <a:pt x="1796893" y="2917450"/>
                  </a:lnTo>
                  <a:cubicBezTo>
                    <a:pt x="1642171" y="3072171"/>
                    <a:pt x="1391318" y="3072171"/>
                    <a:pt x="1236597" y="2917450"/>
                  </a:cubicBezTo>
                  <a:lnTo>
                    <a:pt x="116041" y="1796893"/>
                  </a:lnTo>
                  <a:cubicBezTo>
                    <a:pt x="-38681" y="1642171"/>
                    <a:pt x="-38681" y="1391318"/>
                    <a:pt x="116041" y="1236597"/>
                  </a:cubicBezTo>
                  <a:lnTo>
                    <a:pt x="1236597" y="116041"/>
                  </a:lnTo>
                  <a:cubicBezTo>
                    <a:pt x="1313958" y="38680"/>
                    <a:pt x="1415351" y="0"/>
                    <a:pt x="1516745" y="0"/>
                  </a:cubicBezTo>
                  <a:close/>
                </a:path>
              </a:pathLst>
            </a:custGeom>
            <a:solidFill>
              <a:schemeClr val="bg1"/>
            </a:solidFill>
            <a:ln w="1143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Rectangle 96">
              <a:extLst>
                <a:ext uri="{FF2B5EF4-FFF2-40B4-BE49-F238E27FC236}">
                  <a16:creationId xmlns:a16="http://schemas.microsoft.com/office/drawing/2014/main" id="{A25192EE-CCCF-CE45-9F30-5B12B90730B7}"/>
                </a:ext>
              </a:extLst>
            </p:cNvPr>
            <p:cNvSpPr/>
            <p:nvPr/>
          </p:nvSpPr>
          <p:spPr>
            <a:xfrm>
              <a:off x="6391364" y="2592027"/>
              <a:ext cx="1605835" cy="1118511"/>
            </a:xfrm>
            <a:prstGeom prst="rect">
              <a:avLst/>
            </a:prstGeom>
          </p:spPr>
          <p:txBody>
            <a:bodyPr wrap="square">
              <a:spAutoFit/>
            </a:bodyPr>
            <a:lstStyle/>
            <a:p>
              <a:pPr algn="ctr"/>
              <a:r>
                <a:rPr lang="en-US" sz="1667" b="1"/>
                <a:t>Insurance Carrier sends notification  of payment</a:t>
              </a:r>
            </a:p>
          </p:txBody>
        </p:sp>
        <p:pic>
          <p:nvPicPr>
            <p:cNvPr id="114" name="Graphic 113">
              <a:extLst>
                <a:ext uri="{FF2B5EF4-FFF2-40B4-BE49-F238E27FC236}">
                  <a16:creationId xmlns:a16="http://schemas.microsoft.com/office/drawing/2014/main" id="{8532F575-6838-D047-9F44-817CA1CAC0F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24615" y="1809309"/>
              <a:ext cx="736645" cy="736645"/>
            </a:xfrm>
            <a:prstGeom prst="rect">
              <a:avLst/>
            </a:prstGeom>
          </p:spPr>
        </p:pic>
      </p:grpSp>
      <p:grpSp>
        <p:nvGrpSpPr>
          <p:cNvPr id="8" name="Group 7">
            <a:extLst>
              <a:ext uri="{FF2B5EF4-FFF2-40B4-BE49-F238E27FC236}">
                <a16:creationId xmlns:a16="http://schemas.microsoft.com/office/drawing/2014/main" id="{20558E86-D9FE-5AC2-1F8F-88F7D2173221}"/>
              </a:ext>
            </a:extLst>
          </p:cNvPr>
          <p:cNvGrpSpPr/>
          <p:nvPr/>
        </p:nvGrpSpPr>
        <p:grpSpPr>
          <a:xfrm>
            <a:off x="3157815" y="3245911"/>
            <a:ext cx="2921194" cy="2926080"/>
            <a:chOff x="3788129" y="3151284"/>
            <a:chExt cx="2921194" cy="2926080"/>
          </a:xfrm>
        </p:grpSpPr>
        <p:sp>
          <p:nvSpPr>
            <p:cNvPr id="119" name="Freeform 118">
              <a:extLst>
                <a:ext uri="{FF2B5EF4-FFF2-40B4-BE49-F238E27FC236}">
                  <a16:creationId xmlns:a16="http://schemas.microsoft.com/office/drawing/2014/main" id="{16034B37-5D23-3C47-9E39-9DC9F2BB11B5}"/>
                </a:ext>
              </a:extLst>
            </p:cNvPr>
            <p:cNvSpPr/>
            <p:nvPr/>
          </p:nvSpPr>
          <p:spPr>
            <a:xfrm>
              <a:off x="3788129" y="3151284"/>
              <a:ext cx="2921194" cy="2926080"/>
            </a:xfrm>
            <a:custGeom>
              <a:avLst/>
              <a:gdLst>
                <a:gd name="connsiteX0" fmla="*/ 1459111 w 2921194"/>
                <a:gd name="connsiteY0" fmla="*/ 0 h 2921194"/>
                <a:gd name="connsiteX1" fmla="*/ 1728613 w 2921194"/>
                <a:gd name="connsiteY1" fmla="*/ 111631 h 2921194"/>
                <a:gd name="connsiteX2" fmla="*/ 1846411 w 2921194"/>
                <a:gd name="connsiteY2" fmla="*/ 229429 h 2921194"/>
                <a:gd name="connsiteX3" fmla="*/ 2697157 w 2921194"/>
                <a:gd name="connsiteY3" fmla="*/ 229429 h 2921194"/>
                <a:gd name="connsiteX4" fmla="*/ 2697157 w 2921194"/>
                <a:gd name="connsiteY4" fmla="*/ 1080175 h 2921194"/>
                <a:gd name="connsiteX5" fmla="*/ 2809563 w 2921194"/>
                <a:gd name="connsiteY5" fmla="*/ 1192581 h 2921194"/>
                <a:gd name="connsiteX6" fmla="*/ 2809563 w 2921194"/>
                <a:gd name="connsiteY6" fmla="*/ 1731586 h 2921194"/>
                <a:gd name="connsiteX7" fmla="*/ 1731586 w 2921194"/>
                <a:gd name="connsiteY7" fmla="*/ 2809563 h 2921194"/>
                <a:gd name="connsiteX8" fmla="*/ 1192581 w 2921194"/>
                <a:gd name="connsiteY8" fmla="*/ 2809563 h 2921194"/>
                <a:gd name="connsiteX9" fmla="*/ 111631 w 2921194"/>
                <a:gd name="connsiteY9" fmla="*/ 1728613 h 2921194"/>
                <a:gd name="connsiteX10" fmla="*/ 111631 w 2921194"/>
                <a:gd name="connsiteY10" fmla="*/ 1189608 h 2921194"/>
                <a:gd name="connsiteX11" fmla="*/ 1189608 w 2921194"/>
                <a:gd name="connsiteY11" fmla="*/ 111631 h 2921194"/>
                <a:gd name="connsiteX12" fmla="*/ 1459111 w 2921194"/>
                <a:gd name="connsiteY12" fmla="*/ 0 h 29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1194" h="2921194">
                  <a:moveTo>
                    <a:pt x="1459111" y="0"/>
                  </a:moveTo>
                  <a:cubicBezTo>
                    <a:pt x="1556651" y="0"/>
                    <a:pt x="1654192" y="37210"/>
                    <a:pt x="1728613" y="111631"/>
                  </a:cubicBezTo>
                  <a:lnTo>
                    <a:pt x="1846411" y="229429"/>
                  </a:lnTo>
                  <a:lnTo>
                    <a:pt x="2697157" y="229429"/>
                  </a:lnTo>
                  <a:lnTo>
                    <a:pt x="2697157" y="1080175"/>
                  </a:lnTo>
                  <a:lnTo>
                    <a:pt x="2809563" y="1192581"/>
                  </a:lnTo>
                  <a:cubicBezTo>
                    <a:pt x="2958405" y="1341423"/>
                    <a:pt x="2958405" y="1582744"/>
                    <a:pt x="2809563" y="1731586"/>
                  </a:cubicBezTo>
                  <a:lnTo>
                    <a:pt x="1731586" y="2809563"/>
                  </a:lnTo>
                  <a:cubicBezTo>
                    <a:pt x="1582744" y="2958405"/>
                    <a:pt x="1341423" y="2958405"/>
                    <a:pt x="1192581" y="2809563"/>
                  </a:cubicBezTo>
                  <a:lnTo>
                    <a:pt x="111631" y="1728613"/>
                  </a:lnTo>
                  <a:cubicBezTo>
                    <a:pt x="-37211" y="1579772"/>
                    <a:pt x="-37211" y="1338450"/>
                    <a:pt x="111631" y="1189608"/>
                  </a:cubicBezTo>
                  <a:lnTo>
                    <a:pt x="1189608" y="111631"/>
                  </a:lnTo>
                  <a:cubicBezTo>
                    <a:pt x="1264029" y="37210"/>
                    <a:pt x="1361570" y="0"/>
                    <a:pt x="1459111" y="0"/>
                  </a:cubicBezTo>
                  <a:close/>
                </a:path>
              </a:pathLst>
            </a:custGeom>
            <a:solidFill>
              <a:schemeClr val="bg1"/>
            </a:solidFill>
            <a:ln w="1143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80">
              <a:extLst>
                <a:ext uri="{FF2B5EF4-FFF2-40B4-BE49-F238E27FC236}">
                  <a16:creationId xmlns:a16="http://schemas.microsoft.com/office/drawing/2014/main" id="{17089993-F09B-8C4C-9ECB-1530F9D7B52D}"/>
                </a:ext>
              </a:extLst>
            </p:cNvPr>
            <p:cNvSpPr/>
            <p:nvPr/>
          </p:nvSpPr>
          <p:spPr>
            <a:xfrm>
              <a:off x="4250819" y="4614324"/>
              <a:ext cx="1934721" cy="605422"/>
            </a:xfrm>
            <a:prstGeom prst="rect">
              <a:avLst/>
            </a:prstGeom>
          </p:spPr>
          <p:txBody>
            <a:bodyPr wrap="square">
              <a:spAutoFit/>
            </a:bodyPr>
            <a:lstStyle/>
            <a:p>
              <a:pPr algn="ctr"/>
              <a:r>
                <a:rPr lang="en-US" sz="1667" b="1"/>
                <a:t>You pay for           your premiums</a:t>
              </a:r>
            </a:p>
          </p:txBody>
        </p:sp>
        <p:pic>
          <p:nvPicPr>
            <p:cNvPr id="115" name="Graphic 114">
              <a:extLst>
                <a:ext uri="{FF2B5EF4-FFF2-40B4-BE49-F238E27FC236}">
                  <a16:creationId xmlns:a16="http://schemas.microsoft.com/office/drawing/2014/main" id="{B20CD528-36C4-8C40-84F3-4B6F28E0051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75041" y="3890877"/>
              <a:ext cx="747370" cy="747370"/>
            </a:xfrm>
            <a:prstGeom prst="rect">
              <a:avLst/>
            </a:prstGeom>
          </p:spPr>
        </p:pic>
      </p:grpSp>
      <p:sp>
        <p:nvSpPr>
          <p:cNvPr id="4" name="TextBox 3">
            <a:extLst>
              <a:ext uri="{FF2B5EF4-FFF2-40B4-BE49-F238E27FC236}">
                <a16:creationId xmlns:a16="http://schemas.microsoft.com/office/drawing/2014/main" id="{11DA783E-C199-6B43-C80E-C559A2CBDF47}"/>
              </a:ext>
            </a:extLst>
          </p:cNvPr>
          <p:cNvSpPr txBox="1"/>
          <p:nvPr/>
        </p:nvSpPr>
        <p:spPr>
          <a:xfrm>
            <a:off x="413810" y="5753084"/>
            <a:ext cx="4017477" cy="307777"/>
          </a:xfrm>
          <a:prstGeom prst="rect">
            <a:avLst/>
          </a:prstGeom>
          <a:noFill/>
        </p:spPr>
        <p:txBody>
          <a:bodyPr wrap="square" lIns="91440" tIns="45720" rIns="91440" bIns="45720" anchor="t">
            <a:spAutoFit/>
          </a:bodyPr>
          <a:lstStyle/>
          <a:p>
            <a:r>
              <a:rPr lang="en-US" sz="1400" i="1"/>
              <a:t>95% of carriers support Auto-reimbursement.</a:t>
            </a:r>
          </a:p>
        </p:txBody>
      </p:sp>
      <p:sp>
        <p:nvSpPr>
          <p:cNvPr id="77" name="Freeform 76">
            <a:extLst>
              <a:ext uri="{FF2B5EF4-FFF2-40B4-BE49-F238E27FC236}">
                <a16:creationId xmlns:a16="http://schemas.microsoft.com/office/drawing/2014/main" id="{B42B818D-EA80-984B-82C2-703804BECFE6}"/>
              </a:ext>
            </a:extLst>
          </p:cNvPr>
          <p:cNvSpPr/>
          <p:nvPr/>
        </p:nvSpPr>
        <p:spPr>
          <a:xfrm rot="2700000">
            <a:off x="1148080" y="2085861"/>
            <a:ext cx="2900837" cy="2283071"/>
          </a:xfrm>
          <a:custGeom>
            <a:avLst/>
            <a:gdLst>
              <a:gd name="connsiteX0" fmla="*/ 116041 w 3020288"/>
              <a:gd name="connsiteY0" fmla="*/ 116041 h 2377084"/>
              <a:gd name="connsiteX1" fmla="*/ 396189 w 3020288"/>
              <a:gd name="connsiteY1" fmla="*/ 0 h 2377084"/>
              <a:gd name="connsiteX2" fmla="*/ 1980895 w 3020288"/>
              <a:gd name="connsiteY2" fmla="*/ 0 h 2377084"/>
              <a:gd name="connsiteX3" fmla="*/ 2377084 w 3020288"/>
              <a:gd name="connsiteY3" fmla="*/ 396189 h 2377084"/>
              <a:gd name="connsiteX4" fmla="*/ 2377084 w 3020288"/>
              <a:gd name="connsiteY4" fmla="*/ 548612 h 2377084"/>
              <a:gd name="connsiteX5" fmla="*/ 2380439 w 3020288"/>
              <a:gd name="connsiteY5" fmla="*/ 545257 h 2377084"/>
              <a:gd name="connsiteX6" fmla="*/ 3020288 w 3020288"/>
              <a:gd name="connsiteY6" fmla="*/ 1185105 h 2377084"/>
              <a:gd name="connsiteX7" fmla="*/ 2380439 w 3020288"/>
              <a:gd name="connsiteY7" fmla="*/ 1824954 h 2377084"/>
              <a:gd name="connsiteX8" fmla="*/ 2377084 w 3020288"/>
              <a:gd name="connsiteY8" fmla="*/ 1821599 h 2377084"/>
              <a:gd name="connsiteX9" fmla="*/ 2377084 w 3020288"/>
              <a:gd name="connsiteY9" fmla="*/ 1980895 h 2377084"/>
              <a:gd name="connsiteX10" fmla="*/ 1980895 w 3020288"/>
              <a:gd name="connsiteY10" fmla="*/ 2377084 h 2377084"/>
              <a:gd name="connsiteX11" fmla="*/ 396189 w 3020288"/>
              <a:gd name="connsiteY11" fmla="*/ 2377084 h 2377084"/>
              <a:gd name="connsiteX12" fmla="*/ 0 w 3020288"/>
              <a:gd name="connsiteY12" fmla="*/ 1980895 h 2377084"/>
              <a:gd name="connsiteX13" fmla="*/ 0 w 3020288"/>
              <a:gd name="connsiteY13" fmla="*/ 396189 h 2377084"/>
              <a:gd name="connsiteX14" fmla="*/ 116041 w 3020288"/>
              <a:gd name="connsiteY14" fmla="*/ 116041 h 237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0288" h="2377084">
                <a:moveTo>
                  <a:pt x="116041" y="116041"/>
                </a:moveTo>
                <a:cubicBezTo>
                  <a:pt x="187737" y="44345"/>
                  <a:pt x="286785" y="0"/>
                  <a:pt x="396189" y="0"/>
                </a:cubicBezTo>
                <a:lnTo>
                  <a:pt x="1980895" y="0"/>
                </a:lnTo>
                <a:cubicBezTo>
                  <a:pt x="2199704" y="0"/>
                  <a:pt x="2377084" y="177380"/>
                  <a:pt x="2377084" y="396189"/>
                </a:cubicBezTo>
                <a:lnTo>
                  <a:pt x="2377084" y="548612"/>
                </a:lnTo>
                <a:lnTo>
                  <a:pt x="2380439" y="545257"/>
                </a:lnTo>
                <a:lnTo>
                  <a:pt x="3020288" y="1185105"/>
                </a:lnTo>
                <a:lnTo>
                  <a:pt x="2380439" y="1824954"/>
                </a:lnTo>
                <a:lnTo>
                  <a:pt x="2377084" y="1821599"/>
                </a:lnTo>
                <a:lnTo>
                  <a:pt x="2377084" y="1980895"/>
                </a:lnTo>
                <a:cubicBezTo>
                  <a:pt x="2377084" y="2199704"/>
                  <a:pt x="2199704" y="2377084"/>
                  <a:pt x="1980895" y="2377084"/>
                </a:cubicBezTo>
                <a:lnTo>
                  <a:pt x="396189" y="2377084"/>
                </a:lnTo>
                <a:cubicBezTo>
                  <a:pt x="177380" y="2377084"/>
                  <a:pt x="0" y="2199704"/>
                  <a:pt x="0" y="1980895"/>
                </a:cubicBezTo>
                <a:lnTo>
                  <a:pt x="0" y="396189"/>
                </a:lnTo>
                <a:cubicBezTo>
                  <a:pt x="0" y="286785"/>
                  <a:pt x="44345" y="187737"/>
                  <a:pt x="116041" y="116041"/>
                </a:cubicBezTo>
                <a:close/>
              </a:path>
            </a:pathLst>
          </a:custGeom>
          <a:solidFill>
            <a:schemeClr val="bg1"/>
          </a:solidFill>
          <a:ln w="1143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8" name="Graphic 77">
            <a:extLst>
              <a:ext uri="{FF2B5EF4-FFF2-40B4-BE49-F238E27FC236}">
                <a16:creationId xmlns:a16="http://schemas.microsoft.com/office/drawing/2014/main" id="{358C6EEF-399D-C245-8CD0-F8956E9A017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980119" y="1897339"/>
            <a:ext cx="822960" cy="822960"/>
          </a:xfrm>
          <a:prstGeom prst="rect">
            <a:avLst/>
          </a:prstGeom>
        </p:spPr>
      </p:pic>
      <p:sp>
        <p:nvSpPr>
          <p:cNvPr id="79" name="Rectangle 78">
            <a:extLst>
              <a:ext uri="{FF2B5EF4-FFF2-40B4-BE49-F238E27FC236}">
                <a16:creationId xmlns:a16="http://schemas.microsoft.com/office/drawing/2014/main" id="{6478DC0D-7928-AD4C-BC51-0A46DE4E06AB}"/>
              </a:ext>
            </a:extLst>
          </p:cNvPr>
          <p:cNvSpPr/>
          <p:nvPr/>
        </p:nvSpPr>
        <p:spPr>
          <a:xfrm>
            <a:off x="1369401" y="2720299"/>
            <a:ext cx="2044397" cy="861967"/>
          </a:xfrm>
          <a:prstGeom prst="rect">
            <a:avLst/>
          </a:prstGeom>
        </p:spPr>
        <p:txBody>
          <a:bodyPr wrap="square">
            <a:spAutoFit/>
          </a:bodyPr>
          <a:lstStyle/>
          <a:p>
            <a:pPr algn="ctr"/>
            <a:r>
              <a:rPr lang="en-US" sz="1667" b="1"/>
              <a:t>You set up </a:t>
            </a:r>
            <a:br>
              <a:rPr lang="en-US" sz="1667" b="1"/>
            </a:br>
            <a:r>
              <a:rPr lang="en-US" sz="1667" b="1"/>
              <a:t>automatic reimbursement</a:t>
            </a:r>
          </a:p>
        </p:txBody>
      </p:sp>
    </p:spTree>
    <p:extLst>
      <p:ext uri="{BB962C8B-B14F-4D97-AF65-F5344CB8AC3E}">
        <p14:creationId xmlns:p14="http://schemas.microsoft.com/office/powerpoint/2010/main" val="34660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6CE13-4F14-DDCE-45A9-DEA1D6048E4C}"/>
            </a:ext>
          </a:extLst>
        </p:cNvPr>
        <p:cNvGrpSpPr/>
        <p:nvPr/>
      </p:nvGrpSpPr>
      <p:grpSpPr>
        <a:xfrm>
          <a:off x="0" y="0"/>
          <a:ext cx="0" cy="0"/>
          <a:chOff x="0" y="0"/>
          <a:chExt cx="0" cy="0"/>
        </a:xfrm>
      </p:grpSpPr>
      <p:pic>
        <p:nvPicPr>
          <p:cNvPr id="7" name="Picture 6" descr="A person and person sitting at a table looking at papers&#10;&#10;AI-generated content may be incorrect.">
            <a:extLst>
              <a:ext uri="{FF2B5EF4-FFF2-40B4-BE49-F238E27FC236}">
                <a16:creationId xmlns:a16="http://schemas.microsoft.com/office/drawing/2014/main" id="{FD98547B-3982-E28E-6570-4DF0A49FF1CE}"/>
              </a:ext>
            </a:extLst>
          </p:cNvPr>
          <p:cNvPicPr>
            <a:picLocks noChangeAspect="1"/>
          </p:cNvPicPr>
          <p:nvPr/>
        </p:nvPicPr>
        <p:blipFill>
          <a:blip r:embed="rId3"/>
          <a:srcRect l="16407" r="16407"/>
          <a:stretch>
            <a:fillRect/>
          </a:stretch>
        </p:blipFill>
        <p:spPr>
          <a:xfrm>
            <a:off x="8826573" y="3427775"/>
            <a:ext cx="2226176" cy="2204420"/>
          </a:xfrm>
          <a:prstGeom prst="rect">
            <a:avLst/>
          </a:prstGeom>
        </p:spPr>
      </p:pic>
      <p:pic>
        <p:nvPicPr>
          <p:cNvPr id="4" name="Picture 3" descr="A person sitting at a table with a computer and a notepad&#10;&#10;AI-generated content may be incorrect.">
            <a:extLst>
              <a:ext uri="{FF2B5EF4-FFF2-40B4-BE49-F238E27FC236}">
                <a16:creationId xmlns:a16="http://schemas.microsoft.com/office/drawing/2014/main" id="{8795E3E8-59B0-9614-6D35-EB944CBF15D5}"/>
              </a:ext>
            </a:extLst>
          </p:cNvPr>
          <p:cNvPicPr>
            <a:picLocks noChangeAspect="1"/>
          </p:cNvPicPr>
          <p:nvPr/>
        </p:nvPicPr>
        <p:blipFill>
          <a:blip r:embed="rId4"/>
          <a:srcRect l="30908" t="-55" r="692" b="42"/>
          <a:stretch>
            <a:fillRect/>
          </a:stretch>
        </p:blipFill>
        <p:spPr>
          <a:xfrm>
            <a:off x="1729268" y="3427776"/>
            <a:ext cx="2226176" cy="2204420"/>
          </a:xfrm>
          <a:prstGeom prst="rect">
            <a:avLst/>
          </a:prstGeom>
        </p:spPr>
      </p:pic>
      <p:sp>
        <p:nvSpPr>
          <p:cNvPr id="2" name="Title 1">
            <a:extLst>
              <a:ext uri="{FF2B5EF4-FFF2-40B4-BE49-F238E27FC236}">
                <a16:creationId xmlns:a16="http://schemas.microsoft.com/office/drawing/2014/main" id="{27A10B6E-831E-9A15-C6FF-75BCCE0BF1E0}"/>
              </a:ext>
            </a:extLst>
          </p:cNvPr>
          <p:cNvSpPr>
            <a:spLocks noGrp="1"/>
          </p:cNvSpPr>
          <p:nvPr>
            <p:ph type="title"/>
          </p:nvPr>
        </p:nvSpPr>
        <p:spPr/>
        <p:txBody>
          <a:bodyPr/>
          <a:lstStyle/>
          <a:p>
            <a:r>
              <a:rPr lang="en-US" dirty="0"/>
              <a:t>Recurring Reimbursement</a:t>
            </a:r>
          </a:p>
        </p:txBody>
      </p:sp>
      <p:sp>
        <p:nvSpPr>
          <p:cNvPr id="8" name="Text Placeholder 7">
            <a:extLst>
              <a:ext uri="{FF2B5EF4-FFF2-40B4-BE49-F238E27FC236}">
                <a16:creationId xmlns:a16="http://schemas.microsoft.com/office/drawing/2014/main" id="{81EE6ECE-C25B-B539-9A40-B603A7DCFD92}"/>
              </a:ext>
            </a:extLst>
          </p:cNvPr>
          <p:cNvSpPr>
            <a:spLocks noGrp="1"/>
          </p:cNvSpPr>
          <p:nvPr>
            <p:ph type="body" sz="quarter" idx="17"/>
          </p:nvPr>
        </p:nvSpPr>
        <p:spPr/>
        <p:txBody>
          <a:bodyPr/>
          <a:lstStyle/>
          <a:p>
            <a:endParaRPr lang="en-US"/>
          </a:p>
        </p:txBody>
      </p:sp>
      <p:sp>
        <p:nvSpPr>
          <p:cNvPr id="83" name="Slide Number Placeholder 3">
            <a:extLst>
              <a:ext uri="{FF2B5EF4-FFF2-40B4-BE49-F238E27FC236}">
                <a16:creationId xmlns:a16="http://schemas.microsoft.com/office/drawing/2014/main" id="{2E2D1174-8ADE-B21C-B366-947749381FC2}"/>
              </a:ext>
            </a:extLst>
          </p:cNvPr>
          <p:cNvSpPr>
            <a:spLocks noGrp="1"/>
          </p:cNvSpPr>
          <p:nvPr>
            <p:ph type="sldNum" sz="quarter" idx="4294967295"/>
          </p:nvPr>
        </p:nvSpPr>
        <p:spPr>
          <a:xfrm>
            <a:off x="11687175" y="7680325"/>
            <a:ext cx="504825" cy="165100"/>
          </a:xfrm>
          <a:prstGeom prst="rect">
            <a:avLst/>
          </a:prstGeom>
        </p:spPr>
        <p:txBody>
          <a:bodyPr vert="horz" wrap="square" lIns="0" tIns="0" rIns="0" bIns="0" rtlCol="0" anchor="b" anchorCtr="0">
            <a:spAutoFit/>
          </a:bodyPr>
          <a:lstStyle>
            <a:defPPr>
              <a:defRPr lang="en-US"/>
            </a:defPPr>
            <a:lvl1pPr marL="0" algn="r" defTabSz="457200" rtl="0" eaLnBrk="1" latinLnBrk="0" hangingPunct="1">
              <a:defRPr sz="108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3E393-C0BF-4ED8-8545-7E4C90AFF831}" type="slidenum">
              <a:rPr lang="en-US" smtClean="0"/>
              <a:pPr/>
              <a:t>35</a:t>
            </a:fld>
            <a:endParaRPr lang="en-US"/>
          </a:p>
        </p:txBody>
      </p:sp>
      <p:sp>
        <p:nvSpPr>
          <p:cNvPr id="44" name="Footer Placeholder 5">
            <a:extLst>
              <a:ext uri="{FF2B5EF4-FFF2-40B4-BE49-F238E27FC236}">
                <a16:creationId xmlns:a16="http://schemas.microsoft.com/office/drawing/2014/main" id="{8A9ACEC2-B85B-7CE5-9555-D7B306D5A233}"/>
              </a:ext>
            </a:extLst>
          </p:cNvPr>
          <p:cNvSpPr>
            <a:spLocks noGrp="1"/>
          </p:cNvSpPr>
          <p:nvPr>
            <p:ph type="ftr" sz="quarter" idx="4294967295"/>
          </p:nvPr>
        </p:nvSpPr>
        <p:spPr>
          <a:xfrm>
            <a:off x="0" y="7818438"/>
            <a:ext cx="6992938" cy="111125"/>
          </a:xfrm>
          <a:prstGeom prst="rect">
            <a:avLst/>
          </a:prstGeom>
        </p:spPr>
        <p:txBody>
          <a:bodyPr vert="horz" wrap="square" lIns="0" tIns="0" rIns="0" bIns="0" rtlCol="0" anchor="t" anchorCtr="0">
            <a:spAutoFit/>
          </a:bodyPr>
          <a:lstStyle>
            <a:defPPr>
              <a:defRPr lang="en-US"/>
            </a:defPPr>
            <a:lvl1pPr marL="0" algn="l" defTabSz="457200" rtl="0" eaLnBrk="1" latinLnBrk="0" hangingPunct="1">
              <a:defRPr sz="72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2025 WTW. Proprietary and confidential. For WTW and WTW client use only.</a:t>
            </a:r>
            <a:endParaRPr lang="en-US">
              <a:solidFill>
                <a:prstClr val="black"/>
              </a:solidFill>
            </a:endParaRPr>
          </a:p>
        </p:txBody>
      </p:sp>
      <p:grpSp>
        <p:nvGrpSpPr>
          <p:cNvPr id="3" name="Group 2">
            <a:extLst>
              <a:ext uri="{FF2B5EF4-FFF2-40B4-BE49-F238E27FC236}">
                <a16:creationId xmlns:a16="http://schemas.microsoft.com/office/drawing/2014/main" id="{2386A00F-DBD8-90C5-5B43-13F33D0746A5}"/>
              </a:ext>
            </a:extLst>
          </p:cNvPr>
          <p:cNvGrpSpPr/>
          <p:nvPr/>
        </p:nvGrpSpPr>
        <p:grpSpPr>
          <a:xfrm>
            <a:off x="609600" y="1449747"/>
            <a:ext cx="3367988" cy="4190597"/>
            <a:chOff x="609600" y="1449747"/>
            <a:chExt cx="3367988" cy="4190597"/>
          </a:xfrm>
        </p:grpSpPr>
        <p:sp>
          <p:nvSpPr>
            <p:cNvPr id="25" name="Rectangle 24">
              <a:extLst>
                <a:ext uri="{FF2B5EF4-FFF2-40B4-BE49-F238E27FC236}">
                  <a16:creationId xmlns:a16="http://schemas.microsoft.com/office/drawing/2014/main" id="{ABB5424C-3894-ECB7-BDAD-9CF9419F93AF}"/>
                </a:ext>
              </a:extLst>
            </p:cNvPr>
            <p:cNvSpPr/>
            <p:nvPr/>
          </p:nvSpPr>
          <p:spPr>
            <a:xfrm>
              <a:off x="1689249" y="1449747"/>
              <a:ext cx="2288339" cy="4190597"/>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B9F194AD-E0FF-4780-01CB-1E49B041646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95076" y="1741735"/>
              <a:ext cx="822960" cy="822960"/>
            </a:xfrm>
            <a:prstGeom prst="rect">
              <a:avLst/>
            </a:prstGeom>
          </p:spPr>
        </p:pic>
        <p:sp>
          <p:nvSpPr>
            <p:cNvPr id="81" name="Rectangle 80">
              <a:extLst>
                <a:ext uri="{FF2B5EF4-FFF2-40B4-BE49-F238E27FC236}">
                  <a16:creationId xmlns:a16="http://schemas.microsoft.com/office/drawing/2014/main" id="{F7907FAA-E332-F1C6-F774-7A47892F7064}"/>
                </a:ext>
              </a:extLst>
            </p:cNvPr>
            <p:cNvSpPr/>
            <p:nvPr/>
          </p:nvSpPr>
          <p:spPr>
            <a:xfrm>
              <a:off x="1800330" y="2608762"/>
              <a:ext cx="1934721" cy="605422"/>
            </a:xfrm>
            <a:prstGeom prst="rect">
              <a:avLst/>
            </a:prstGeom>
          </p:spPr>
          <p:txBody>
            <a:bodyPr wrap="square">
              <a:spAutoFit/>
            </a:bodyPr>
            <a:lstStyle/>
            <a:p>
              <a:pPr algn="ctr"/>
              <a:r>
                <a:rPr lang="en-US" sz="1667" b="1" dirty="0"/>
                <a:t>You pay  your premiums</a:t>
              </a:r>
            </a:p>
          </p:txBody>
        </p:sp>
        <p:sp>
          <p:nvSpPr>
            <p:cNvPr id="28" name="Arrow: Pentagon 27">
              <a:extLst>
                <a:ext uri="{FF2B5EF4-FFF2-40B4-BE49-F238E27FC236}">
                  <a16:creationId xmlns:a16="http://schemas.microsoft.com/office/drawing/2014/main" id="{53F37F69-2CCC-E598-52D1-7DBD92B822B5}"/>
                </a:ext>
              </a:extLst>
            </p:cNvPr>
            <p:cNvSpPr/>
            <p:nvPr/>
          </p:nvSpPr>
          <p:spPr>
            <a:xfrm>
              <a:off x="609600" y="1753958"/>
              <a:ext cx="1531858" cy="822959"/>
            </a:xfrm>
            <a:prstGeom prst="homePlat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1</a:t>
              </a:r>
            </a:p>
          </p:txBody>
        </p:sp>
      </p:grpSp>
      <p:grpSp>
        <p:nvGrpSpPr>
          <p:cNvPr id="5" name="Group 4">
            <a:extLst>
              <a:ext uri="{FF2B5EF4-FFF2-40B4-BE49-F238E27FC236}">
                <a16:creationId xmlns:a16="http://schemas.microsoft.com/office/drawing/2014/main" id="{7456C8E3-4689-A64F-AB3E-ACE2A72CE8FB}"/>
              </a:ext>
            </a:extLst>
          </p:cNvPr>
          <p:cNvGrpSpPr/>
          <p:nvPr/>
        </p:nvGrpSpPr>
        <p:grpSpPr>
          <a:xfrm>
            <a:off x="4152012" y="1449747"/>
            <a:ext cx="3407460" cy="4190597"/>
            <a:chOff x="4152012" y="1449747"/>
            <a:chExt cx="3407460" cy="4190597"/>
          </a:xfrm>
        </p:grpSpPr>
        <p:sp>
          <p:nvSpPr>
            <p:cNvPr id="24" name="Rectangle 23">
              <a:extLst>
                <a:ext uri="{FF2B5EF4-FFF2-40B4-BE49-F238E27FC236}">
                  <a16:creationId xmlns:a16="http://schemas.microsoft.com/office/drawing/2014/main" id="{EFCEE6BC-0688-3912-30F6-9C72AE378C02}"/>
                </a:ext>
              </a:extLst>
            </p:cNvPr>
            <p:cNvSpPr/>
            <p:nvPr/>
          </p:nvSpPr>
          <p:spPr>
            <a:xfrm>
              <a:off x="5218549" y="1449747"/>
              <a:ext cx="2288339" cy="4190597"/>
            </a:xfrm>
            <a:prstGeom prst="rect">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11CE909-4D21-25B9-2C14-B02E67CCDD13}"/>
                </a:ext>
              </a:extLst>
            </p:cNvPr>
            <p:cNvSpPr/>
            <p:nvPr/>
          </p:nvSpPr>
          <p:spPr>
            <a:xfrm>
              <a:off x="5261797" y="2679586"/>
              <a:ext cx="2297675" cy="2749727"/>
            </a:xfrm>
            <a:prstGeom prst="rect">
              <a:avLst/>
            </a:prstGeom>
          </p:spPr>
          <p:txBody>
            <a:bodyPr wrap="square">
              <a:spAutoFit/>
            </a:bodyPr>
            <a:lstStyle/>
            <a:p>
              <a:pPr algn="ctr"/>
              <a:r>
                <a:rPr lang="en-US" sz="1667" b="1"/>
                <a:t>Complete once </a:t>
              </a:r>
            </a:p>
            <a:p>
              <a:pPr algn="ctr"/>
              <a:r>
                <a:rPr lang="en-US" sz="1667" b="1"/>
                <a:t>per year</a:t>
              </a:r>
            </a:p>
            <a:p>
              <a:pPr algn="ctr"/>
              <a:endParaRPr lang="en-US" sz="800" b="1"/>
            </a:p>
            <a:p>
              <a:pPr algn="ctr"/>
              <a:r>
                <a:rPr lang="en-US" sz="1667" b="1"/>
                <a:t>Required Documentation:</a:t>
              </a:r>
            </a:p>
            <a:p>
              <a:pPr algn="ctr"/>
              <a:endParaRPr lang="en-US" sz="1400" b="1"/>
            </a:p>
            <a:p>
              <a:pPr marL="285750" indent="-285750">
                <a:buFont typeface="Arial" panose="020B0604020202020204" pitchFamily="34" charset="0"/>
                <a:buChar char="•"/>
              </a:pPr>
              <a:r>
                <a:rPr lang="en-US" sz="1400" b="1"/>
                <a:t>Premium Coverage Period</a:t>
              </a:r>
            </a:p>
            <a:p>
              <a:pPr marL="285750" indent="-285750">
                <a:buFont typeface="Arial" panose="020B0604020202020204" pitchFamily="34" charset="0"/>
                <a:buChar char="•"/>
              </a:pPr>
              <a:r>
                <a:rPr lang="en-US" sz="1400" b="1"/>
                <a:t>Premium Type</a:t>
              </a:r>
            </a:p>
            <a:p>
              <a:pPr marL="285750" indent="-285750">
                <a:buFont typeface="Arial" panose="020B0604020202020204" pitchFamily="34" charset="0"/>
                <a:buChar char="•"/>
              </a:pPr>
              <a:r>
                <a:rPr lang="en-US" sz="1400" b="1"/>
                <a:t>Carrier</a:t>
              </a:r>
            </a:p>
            <a:p>
              <a:pPr marL="285750" indent="-285750">
                <a:buFont typeface="Arial" panose="020B0604020202020204" pitchFamily="34" charset="0"/>
                <a:buChar char="•"/>
              </a:pPr>
              <a:r>
                <a:rPr lang="en-US" sz="1400" b="1"/>
                <a:t>Individual Serviced</a:t>
              </a:r>
            </a:p>
            <a:p>
              <a:pPr marL="285750" indent="-285750">
                <a:buFont typeface="Arial" panose="020B0604020202020204" pitchFamily="34" charset="0"/>
                <a:buChar char="•"/>
              </a:pPr>
              <a:r>
                <a:rPr lang="en-US" sz="1400" b="1"/>
                <a:t>Monthly Amount</a:t>
              </a:r>
            </a:p>
          </p:txBody>
        </p:sp>
        <p:pic>
          <p:nvPicPr>
            <p:cNvPr id="114" name="Graphic 113">
              <a:extLst>
                <a:ext uri="{FF2B5EF4-FFF2-40B4-BE49-F238E27FC236}">
                  <a16:creationId xmlns:a16="http://schemas.microsoft.com/office/drawing/2014/main" id="{D6FDA84C-5539-98F2-DFFF-571DEE5149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94395" y="1828050"/>
              <a:ext cx="736645" cy="736645"/>
            </a:xfrm>
            <a:prstGeom prst="rect">
              <a:avLst/>
            </a:prstGeom>
          </p:spPr>
        </p:pic>
        <p:sp>
          <p:nvSpPr>
            <p:cNvPr id="29" name="Arrow: Pentagon 28">
              <a:extLst>
                <a:ext uri="{FF2B5EF4-FFF2-40B4-BE49-F238E27FC236}">
                  <a16:creationId xmlns:a16="http://schemas.microsoft.com/office/drawing/2014/main" id="{B98B8F60-CA6F-4859-8F1A-841CC5671AD6}"/>
                </a:ext>
              </a:extLst>
            </p:cNvPr>
            <p:cNvSpPr/>
            <p:nvPr/>
          </p:nvSpPr>
          <p:spPr>
            <a:xfrm>
              <a:off x="4152012" y="1753958"/>
              <a:ext cx="1513350" cy="822959"/>
            </a:xfrm>
            <a:prstGeom prst="homePlat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2</a:t>
              </a:r>
            </a:p>
          </p:txBody>
        </p:sp>
      </p:grpSp>
      <p:grpSp>
        <p:nvGrpSpPr>
          <p:cNvPr id="6" name="Group 5">
            <a:extLst>
              <a:ext uri="{FF2B5EF4-FFF2-40B4-BE49-F238E27FC236}">
                <a16:creationId xmlns:a16="http://schemas.microsoft.com/office/drawing/2014/main" id="{33FDA83C-F4AC-00BD-6EEF-D108C0C3624F}"/>
              </a:ext>
            </a:extLst>
          </p:cNvPr>
          <p:cNvGrpSpPr/>
          <p:nvPr/>
        </p:nvGrpSpPr>
        <p:grpSpPr>
          <a:xfrm>
            <a:off x="7725103" y="1449747"/>
            <a:ext cx="3352966" cy="4190597"/>
            <a:chOff x="7725103" y="1449747"/>
            <a:chExt cx="3352966" cy="4190597"/>
          </a:xfrm>
        </p:grpSpPr>
        <p:sp>
          <p:nvSpPr>
            <p:cNvPr id="17" name="Rectangle 16">
              <a:extLst>
                <a:ext uri="{FF2B5EF4-FFF2-40B4-BE49-F238E27FC236}">
                  <a16:creationId xmlns:a16="http://schemas.microsoft.com/office/drawing/2014/main" id="{012076BA-6E29-6664-F158-3B803D8B80D8}"/>
                </a:ext>
              </a:extLst>
            </p:cNvPr>
            <p:cNvSpPr/>
            <p:nvPr/>
          </p:nvSpPr>
          <p:spPr>
            <a:xfrm>
              <a:off x="8789730" y="1449747"/>
              <a:ext cx="2288339" cy="4190597"/>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Graphic 115">
              <a:extLst>
                <a:ext uri="{FF2B5EF4-FFF2-40B4-BE49-F238E27FC236}">
                  <a16:creationId xmlns:a16="http://schemas.microsoft.com/office/drawing/2014/main" id="{B0EA38A2-FF83-04F2-46F2-02EE368DF21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628989" y="1814652"/>
              <a:ext cx="750043" cy="750043"/>
            </a:xfrm>
            <a:prstGeom prst="rect">
              <a:avLst/>
            </a:prstGeom>
          </p:spPr>
        </p:pic>
        <p:sp>
          <p:nvSpPr>
            <p:cNvPr id="91" name="Rectangle 90">
              <a:extLst>
                <a:ext uri="{FF2B5EF4-FFF2-40B4-BE49-F238E27FC236}">
                  <a16:creationId xmlns:a16="http://schemas.microsoft.com/office/drawing/2014/main" id="{B7A9C577-52DA-9553-FE5E-9A9980C528D8}"/>
                </a:ext>
              </a:extLst>
            </p:cNvPr>
            <p:cNvSpPr/>
            <p:nvPr/>
          </p:nvSpPr>
          <p:spPr>
            <a:xfrm>
              <a:off x="9036651" y="2679586"/>
              <a:ext cx="1934721" cy="605422"/>
            </a:xfrm>
            <a:prstGeom prst="rect">
              <a:avLst/>
            </a:prstGeom>
          </p:spPr>
          <p:txBody>
            <a:bodyPr wrap="square">
              <a:spAutoFit/>
            </a:bodyPr>
            <a:lstStyle/>
            <a:p>
              <a:pPr algn="ctr"/>
              <a:r>
                <a:rPr lang="en-US" sz="1667" b="1"/>
                <a:t>Via Benefits reimburses you</a:t>
              </a:r>
            </a:p>
          </p:txBody>
        </p:sp>
        <p:sp>
          <p:nvSpPr>
            <p:cNvPr id="30" name="Arrow: Pentagon 29">
              <a:extLst>
                <a:ext uri="{FF2B5EF4-FFF2-40B4-BE49-F238E27FC236}">
                  <a16:creationId xmlns:a16="http://schemas.microsoft.com/office/drawing/2014/main" id="{F008226C-7271-DC86-23E9-1C7E1D7E3062}"/>
                </a:ext>
              </a:extLst>
            </p:cNvPr>
            <p:cNvSpPr/>
            <p:nvPr/>
          </p:nvSpPr>
          <p:spPr>
            <a:xfrm>
              <a:off x="7725103" y="1746520"/>
              <a:ext cx="1506554" cy="822959"/>
            </a:xfrm>
            <a:prstGeom prst="homePlat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3</a:t>
              </a:r>
            </a:p>
          </p:txBody>
        </p:sp>
      </p:grpSp>
    </p:spTree>
    <p:extLst>
      <p:ext uri="{BB962C8B-B14F-4D97-AF65-F5344CB8AC3E}">
        <p14:creationId xmlns:p14="http://schemas.microsoft.com/office/powerpoint/2010/main" val="141489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7536F3-BB01-3E13-FD54-C5D14C047B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14108" y="4846004"/>
            <a:ext cx="2197988" cy="759666"/>
          </a:xfrm>
          <a:prstGeom prst="rect">
            <a:avLst/>
          </a:prstGeom>
        </p:spPr>
      </p:pic>
      <p:pic>
        <p:nvPicPr>
          <p:cNvPr id="8" name="Picture 7">
            <a:extLst>
              <a:ext uri="{FF2B5EF4-FFF2-40B4-BE49-F238E27FC236}">
                <a16:creationId xmlns:a16="http://schemas.microsoft.com/office/drawing/2014/main" id="{7B870BB8-A159-5C6C-4FF5-032205CC84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51464" y="4091854"/>
            <a:ext cx="2160632" cy="831423"/>
          </a:xfrm>
          <a:prstGeom prst="rect">
            <a:avLst/>
          </a:prstGeom>
        </p:spPr>
      </p:pic>
      <p:sp>
        <p:nvSpPr>
          <p:cNvPr id="10" name="TextBox 9">
            <a:extLst>
              <a:ext uri="{FF2B5EF4-FFF2-40B4-BE49-F238E27FC236}">
                <a16:creationId xmlns:a16="http://schemas.microsoft.com/office/drawing/2014/main" id="{338F8C13-E068-F7D9-5CD4-EC551082B574}"/>
              </a:ext>
            </a:extLst>
          </p:cNvPr>
          <p:cNvSpPr txBox="1"/>
          <p:nvPr/>
        </p:nvSpPr>
        <p:spPr>
          <a:xfrm>
            <a:off x="3010268" y="1926173"/>
            <a:ext cx="5835479" cy="3293209"/>
          </a:xfrm>
          <a:prstGeom prst="rect">
            <a:avLst/>
          </a:prstGeom>
          <a:noFill/>
        </p:spPr>
        <p:txBody>
          <a:bodyPr wrap="square">
            <a:spAutoFit/>
          </a:bodyPr>
          <a:lstStyle/>
          <a:p>
            <a:pPr marL="342900" indent="-342900">
              <a:spcAft>
                <a:spcPts val="1200"/>
              </a:spcAft>
              <a:buClr>
                <a:srgbClr val="9E0085"/>
              </a:buClr>
              <a:buFont typeface="Arial" panose="020B0604020202020204" pitchFamily="34" charset="0"/>
              <a:buChar char="•"/>
            </a:pPr>
            <a:r>
              <a:rPr lang="en-US" sz="2000"/>
              <a:t>Download and install </a:t>
            </a:r>
          </a:p>
          <a:p>
            <a:pPr marL="342900" indent="-342900">
              <a:spcAft>
                <a:spcPts val="1200"/>
              </a:spcAft>
              <a:buClr>
                <a:srgbClr val="9E0085"/>
              </a:buClr>
              <a:buFont typeface="Arial" panose="020B0604020202020204" pitchFamily="34" charset="0"/>
              <a:buChar char="•"/>
            </a:pPr>
            <a:r>
              <a:rPr lang="en-US" sz="2000" i="1"/>
              <a:t>Same username / password as your online account</a:t>
            </a:r>
            <a:endParaRPr lang="en-US" sz="2000"/>
          </a:p>
          <a:p>
            <a:pPr marL="342900" indent="-342900">
              <a:spcAft>
                <a:spcPts val="1200"/>
              </a:spcAft>
              <a:buClr>
                <a:srgbClr val="9E0085"/>
              </a:buClr>
              <a:buFont typeface="Arial" panose="020B0604020202020204" pitchFamily="34" charset="0"/>
              <a:buChar char="•"/>
            </a:pPr>
            <a:r>
              <a:rPr lang="en-US" sz="2000"/>
              <a:t>Take a snapshot of your proof of payment – Easy!</a:t>
            </a:r>
          </a:p>
          <a:p>
            <a:pPr marL="342900" indent="-342900">
              <a:spcAft>
                <a:spcPts val="1200"/>
              </a:spcAft>
              <a:buClr>
                <a:srgbClr val="9E0085"/>
              </a:buClr>
              <a:buFont typeface="Arial" panose="020B0604020202020204" pitchFamily="34" charset="0"/>
              <a:buChar char="•"/>
            </a:pPr>
            <a:r>
              <a:rPr lang="en-US" sz="2000" i="1"/>
              <a:t>Set up push notifications to keep informed on the go</a:t>
            </a:r>
          </a:p>
          <a:p>
            <a:pPr marL="342900" indent="-342900">
              <a:spcAft>
                <a:spcPts val="1200"/>
              </a:spcAft>
              <a:buClr>
                <a:srgbClr val="9E0085"/>
              </a:buClr>
              <a:buFont typeface="Arial" panose="020B0604020202020204" pitchFamily="34" charset="0"/>
              <a:buChar char="•"/>
            </a:pPr>
            <a:endParaRPr lang="en-US" sz="2000" i="1"/>
          </a:p>
          <a:p>
            <a:pPr>
              <a:spcAft>
                <a:spcPts val="1200"/>
              </a:spcAft>
              <a:buClr>
                <a:srgbClr val="9E0085"/>
              </a:buClr>
            </a:pPr>
            <a:r>
              <a:rPr lang="en-US" b="1"/>
              <a:t>Note:  ONLY available once your account is active</a:t>
            </a:r>
          </a:p>
        </p:txBody>
      </p:sp>
      <p:pic>
        <p:nvPicPr>
          <p:cNvPr id="4" name="Picture 3" descr="A screenshot of a phone&#10;&#10;AI-generated content may be incorrect.">
            <a:extLst>
              <a:ext uri="{FF2B5EF4-FFF2-40B4-BE49-F238E27FC236}">
                <a16:creationId xmlns:a16="http://schemas.microsoft.com/office/drawing/2014/main" id="{C6898013-7B17-9520-AAD4-9F9972ECB510}"/>
              </a:ext>
            </a:extLst>
          </p:cNvPr>
          <p:cNvPicPr>
            <a:picLocks noChangeAspect="1"/>
          </p:cNvPicPr>
          <p:nvPr/>
        </p:nvPicPr>
        <p:blipFill>
          <a:blip r:embed="rId5"/>
          <a:stretch>
            <a:fillRect/>
          </a:stretch>
        </p:blipFill>
        <p:spPr>
          <a:xfrm>
            <a:off x="251412" y="1309761"/>
            <a:ext cx="2684767" cy="4802803"/>
          </a:xfrm>
          <a:prstGeom prst="rect">
            <a:avLst/>
          </a:prstGeom>
        </p:spPr>
      </p:pic>
      <p:pic>
        <p:nvPicPr>
          <p:cNvPr id="9" name="Graphic 8">
            <a:extLst>
              <a:ext uri="{FF2B5EF4-FFF2-40B4-BE49-F238E27FC236}">
                <a16:creationId xmlns:a16="http://schemas.microsoft.com/office/drawing/2014/main" id="{9CFDF127-2E60-EA05-9500-4DD9EC8FEB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9280" y="1760224"/>
            <a:ext cx="1905000" cy="1905000"/>
          </a:xfrm>
          <a:prstGeom prst="rect">
            <a:avLst/>
          </a:prstGeom>
        </p:spPr>
      </p:pic>
      <p:sp>
        <p:nvSpPr>
          <p:cNvPr id="3" name="Title 2">
            <a:extLst>
              <a:ext uri="{FF2B5EF4-FFF2-40B4-BE49-F238E27FC236}">
                <a16:creationId xmlns:a16="http://schemas.microsoft.com/office/drawing/2014/main" id="{3A7D881D-9473-6CDE-7573-7BF6EB0BB80A}"/>
              </a:ext>
            </a:extLst>
          </p:cNvPr>
          <p:cNvSpPr>
            <a:spLocks noGrp="1"/>
          </p:cNvSpPr>
          <p:nvPr>
            <p:ph type="title"/>
          </p:nvPr>
        </p:nvSpPr>
        <p:spPr/>
        <p:txBody>
          <a:bodyPr/>
          <a:lstStyle/>
          <a:p>
            <a:r>
              <a:rPr lang="en-US" dirty="0"/>
              <a:t>Via Benefits Mobile App</a:t>
            </a:r>
          </a:p>
        </p:txBody>
      </p:sp>
      <p:sp>
        <p:nvSpPr>
          <p:cNvPr id="5" name="Text Placeholder 4">
            <a:extLst>
              <a:ext uri="{FF2B5EF4-FFF2-40B4-BE49-F238E27FC236}">
                <a16:creationId xmlns:a16="http://schemas.microsoft.com/office/drawing/2014/main" id="{F179E9A5-9843-C33C-6CF2-05197C3DAD97}"/>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743533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3D4B61-BF36-0635-4183-AD7263B28958}"/>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2373238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ofa, sitting, indoor&#10;&#10;Description automatically generated">
            <a:extLst>
              <a:ext uri="{FF2B5EF4-FFF2-40B4-BE49-F238E27FC236}">
                <a16:creationId xmlns:a16="http://schemas.microsoft.com/office/drawing/2014/main" id="{6E707FFB-A4E8-4AFC-A949-F331E9530BC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 y="1519893"/>
            <a:ext cx="4149969" cy="4622146"/>
          </a:xfrm>
          <a:prstGeom prst="rect">
            <a:avLst/>
          </a:prstGeom>
        </p:spPr>
      </p:pic>
      <p:sp>
        <p:nvSpPr>
          <p:cNvPr id="6" name="Text Placeholder 4">
            <a:extLst>
              <a:ext uri="{FF2B5EF4-FFF2-40B4-BE49-F238E27FC236}">
                <a16:creationId xmlns:a16="http://schemas.microsoft.com/office/drawing/2014/main" id="{DE5E9D3B-5B58-527E-EACD-D33BAFDAA6FC}"/>
              </a:ext>
            </a:extLst>
          </p:cNvPr>
          <p:cNvSpPr txBox="1">
            <a:spLocks/>
          </p:cNvSpPr>
          <p:nvPr/>
        </p:nvSpPr>
        <p:spPr>
          <a:xfrm>
            <a:off x="4479533" y="1519893"/>
            <a:ext cx="7102867" cy="4622146"/>
          </a:xfrm>
          <a:prstGeom prst="rect">
            <a:avLst/>
          </a:prstGeom>
        </p:spPr>
        <p:txBody>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buClr>
                <a:srgbClr val="9E0085"/>
              </a:buClr>
            </a:pPr>
            <a:r>
              <a:rPr lang="en-US" sz="2000">
                <a:ea typeface="Roboto" panose="02000000000000000000" pitchFamily="2" charset="0"/>
              </a:rPr>
              <a:t>Pre-Enrollment</a:t>
            </a:r>
            <a:endParaRPr lang="en-US" sz="2000" b="0">
              <a:ea typeface="Roboto" panose="02000000000000000000" pitchFamily="2" charset="0"/>
            </a:endParaRPr>
          </a:p>
          <a:p>
            <a:pPr lvl="2" defTabSz="292608">
              <a:spcAft>
                <a:spcPts val="400"/>
              </a:spcAft>
              <a:buClr>
                <a:srgbClr val="9E0085"/>
              </a:buClr>
              <a:buSzPct val="100000"/>
              <a:buFont typeface="Arial" panose="020B0604020202020204" pitchFamily="34" charset="0"/>
              <a:buChar char="•"/>
              <a:defRPr/>
            </a:pPr>
            <a:r>
              <a:rPr lang="en-US" sz="2000">
                <a:ea typeface="Roboto" panose="02000000000000000000" pitchFamily="2" charset="0"/>
              </a:rPr>
              <a:t>Create a Via Benefits Profile</a:t>
            </a:r>
          </a:p>
          <a:p>
            <a:pPr lvl="2" defTabSz="292608">
              <a:spcAft>
                <a:spcPts val="400"/>
              </a:spcAft>
              <a:buClr>
                <a:srgbClr val="9E0085"/>
              </a:buClr>
              <a:buSzPct val="100000"/>
              <a:buFont typeface="Arial" panose="020B0604020202020204" pitchFamily="34" charset="0"/>
              <a:buChar char="•"/>
              <a:defRPr/>
            </a:pPr>
            <a:r>
              <a:rPr lang="en-US" sz="2000">
                <a:ea typeface="Roboto" panose="02000000000000000000" pitchFamily="2" charset="0"/>
              </a:rPr>
              <a:t>Gather your information </a:t>
            </a:r>
          </a:p>
          <a:p>
            <a:pPr lvl="3" defTabSz="292608">
              <a:spcAft>
                <a:spcPts val="400"/>
              </a:spcAft>
              <a:buClr>
                <a:srgbClr val="9E0085"/>
              </a:buClr>
              <a:buSzPct val="100000"/>
              <a:buFont typeface="Aptos" panose="020B0004020202020204" pitchFamily="34" charset="0"/>
              <a:buChar char="−"/>
              <a:defRPr/>
            </a:pPr>
            <a:r>
              <a:rPr lang="en-US" sz="2000">
                <a:ea typeface="Roboto" panose="02000000000000000000" pitchFamily="2" charset="0"/>
              </a:rPr>
              <a:t>Medicare Card</a:t>
            </a:r>
          </a:p>
          <a:p>
            <a:pPr lvl="3" defTabSz="292608">
              <a:spcAft>
                <a:spcPts val="400"/>
              </a:spcAft>
              <a:buClr>
                <a:srgbClr val="9E0085"/>
              </a:buClr>
              <a:buSzPct val="100000"/>
              <a:buFont typeface="Aptos" panose="020B0004020202020204" pitchFamily="34" charset="0"/>
              <a:buChar char="−"/>
              <a:defRPr/>
            </a:pPr>
            <a:r>
              <a:rPr lang="en-US" sz="2000">
                <a:ea typeface="Roboto" panose="02000000000000000000" pitchFamily="2" charset="0"/>
              </a:rPr>
              <a:t>Prescriptions </a:t>
            </a:r>
          </a:p>
          <a:p>
            <a:pPr lvl="3" defTabSz="292608">
              <a:spcAft>
                <a:spcPts val="400"/>
              </a:spcAft>
              <a:buClr>
                <a:srgbClr val="9E0085"/>
              </a:buClr>
              <a:buSzPct val="100000"/>
              <a:buFont typeface="Aptos" panose="020B0004020202020204" pitchFamily="34" charset="0"/>
              <a:buChar char="−"/>
              <a:defRPr/>
            </a:pPr>
            <a:r>
              <a:rPr lang="en-US" sz="2000">
                <a:ea typeface="Roboto" panose="02000000000000000000" pitchFamily="2" charset="0"/>
              </a:rPr>
              <a:t>Physicians and Facilities</a:t>
            </a:r>
          </a:p>
          <a:p>
            <a:pPr lvl="2" defTabSz="292608">
              <a:spcAft>
                <a:spcPts val="400"/>
              </a:spcAft>
              <a:buClr>
                <a:srgbClr val="9E0085"/>
              </a:buClr>
              <a:buSzPct val="100000"/>
              <a:buFont typeface="Arial" panose="020B0604020202020204" pitchFamily="34" charset="0"/>
              <a:buChar char="•"/>
              <a:defRPr/>
            </a:pPr>
            <a:r>
              <a:rPr lang="en-US" sz="2000">
                <a:ea typeface="Roboto" panose="02000000000000000000" pitchFamily="2" charset="0"/>
              </a:rPr>
              <a:t>Call Via Benefits</a:t>
            </a:r>
          </a:p>
          <a:p>
            <a:pPr>
              <a:spcAft>
                <a:spcPts val="0"/>
              </a:spcAft>
              <a:buClr>
                <a:srgbClr val="9E0085"/>
              </a:buClr>
            </a:pPr>
            <a:r>
              <a:rPr lang="en-US" sz="2000">
                <a:ea typeface="Roboto" panose="02000000000000000000" pitchFamily="2" charset="0"/>
              </a:rPr>
              <a:t>Enrollment </a:t>
            </a:r>
            <a:endParaRPr lang="en-US" sz="2000" b="0">
              <a:ea typeface="Roboto" panose="02000000000000000000" pitchFamily="2" charset="0"/>
            </a:endParaRPr>
          </a:p>
          <a:p>
            <a:pPr lvl="2" defTabSz="292608">
              <a:spcAft>
                <a:spcPts val="400"/>
              </a:spcAft>
              <a:buClr>
                <a:srgbClr val="9E0085"/>
              </a:buClr>
              <a:buSzPct val="100000"/>
              <a:buFont typeface="Arial" panose="020B0604020202020204" pitchFamily="34" charset="0"/>
              <a:buChar char="•"/>
              <a:defRPr/>
            </a:pPr>
            <a:r>
              <a:rPr lang="en-US" sz="2000">
                <a:ea typeface="Roboto" panose="02000000000000000000" pitchFamily="2" charset="0"/>
              </a:rPr>
              <a:t>Call us at your scheduled appointment time </a:t>
            </a:r>
          </a:p>
          <a:p>
            <a:pPr lvl="2" defTabSz="292608">
              <a:spcAft>
                <a:spcPts val="400"/>
              </a:spcAft>
              <a:buClr>
                <a:srgbClr val="9E0085"/>
              </a:buClr>
              <a:buSzPct val="100000"/>
              <a:buFont typeface="Arial" panose="020B0604020202020204" pitchFamily="34" charset="0"/>
              <a:buChar char="•"/>
              <a:defRPr/>
            </a:pPr>
            <a:r>
              <a:rPr lang="en-US" sz="2000">
                <a:ea typeface="Roboto" panose="02000000000000000000" pitchFamily="2" charset="0"/>
              </a:rPr>
              <a:t>Enroll using the Via Benefits website any time during your enrollment period or by phone </a:t>
            </a:r>
          </a:p>
          <a:p>
            <a:pPr>
              <a:spcAft>
                <a:spcPts val="0"/>
              </a:spcAft>
              <a:buClr>
                <a:srgbClr val="9E0085"/>
              </a:buClr>
            </a:pPr>
            <a:r>
              <a:rPr lang="en-US" sz="2000">
                <a:ea typeface="Roboto" panose="02000000000000000000" pitchFamily="2" charset="0"/>
              </a:rPr>
              <a:t>Post-Enrollment</a:t>
            </a:r>
            <a:endParaRPr lang="en-US" sz="2000" b="0">
              <a:ea typeface="Roboto" panose="02000000000000000000" pitchFamily="2" charset="0"/>
            </a:endParaRPr>
          </a:p>
          <a:p>
            <a:pPr lvl="2" defTabSz="292608">
              <a:spcAft>
                <a:spcPts val="400"/>
              </a:spcAft>
              <a:buClr>
                <a:srgbClr val="9E0085"/>
              </a:buClr>
              <a:buSzPct val="100000"/>
              <a:buFont typeface="Arial" panose="020B0604020202020204" pitchFamily="34" charset="0"/>
              <a:buChar char="•"/>
              <a:defRPr/>
            </a:pPr>
            <a:r>
              <a:rPr lang="en-US" sz="2000">
                <a:ea typeface="Roboto" panose="02000000000000000000" pitchFamily="2" charset="0"/>
              </a:rPr>
              <a:t>Watch for communications about your new coverage</a:t>
            </a:r>
          </a:p>
          <a:p>
            <a:pPr marL="285750" indent="-285750">
              <a:buClr>
                <a:srgbClr val="9E0085"/>
              </a:buClr>
              <a:buFont typeface="Arial" panose="020B0604020202020204" pitchFamily="34" charset="0"/>
              <a:buChar char="•"/>
            </a:pPr>
            <a:endParaRPr lang="en-US"/>
          </a:p>
        </p:txBody>
      </p:sp>
      <p:sp>
        <p:nvSpPr>
          <p:cNvPr id="8" name="Rectangle: Folded Corner 7">
            <a:extLst>
              <a:ext uri="{FF2B5EF4-FFF2-40B4-BE49-F238E27FC236}">
                <a16:creationId xmlns:a16="http://schemas.microsoft.com/office/drawing/2014/main" id="{041819F0-DA23-9965-3CEC-7191B57C9436}"/>
              </a:ext>
            </a:extLst>
          </p:cNvPr>
          <p:cNvSpPr/>
          <p:nvPr/>
        </p:nvSpPr>
        <p:spPr>
          <a:xfrm>
            <a:off x="8832887" y="1524137"/>
            <a:ext cx="2749513" cy="2346731"/>
          </a:xfrm>
          <a:prstGeom prst="foldedCorner">
            <a:avLst/>
          </a:prstGeom>
          <a:solidFill>
            <a:srgbClr val="FFB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Reminder:</a:t>
            </a:r>
          </a:p>
          <a:p>
            <a:pPr algn="ctr"/>
            <a:r>
              <a:rPr lang="en-US" b="1" dirty="0">
                <a:solidFill>
                  <a:schemeClr val="tx1"/>
                </a:solidFill>
              </a:rPr>
              <a:t>Enrollment Deadline is 12/07/2025 or 12/31/2025</a:t>
            </a:r>
          </a:p>
          <a:p>
            <a:pPr algn="ctr"/>
            <a:endParaRPr lang="en-US" b="1" dirty="0">
              <a:solidFill>
                <a:schemeClr val="tx1"/>
              </a:solidFill>
            </a:endParaRPr>
          </a:p>
          <a:p>
            <a:pPr algn="ctr"/>
            <a:r>
              <a:rPr lang="en-US" b="1" dirty="0">
                <a:solidFill>
                  <a:schemeClr val="tx1"/>
                </a:solidFill>
              </a:rPr>
              <a:t>1-866-249-7785</a:t>
            </a:r>
          </a:p>
          <a:p>
            <a:pPr algn="ctr"/>
            <a:r>
              <a:rPr lang="en-US" b="1" dirty="0">
                <a:solidFill>
                  <a:schemeClr val="tx1"/>
                </a:solidFill>
              </a:rPr>
              <a:t>www.my.viabenefits.com/Wespath</a:t>
            </a:r>
          </a:p>
        </p:txBody>
      </p:sp>
      <p:sp>
        <p:nvSpPr>
          <p:cNvPr id="7" name="Title 6">
            <a:extLst>
              <a:ext uri="{FF2B5EF4-FFF2-40B4-BE49-F238E27FC236}">
                <a16:creationId xmlns:a16="http://schemas.microsoft.com/office/drawing/2014/main" id="{81487D57-99AC-CF06-480E-C1C66EA55A9F}"/>
              </a:ext>
            </a:extLst>
          </p:cNvPr>
          <p:cNvSpPr>
            <a:spLocks noGrp="1"/>
          </p:cNvSpPr>
          <p:nvPr>
            <p:ph type="title"/>
          </p:nvPr>
        </p:nvSpPr>
        <p:spPr/>
        <p:txBody>
          <a:bodyPr/>
          <a:lstStyle/>
          <a:p>
            <a:r>
              <a:rPr lang="en-US" dirty="0"/>
              <a:t>Ready? Let’s Go!</a:t>
            </a:r>
          </a:p>
        </p:txBody>
      </p:sp>
    </p:spTree>
    <p:extLst>
      <p:ext uri="{BB962C8B-B14F-4D97-AF65-F5344CB8AC3E}">
        <p14:creationId xmlns:p14="http://schemas.microsoft.com/office/powerpoint/2010/main" val="1358331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351E97-0E70-D5C2-7A61-A535F49B1B8D}"/>
              </a:ext>
            </a:extLst>
          </p:cNvPr>
          <p:cNvSpPr>
            <a:spLocks noGrp="1"/>
          </p:cNvSpPr>
          <p:nvPr>
            <p:ph type="title"/>
          </p:nvPr>
        </p:nvSpPr>
        <p:spPr/>
        <p:txBody>
          <a:bodyPr/>
          <a:lstStyle/>
          <a:p>
            <a:r>
              <a:rPr lang="en-US"/>
              <a:t>Helpful Resources</a:t>
            </a:r>
          </a:p>
        </p:txBody>
      </p:sp>
      <p:pic>
        <p:nvPicPr>
          <p:cNvPr id="5" name="Picture 1">
            <a:extLst>
              <a:ext uri="{FF2B5EF4-FFF2-40B4-BE49-F238E27FC236}">
                <a16:creationId xmlns:a16="http://schemas.microsoft.com/office/drawing/2014/main" id="{0B0081E8-100A-0F90-B436-E8B4C0F20A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2440" y="1474839"/>
            <a:ext cx="11247120" cy="4390410"/>
          </a:xfrm>
          <a:prstGeom prst="rect">
            <a:avLst/>
          </a:prstGeom>
          <a:ln w="38100" cap="sq">
            <a:solidFill>
              <a:srgbClr val="1D418E"/>
            </a:solid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2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1EB1AD-5A61-FC13-F689-92E80EF53B66}"/>
              </a:ext>
            </a:extLst>
          </p:cNvPr>
          <p:cNvGrpSpPr/>
          <p:nvPr/>
        </p:nvGrpSpPr>
        <p:grpSpPr>
          <a:xfrm>
            <a:off x="8264699" y="925"/>
            <a:ext cx="3927301" cy="6857076"/>
            <a:chOff x="6198524" y="693"/>
            <a:chExt cx="2945476" cy="5142807"/>
          </a:xfrm>
        </p:grpSpPr>
        <p:pic>
          <p:nvPicPr>
            <p:cNvPr id="11" name="Picture 10" descr="A person with a backpack and walking sticks&#10;&#10;Description automatically generated">
              <a:extLst>
                <a:ext uri="{FF2B5EF4-FFF2-40B4-BE49-F238E27FC236}">
                  <a16:creationId xmlns:a16="http://schemas.microsoft.com/office/drawing/2014/main" id="{26221A7A-1DC4-1E3F-F80B-51F4BE9A2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524" y="693"/>
              <a:ext cx="2945476" cy="5142807"/>
            </a:xfrm>
            <a:prstGeom prst="rect">
              <a:avLst/>
            </a:prstGeom>
          </p:spPr>
        </p:pic>
        <p:pic>
          <p:nvPicPr>
            <p:cNvPr id="3074" name="Picture 2" descr="Via Benefits – This way to personalized benefits">
              <a:extLst>
                <a:ext uri="{FF2B5EF4-FFF2-40B4-BE49-F238E27FC236}">
                  <a16:creationId xmlns:a16="http://schemas.microsoft.com/office/drawing/2014/main" id="{48EB5F14-50EB-98A2-AC31-3F4D309E38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962" y="189706"/>
              <a:ext cx="1805541" cy="31553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609600" y="463296"/>
            <a:ext cx="9245600" cy="1949704"/>
          </a:xfrm>
        </p:spPr>
        <p:txBody>
          <a:bodyPr>
            <a:normAutofit/>
          </a:bodyPr>
          <a:lstStyle/>
          <a:p>
            <a:r>
              <a:rPr lang="en-US" b="1" dirty="0"/>
              <a:t>Why Transition?</a:t>
            </a:r>
            <a:br>
              <a:rPr lang="en-US" b="1" dirty="0"/>
            </a:br>
            <a:endParaRPr lang="en-US" b="1" baseline="30000" dirty="0">
              <a:cs typeface="Calibri"/>
            </a:endParaRPr>
          </a:p>
        </p:txBody>
      </p:sp>
      <p:sp>
        <p:nvSpPr>
          <p:cNvPr id="5" name="Content Placeholder 2">
            <a:extLst>
              <a:ext uri="{FF2B5EF4-FFF2-40B4-BE49-F238E27FC236}">
                <a16:creationId xmlns:a16="http://schemas.microsoft.com/office/drawing/2014/main" id="{7FD25B2F-D8FB-9B87-81A7-B3DACB233C39}"/>
              </a:ext>
            </a:extLst>
          </p:cNvPr>
          <p:cNvSpPr>
            <a:spLocks noGrp="1"/>
          </p:cNvSpPr>
          <p:nvPr>
            <p:ph idx="1"/>
          </p:nvPr>
        </p:nvSpPr>
        <p:spPr>
          <a:xfrm>
            <a:off x="711201" y="1600200"/>
            <a:ext cx="6833937" cy="3199384"/>
          </a:xfrm>
        </p:spPr>
        <p:txBody>
          <a:bodyPr/>
          <a:lstStyle/>
          <a:p>
            <a:pPr>
              <a:buFont typeface="Wingdings" panose="05000000000000000000" pitchFamily="2" charset="2"/>
              <a:buChar char="ü"/>
            </a:pPr>
            <a:r>
              <a:rPr lang="en-US" dirty="0"/>
              <a:t>Flexibility and savings for individual retirees and spouses</a:t>
            </a:r>
          </a:p>
          <a:p>
            <a:pPr>
              <a:buFont typeface="Wingdings" panose="05000000000000000000" pitchFamily="2" charset="2"/>
              <a:buChar char="ü"/>
            </a:pPr>
            <a:r>
              <a:rPr lang="en-US" dirty="0"/>
              <a:t>Plans that fit individual needs</a:t>
            </a:r>
          </a:p>
          <a:p>
            <a:pPr>
              <a:buFont typeface="Wingdings" panose="05000000000000000000" pitchFamily="2" charset="2"/>
              <a:buChar char="ü"/>
            </a:pPr>
            <a:r>
              <a:rPr lang="en-US" dirty="0"/>
              <a:t>Less cost volatility for the conference and local churches in the short term</a:t>
            </a:r>
          </a:p>
          <a:p>
            <a:pPr>
              <a:buFont typeface="Wingdings" panose="05000000000000000000" pitchFamily="2" charset="2"/>
              <a:buChar char="ü"/>
            </a:pPr>
            <a:r>
              <a:rPr lang="en-US" dirty="0"/>
              <a:t>More sustainable cost in the long term</a:t>
            </a:r>
            <a:endParaRPr lang="en-US" sz="4267" dirty="0"/>
          </a:p>
        </p:txBody>
      </p:sp>
    </p:spTree>
    <p:extLst>
      <p:ext uri="{BB962C8B-B14F-4D97-AF65-F5344CB8AC3E}">
        <p14:creationId xmlns:p14="http://schemas.microsoft.com/office/powerpoint/2010/main" val="2848676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32">
            <a:extLst>
              <a:ext uri="{FF2B5EF4-FFF2-40B4-BE49-F238E27FC236}">
                <a16:creationId xmlns:a16="http://schemas.microsoft.com/office/drawing/2014/main" id="{A284D11E-3C44-A2FD-FF52-2B2C1F251D18}"/>
              </a:ext>
            </a:extLst>
          </p:cNvPr>
          <p:cNvGraphicFramePr>
            <a:graphicFrameLocks noGrp="1"/>
          </p:cNvGraphicFramePr>
          <p:nvPr/>
        </p:nvGraphicFramePr>
        <p:xfrm>
          <a:off x="6881039" y="1128700"/>
          <a:ext cx="4734560" cy="1737360"/>
        </p:xfrm>
        <a:graphic>
          <a:graphicData uri="http://schemas.openxmlformats.org/drawingml/2006/table">
            <a:tbl>
              <a:tblPr firstRow="1" bandRow="1">
                <a:tableStyleId>{5940675A-B579-460E-94D1-54222C63F5DA}</a:tableStyleId>
              </a:tblPr>
              <a:tblGrid>
                <a:gridCol w="4734560">
                  <a:extLst>
                    <a:ext uri="{9D8B030D-6E8A-4147-A177-3AD203B41FA5}">
                      <a16:colId xmlns:a16="http://schemas.microsoft.com/office/drawing/2014/main" val="3976841427"/>
                    </a:ext>
                  </a:extLst>
                </a:gridCol>
              </a:tblGrid>
              <a:tr h="1737360">
                <a:tc>
                  <a:txBody>
                    <a:bodyPr/>
                    <a:lstStyle/>
                    <a:p>
                      <a:pPr algn="ctr">
                        <a:spcAft>
                          <a:spcPts val="1200"/>
                        </a:spcAft>
                        <a:defRPr/>
                      </a:pPr>
                      <a:r>
                        <a:rPr lang="en-US" sz="1600" b="1" kern="0">
                          <a:solidFill>
                            <a:prstClr val="black"/>
                          </a:solidFill>
                          <a:latin typeface="+mn-lt"/>
                          <a:ea typeface="ＭＳ Ｐゴシック"/>
                          <a:cs typeface="Arial" pitchFamily="34" charset="0"/>
                        </a:rPr>
                        <a:t>All computer microphones will be </a:t>
                      </a:r>
                      <a:r>
                        <a:rPr lang="en-US" sz="1600" b="1" kern="0">
                          <a:solidFill>
                            <a:srgbClr val="C00000"/>
                          </a:solidFill>
                          <a:latin typeface="+mn-lt"/>
                          <a:ea typeface="ＭＳ Ｐゴシック"/>
                          <a:cs typeface="Arial" pitchFamily="34" charset="0"/>
                        </a:rPr>
                        <a:t>muted</a:t>
                      </a:r>
                      <a:r>
                        <a:rPr lang="en-US" sz="1600" b="1" kern="0">
                          <a:solidFill>
                            <a:prstClr val="black"/>
                          </a:solidFill>
                          <a:latin typeface="+mn-lt"/>
                          <a:ea typeface="ＭＳ Ｐゴシック"/>
                          <a:cs typeface="Arial" pitchFamily="34" charset="0"/>
                        </a:rPr>
                        <a:t> to avoid background noise </a:t>
                      </a:r>
                    </a:p>
                    <a:p>
                      <a:pPr algn="ctr">
                        <a:spcAft>
                          <a:spcPts val="1200"/>
                        </a:spcAft>
                        <a:defRPr/>
                      </a:pPr>
                      <a:r>
                        <a:rPr lang="en-US" sz="1600" i="1" kern="0">
                          <a:solidFill>
                            <a:prstClr val="black"/>
                          </a:solidFill>
                          <a:latin typeface="+mn-lt"/>
                          <a:ea typeface="ＭＳ Ｐゴシック"/>
                          <a:cs typeface="Arial" pitchFamily="34" charset="0"/>
                        </a:rPr>
                        <a:t>You will have the option to </a:t>
                      </a:r>
                      <a:br>
                        <a:rPr lang="en-US" sz="1600" i="1" kern="0">
                          <a:solidFill>
                            <a:prstClr val="black"/>
                          </a:solidFill>
                          <a:latin typeface="+mn-lt"/>
                          <a:ea typeface="ＭＳ Ｐゴシック"/>
                          <a:cs typeface="Arial" pitchFamily="34" charset="0"/>
                        </a:rPr>
                      </a:br>
                      <a:r>
                        <a:rPr lang="en-US" sz="1600" i="1" kern="0">
                          <a:solidFill>
                            <a:srgbClr val="C00000"/>
                          </a:solidFill>
                          <a:latin typeface="+mn-lt"/>
                          <a:ea typeface="ＭＳ Ｐゴシック"/>
                          <a:cs typeface="Arial" pitchFamily="34" charset="0"/>
                        </a:rPr>
                        <a:t>type </a:t>
                      </a:r>
                      <a:r>
                        <a:rPr lang="en-US" sz="1600" i="1" kern="0">
                          <a:solidFill>
                            <a:prstClr val="black"/>
                          </a:solidFill>
                          <a:latin typeface="+mn-lt"/>
                          <a:ea typeface="ＭＳ Ｐゴシック"/>
                          <a:cs typeface="Arial" pitchFamily="34" charset="0"/>
                        </a:rPr>
                        <a:t>questions</a:t>
                      </a:r>
                      <a:endParaRPr lang="en-US" sz="1600" b="1" i="1" kern="0">
                        <a:solidFill>
                          <a:prstClr val="black"/>
                        </a:solidFill>
                        <a:latin typeface="+mn-lt"/>
                        <a:ea typeface="ＭＳ Ｐゴシック"/>
                        <a:cs typeface="Arial" pitchFamily="34" charset="0"/>
                      </a:endParaRPr>
                    </a:p>
                  </a:txBody>
                  <a:tcPr marL="914400" anchor="ctr">
                    <a:solidFill>
                      <a:srgbClr val="E6E6E6"/>
                    </a:solidFill>
                  </a:tcPr>
                </a:tc>
                <a:extLst>
                  <a:ext uri="{0D108BD9-81ED-4DB2-BD59-A6C34878D82A}">
                    <a16:rowId xmlns:a16="http://schemas.microsoft.com/office/drawing/2014/main" val="1546034333"/>
                  </a:ext>
                </a:extLst>
              </a:tr>
            </a:tbl>
          </a:graphicData>
        </a:graphic>
      </p:graphicFrame>
      <p:grpSp>
        <p:nvGrpSpPr>
          <p:cNvPr id="6" name="Group 5">
            <a:extLst>
              <a:ext uri="{FF2B5EF4-FFF2-40B4-BE49-F238E27FC236}">
                <a16:creationId xmlns:a16="http://schemas.microsoft.com/office/drawing/2014/main" id="{6FC1B46A-3464-4337-649E-5BA52121927C}"/>
              </a:ext>
            </a:extLst>
          </p:cNvPr>
          <p:cNvGrpSpPr/>
          <p:nvPr/>
        </p:nvGrpSpPr>
        <p:grpSpPr>
          <a:xfrm>
            <a:off x="3234623" y="1128700"/>
            <a:ext cx="3370312" cy="4939837"/>
            <a:chOff x="3008117" y="80018"/>
            <a:chExt cx="3062842" cy="4610853"/>
          </a:xfrm>
        </p:grpSpPr>
        <p:pic>
          <p:nvPicPr>
            <p:cNvPr id="7" name="Picture 6">
              <a:extLst>
                <a:ext uri="{FF2B5EF4-FFF2-40B4-BE49-F238E27FC236}">
                  <a16:creationId xmlns:a16="http://schemas.microsoft.com/office/drawing/2014/main" id="{23D2BC0F-90D6-A45E-3D02-A250A10594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8117" y="308100"/>
              <a:ext cx="333113" cy="1155459"/>
            </a:xfrm>
            <a:prstGeom prst="rect">
              <a:avLst/>
            </a:prstGeom>
          </p:spPr>
        </p:pic>
        <p:pic>
          <p:nvPicPr>
            <p:cNvPr id="8" name="Picture 7">
              <a:extLst>
                <a:ext uri="{FF2B5EF4-FFF2-40B4-BE49-F238E27FC236}">
                  <a16:creationId xmlns:a16="http://schemas.microsoft.com/office/drawing/2014/main" id="{750C5CD8-EAEE-66CD-689E-19F1569AFC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1232" y="80018"/>
              <a:ext cx="2729727" cy="2396841"/>
            </a:xfrm>
            <a:prstGeom prst="rect">
              <a:avLst/>
            </a:prstGeom>
          </p:spPr>
        </p:pic>
        <p:pic>
          <p:nvPicPr>
            <p:cNvPr id="9" name="Picture 8">
              <a:extLst>
                <a:ext uri="{FF2B5EF4-FFF2-40B4-BE49-F238E27FC236}">
                  <a16:creationId xmlns:a16="http://schemas.microsoft.com/office/drawing/2014/main" id="{0FF54B21-800F-F54F-F4F9-F32A7418ED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41229" y="2454538"/>
              <a:ext cx="2729727" cy="1952585"/>
            </a:xfrm>
            <a:prstGeom prst="rect">
              <a:avLst/>
            </a:prstGeom>
          </p:spPr>
        </p:pic>
        <p:pic>
          <p:nvPicPr>
            <p:cNvPr id="10" name="Picture 9">
              <a:extLst>
                <a:ext uri="{FF2B5EF4-FFF2-40B4-BE49-F238E27FC236}">
                  <a16:creationId xmlns:a16="http://schemas.microsoft.com/office/drawing/2014/main" id="{C8CE2B3E-E4B0-339B-F7B4-AE0E2CF3769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41229" y="4262962"/>
              <a:ext cx="2729728" cy="427909"/>
            </a:xfrm>
            <a:prstGeom prst="rect">
              <a:avLst/>
            </a:prstGeom>
          </p:spPr>
        </p:pic>
      </p:grpSp>
      <p:grpSp>
        <p:nvGrpSpPr>
          <p:cNvPr id="11" name="Group 10">
            <a:extLst>
              <a:ext uri="{FF2B5EF4-FFF2-40B4-BE49-F238E27FC236}">
                <a16:creationId xmlns:a16="http://schemas.microsoft.com/office/drawing/2014/main" id="{3EBE39C0-80EE-6C0B-3389-27AC068D122D}"/>
              </a:ext>
            </a:extLst>
          </p:cNvPr>
          <p:cNvGrpSpPr/>
          <p:nvPr/>
        </p:nvGrpSpPr>
        <p:grpSpPr>
          <a:xfrm>
            <a:off x="590421" y="1225035"/>
            <a:ext cx="3103844" cy="693538"/>
            <a:chOff x="795521" y="1310495"/>
            <a:chExt cx="3103844" cy="693538"/>
          </a:xfrm>
        </p:grpSpPr>
        <p:sp>
          <p:nvSpPr>
            <p:cNvPr id="12" name="Rectangle: Rounded Corners 11">
              <a:extLst>
                <a:ext uri="{FF2B5EF4-FFF2-40B4-BE49-F238E27FC236}">
                  <a16:creationId xmlns:a16="http://schemas.microsoft.com/office/drawing/2014/main" id="{68E2D1DC-A1E1-9C74-4146-A36A03178106}"/>
                </a:ext>
              </a:extLst>
            </p:cNvPr>
            <p:cNvSpPr/>
            <p:nvPr/>
          </p:nvSpPr>
          <p:spPr bwMode="auto">
            <a:xfrm>
              <a:off x="3333880" y="1464759"/>
              <a:ext cx="565485" cy="385011"/>
            </a:xfrm>
            <a:prstGeom prst="roundRect">
              <a:avLst/>
            </a:prstGeom>
            <a:noFill/>
            <a:ln w="57150">
              <a:solidFill>
                <a:srgbClr val="C00000"/>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A8BB6BDE-35E1-AC7E-F508-6872F8A2EDC4}"/>
                </a:ext>
              </a:extLst>
            </p:cNvPr>
            <p:cNvCxnSpPr>
              <a:cxnSpLocks/>
            </p:cNvCxnSpPr>
            <p:nvPr/>
          </p:nvCxnSpPr>
          <p:spPr>
            <a:xfrm>
              <a:off x="998723" y="1657264"/>
              <a:ext cx="2313354" cy="0"/>
            </a:xfrm>
            <a:prstGeom prst="line">
              <a:avLst/>
            </a:prstGeom>
            <a:noFill/>
            <a:ln w="57150">
              <a:solidFill>
                <a:srgbClr val="C00000"/>
              </a:solidFill>
              <a:headEnd w="lg" len="sm"/>
              <a:tailEnd type="arrow" w="med" len="med"/>
            </a:ln>
            <a:effectLst/>
          </p:spPr>
        </p:cxnSp>
        <p:sp>
          <p:nvSpPr>
            <p:cNvPr id="14" name="TextBox 13">
              <a:extLst>
                <a:ext uri="{FF2B5EF4-FFF2-40B4-BE49-F238E27FC236}">
                  <a16:creationId xmlns:a16="http://schemas.microsoft.com/office/drawing/2014/main" id="{A8873AAA-DAF7-5236-D548-367A4B6E54D9}"/>
                </a:ext>
              </a:extLst>
            </p:cNvPr>
            <p:cNvSpPr txBox="1"/>
            <p:nvPr/>
          </p:nvSpPr>
          <p:spPr>
            <a:xfrm>
              <a:off x="795521" y="1310495"/>
              <a:ext cx="2103120" cy="693538"/>
            </a:xfrm>
            <a:prstGeom prst="roundRect">
              <a:avLst/>
            </a:prstGeom>
            <a:solidFill>
              <a:srgbClr val="E6E6E6"/>
            </a:solidFill>
            <a:ln w="57150">
              <a:solidFill>
                <a:srgbClr val="C00000"/>
              </a:solidFill>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a:defRPr sz="1600" b="0" i="0">
                  <a:solidFill>
                    <a:schemeClr val="bg1"/>
                  </a:solidFill>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Arial"/>
                  <a:ea typeface="Roboto" panose="02000000000000000000" pitchFamily="2" charset="0"/>
                  <a:cs typeface="Roboto" panose="02000000000000000000" pitchFamily="2" charset="0"/>
                </a:rPr>
                <a:t>Minimize/Expand </a:t>
              </a:r>
              <a:br>
                <a:rPr kumimoji="0" lang="en-US" sz="1600" b="1" i="0" u="none" strike="noStrike" kern="1200" cap="none" spc="0" normalizeH="0" baseline="0" noProof="0">
                  <a:ln>
                    <a:noFill/>
                  </a:ln>
                  <a:solidFill>
                    <a:srgbClr val="C00000"/>
                  </a:solidFill>
                  <a:effectLst/>
                  <a:uLnTx/>
                  <a:uFillTx/>
                  <a:latin typeface="Arial"/>
                  <a:ea typeface="Roboto" panose="02000000000000000000" pitchFamily="2" charset="0"/>
                  <a:cs typeface="Roboto" panose="02000000000000000000" pitchFamily="2" charset="0"/>
                </a:rPr>
              </a:br>
              <a:r>
                <a:rPr kumimoji="0" lang="en-US" sz="1600" b="1" i="0" u="none" strike="noStrike" kern="1200" cap="none" spc="0" normalizeH="0" baseline="0" noProof="0">
                  <a:ln>
                    <a:noFill/>
                  </a:ln>
                  <a:solidFill>
                    <a:srgbClr val="C00000"/>
                  </a:solidFill>
                  <a:effectLst/>
                  <a:uLnTx/>
                  <a:uFillTx/>
                  <a:latin typeface="Arial"/>
                  <a:ea typeface="Roboto" panose="02000000000000000000" pitchFamily="2" charset="0"/>
                  <a:cs typeface="Roboto" panose="02000000000000000000" pitchFamily="2" charset="0"/>
                </a:rPr>
                <a:t>Control Panel</a:t>
              </a:r>
            </a:p>
          </p:txBody>
        </p:sp>
      </p:grpSp>
      <p:grpSp>
        <p:nvGrpSpPr>
          <p:cNvPr id="15" name="Group 14">
            <a:extLst>
              <a:ext uri="{FF2B5EF4-FFF2-40B4-BE49-F238E27FC236}">
                <a16:creationId xmlns:a16="http://schemas.microsoft.com/office/drawing/2014/main" id="{BFEF543A-F5ED-4E9E-EAD8-FB3CBF83902B}"/>
              </a:ext>
            </a:extLst>
          </p:cNvPr>
          <p:cNvGrpSpPr/>
          <p:nvPr/>
        </p:nvGrpSpPr>
        <p:grpSpPr>
          <a:xfrm>
            <a:off x="590420" y="4706788"/>
            <a:ext cx="5994404" cy="693538"/>
            <a:chOff x="795520" y="4792248"/>
            <a:chExt cx="5994404" cy="693538"/>
          </a:xfrm>
        </p:grpSpPr>
        <p:sp>
          <p:nvSpPr>
            <p:cNvPr id="16" name="Rectangle: Rounded Corners 15">
              <a:extLst>
                <a:ext uri="{FF2B5EF4-FFF2-40B4-BE49-F238E27FC236}">
                  <a16:creationId xmlns:a16="http://schemas.microsoft.com/office/drawing/2014/main" id="{5D77375C-5679-46C8-DD02-AA2016BE6527}"/>
                </a:ext>
              </a:extLst>
            </p:cNvPr>
            <p:cNvSpPr/>
            <p:nvPr/>
          </p:nvSpPr>
          <p:spPr bwMode="auto">
            <a:xfrm>
              <a:off x="3791078" y="4946512"/>
              <a:ext cx="2998846" cy="385011"/>
            </a:xfrm>
            <a:prstGeom prst="roundRect">
              <a:avLst/>
            </a:prstGeom>
            <a:noFill/>
            <a:ln w="57150">
              <a:solidFill>
                <a:srgbClr val="C00000"/>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cxnSp>
          <p:nvCxnSpPr>
            <p:cNvPr id="17" name="Straight Connector 16">
              <a:extLst>
                <a:ext uri="{FF2B5EF4-FFF2-40B4-BE49-F238E27FC236}">
                  <a16:creationId xmlns:a16="http://schemas.microsoft.com/office/drawing/2014/main" id="{52ABCECA-63CF-FF10-8B01-047731A3F58A}"/>
                </a:ext>
              </a:extLst>
            </p:cNvPr>
            <p:cNvCxnSpPr>
              <a:cxnSpLocks/>
            </p:cNvCxnSpPr>
            <p:nvPr/>
          </p:nvCxnSpPr>
          <p:spPr>
            <a:xfrm>
              <a:off x="1455922" y="5139017"/>
              <a:ext cx="2313354" cy="0"/>
            </a:xfrm>
            <a:prstGeom prst="line">
              <a:avLst/>
            </a:prstGeom>
            <a:noFill/>
            <a:ln w="57150">
              <a:solidFill>
                <a:srgbClr val="C00000"/>
              </a:solidFill>
              <a:headEnd w="lg" len="sm"/>
              <a:tailEnd type="arrow" w="med" len="med"/>
            </a:ln>
            <a:effectLst/>
          </p:spPr>
        </p:cxnSp>
        <p:sp>
          <p:nvSpPr>
            <p:cNvPr id="18" name="TextBox 17">
              <a:extLst>
                <a:ext uri="{FF2B5EF4-FFF2-40B4-BE49-F238E27FC236}">
                  <a16:creationId xmlns:a16="http://schemas.microsoft.com/office/drawing/2014/main" id="{6A636E69-6DAA-ECB5-90C2-C2A5285CDDAC}"/>
                </a:ext>
              </a:extLst>
            </p:cNvPr>
            <p:cNvSpPr txBox="1"/>
            <p:nvPr/>
          </p:nvSpPr>
          <p:spPr>
            <a:xfrm>
              <a:off x="795520" y="4792248"/>
              <a:ext cx="2377440" cy="693538"/>
            </a:xfrm>
            <a:prstGeom prst="roundRect">
              <a:avLst/>
            </a:prstGeom>
            <a:solidFill>
              <a:srgbClr val="E6E6E6"/>
            </a:solidFill>
            <a:ln w="57150">
              <a:solidFill>
                <a:srgbClr val="C00000"/>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1600" b="0" i="0">
                  <a:solidFill>
                    <a:schemeClr val="bg1"/>
                  </a:solidFill>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Arial"/>
                  <a:ea typeface="Roboto" panose="02000000000000000000" pitchFamily="2" charset="0"/>
                  <a:cs typeface="Roboto" panose="02000000000000000000" pitchFamily="2" charset="0"/>
                </a:rPr>
                <a:t>Type general question, </a:t>
              </a:r>
              <a:br>
                <a:rPr kumimoji="0" lang="en-US" sz="1600" b="1" i="0" u="none" strike="noStrike" kern="1200" cap="none" spc="0" normalizeH="0" baseline="0" noProof="0">
                  <a:ln>
                    <a:noFill/>
                  </a:ln>
                  <a:solidFill>
                    <a:srgbClr val="C00000"/>
                  </a:solidFill>
                  <a:effectLst/>
                  <a:uLnTx/>
                  <a:uFillTx/>
                  <a:latin typeface="Arial"/>
                  <a:ea typeface="Roboto" panose="02000000000000000000" pitchFamily="2" charset="0"/>
                  <a:cs typeface="Roboto" panose="02000000000000000000" pitchFamily="2" charset="0"/>
                </a:rPr>
              </a:br>
              <a:r>
                <a:rPr kumimoji="0" lang="en-US" sz="1600" b="1" i="0" u="none" strike="noStrike" kern="1200" cap="none" spc="0" normalizeH="0" baseline="0" noProof="0">
                  <a:ln>
                    <a:noFill/>
                  </a:ln>
                  <a:solidFill>
                    <a:srgbClr val="C00000"/>
                  </a:solidFill>
                  <a:effectLst/>
                  <a:uLnTx/>
                  <a:uFillTx/>
                  <a:latin typeface="Arial"/>
                  <a:ea typeface="Roboto" panose="02000000000000000000" pitchFamily="2" charset="0"/>
                  <a:cs typeface="Roboto" panose="02000000000000000000" pitchFamily="2" charset="0"/>
                </a:rPr>
                <a:t>press “Send”</a:t>
              </a:r>
            </a:p>
          </p:txBody>
        </p:sp>
      </p:grpSp>
      <p:grpSp>
        <p:nvGrpSpPr>
          <p:cNvPr id="19" name="Group 18">
            <a:extLst>
              <a:ext uri="{FF2B5EF4-FFF2-40B4-BE49-F238E27FC236}">
                <a16:creationId xmlns:a16="http://schemas.microsoft.com/office/drawing/2014/main" id="{468F8ECF-5E58-C417-C183-B52402E9EBEE}"/>
              </a:ext>
            </a:extLst>
          </p:cNvPr>
          <p:cNvGrpSpPr/>
          <p:nvPr/>
        </p:nvGrpSpPr>
        <p:grpSpPr>
          <a:xfrm>
            <a:off x="7033313" y="1388139"/>
            <a:ext cx="850842" cy="1218482"/>
            <a:chOff x="7217026" y="1933073"/>
            <a:chExt cx="998549" cy="1430012"/>
          </a:xfrm>
        </p:grpSpPr>
        <p:grpSp>
          <p:nvGrpSpPr>
            <p:cNvPr id="20" name="Group 19">
              <a:extLst>
                <a:ext uri="{FF2B5EF4-FFF2-40B4-BE49-F238E27FC236}">
                  <a16:creationId xmlns:a16="http://schemas.microsoft.com/office/drawing/2014/main" id="{B41EBC3B-D699-6614-D660-0DABC252EE61}"/>
                </a:ext>
              </a:extLst>
            </p:cNvPr>
            <p:cNvGrpSpPr/>
            <p:nvPr/>
          </p:nvGrpSpPr>
          <p:grpSpPr>
            <a:xfrm>
              <a:off x="7369722" y="1933073"/>
              <a:ext cx="693157" cy="1430012"/>
              <a:chOff x="7379368" y="1933073"/>
              <a:chExt cx="693157" cy="1430012"/>
            </a:xfrm>
          </p:grpSpPr>
          <p:sp>
            <p:nvSpPr>
              <p:cNvPr id="24" name="Rectangle: Rounded Corners 23">
                <a:extLst>
                  <a:ext uri="{FF2B5EF4-FFF2-40B4-BE49-F238E27FC236}">
                    <a16:creationId xmlns:a16="http://schemas.microsoft.com/office/drawing/2014/main" id="{F31F6A87-E68B-E17F-BAA8-E02CE349527E}"/>
                  </a:ext>
                </a:extLst>
              </p:cNvPr>
              <p:cNvSpPr/>
              <p:nvPr/>
            </p:nvSpPr>
            <p:spPr bwMode="auto">
              <a:xfrm>
                <a:off x="7481304" y="1933073"/>
                <a:ext cx="489285" cy="1018674"/>
              </a:xfrm>
              <a:prstGeom prst="roundRect">
                <a:avLst>
                  <a:gd name="adj" fmla="val 50000"/>
                </a:avLst>
              </a:prstGeom>
              <a:solidFill>
                <a:srgbClr val="C00000"/>
              </a:solidFill>
              <a:ln>
                <a:noFill/>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50"/>
                  </a:spcAft>
                  <a:buClr>
                    <a:srgbClr val="702082"/>
                  </a:buClr>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13C766F8-D4E3-32C9-EE68-485C7A1A429F}"/>
                  </a:ext>
                </a:extLst>
              </p:cNvPr>
              <p:cNvSpPr/>
              <p:nvPr/>
            </p:nvSpPr>
            <p:spPr bwMode="auto">
              <a:xfrm>
                <a:off x="7379368" y="2389879"/>
                <a:ext cx="693157" cy="670682"/>
              </a:xfrm>
              <a:custGeom>
                <a:avLst/>
                <a:gdLst>
                  <a:gd name="connsiteX0" fmla="*/ 0 w 721895"/>
                  <a:gd name="connsiteY0" fmla="*/ 8021 h 697831"/>
                  <a:gd name="connsiteX1" fmla="*/ 0 w 721895"/>
                  <a:gd name="connsiteY1" fmla="*/ 417094 h 697831"/>
                  <a:gd name="connsiteX2" fmla="*/ 32085 w 721895"/>
                  <a:gd name="connsiteY2" fmla="*/ 561473 h 697831"/>
                  <a:gd name="connsiteX3" fmla="*/ 280737 w 721895"/>
                  <a:gd name="connsiteY3" fmla="*/ 697831 h 697831"/>
                  <a:gd name="connsiteX4" fmla="*/ 417095 w 721895"/>
                  <a:gd name="connsiteY4" fmla="*/ 697831 h 697831"/>
                  <a:gd name="connsiteX5" fmla="*/ 617621 w 721895"/>
                  <a:gd name="connsiteY5" fmla="*/ 601579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32085 w 721895"/>
                  <a:gd name="connsiteY2" fmla="*/ 561473 h 697831"/>
                  <a:gd name="connsiteX3" fmla="*/ 280737 w 721895"/>
                  <a:gd name="connsiteY3" fmla="*/ 697831 h 697831"/>
                  <a:gd name="connsiteX4" fmla="*/ 417095 w 721895"/>
                  <a:gd name="connsiteY4" fmla="*/ 697831 h 697831"/>
                  <a:gd name="connsiteX5" fmla="*/ 617621 w 721895"/>
                  <a:gd name="connsiteY5" fmla="*/ 601579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75904 w 721895"/>
                  <a:gd name="connsiteY2" fmla="*/ 586717 h 697831"/>
                  <a:gd name="connsiteX3" fmla="*/ 280737 w 721895"/>
                  <a:gd name="connsiteY3" fmla="*/ 697831 h 697831"/>
                  <a:gd name="connsiteX4" fmla="*/ 417095 w 721895"/>
                  <a:gd name="connsiteY4" fmla="*/ 697831 h 697831"/>
                  <a:gd name="connsiteX5" fmla="*/ 617621 w 721895"/>
                  <a:gd name="connsiteY5" fmla="*/ 601579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75904 w 721895"/>
                  <a:gd name="connsiteY2" fmla="*/ 586717 h 697831"/>
                  <a:gd name="connsiteX3" fmla="*/ 298265 w 721895"/>
                  <a:gd name="connsiteY3" fmla="*/ 697831 h 697831"/>
                  <a:gd name="connsiteX4" fmla="*/ 417095 w 721895"/>
                  <a:gd name="connsiteY4" fmla="*/ 697831 h 697831"/>
                  <a:gd name="connsiteX5" fmla="*/ 617621 w 721895"/>
                  <a:gd name="connsiteY5" fmla="*/ 601579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75904 w 721895"/>
                  <a:gd name="connsiteY2" fmla="*/ 586717 h 697831"/>
                  <a:gd name="connsiteX3" fmla="*/ 298265 w 721895"/>
                  <a:gd name="connsiteY3" fmla="*/ 697831 h 697831"/>
                  <a:gd name="connsiteX4" fmla="*/ 417095 w 721895"/>
                  <a:gd name="connsiteY4" fmla="*/ 697831 h 697831"/>
                  <a:gd name="connsiteX5" fmla="*/ 617621 w 721895"/>
                  <a:gd name="connsiteY5" fmla="*/ 601579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75904 w 721895"/>
                  <a:gd name="connsiteY2" fmla="*/ 586717 h 697831"/>
                  <a:gd name="connsiteX3" fmla="*/ 298265 w 721895"/>
                  <a:gd name="connsiteY3" fmla="*/ 697831 h 697831"/>
                  <a:gd name="connsiteX4" fmla="*/ 417095 w 721895"/>
                  <a:gd name="connsiteY4" fmla="*/ 697831 h 697831"/>
                  <a:gd name="connsiteX5" fmla="*/ 617621 w 721895"/>
                  <a:gd name="connsiteY5" fmla="*/ 601579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75904 w 721895"/>
                  <a:gd name="connsiteY2" fmla="*/ 586717 h 697831"/>
                  <a:gd name="connsiteX3" fmla="*/ 298265 w 721895"/>
                  <a:gd name="connsiteY3" fmla="*/ 697831 h 697831"/>
                  <a:gd name="connsiteX4" fmla="*/ 417095 w 721895"/>
                  <a:gd name="connsiteY4" fmla="*/ 697831 h 697831"/>
                  <a:gd name="connsiteX5" fmla="*/ 597173 w 721895"/>
                  <a:gd name="connsiteY5" fmla="*/ 593164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102194 w 721895"/>
                  <a:gd name="connsiteY2" fmla="*/ 586717 h 697831"/>
                  <a:gd name="connsiteX3" fmla="*/ 298265 w 721895"/>
                  <a:gd name="connsiteY3" fmla="*/ 697831 h 697831"/>
                  <a:gd name="connsiteX4" fmla="*/ 417095 w 721895"/>
                  <a:gd name="connsiteY4" fmla="*/ 697831 h 697831"/>
                  <a:gd name="connsiteX5" fmla="*/ 597173 w 721895"/>
                  <a:gd name="connsiteY5" fmla="*/ 593164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102194 w 721895"/>
                  <a:gd name="connsiteY2" fmla="*/ 586717 h 697831"/>
                  <a:gd name="connsiteX3" fmla="*/ 298265 w 721895"/>
                  <a:gd name="connsiteY3" fmla="*/ 644537 h 697831"/>
                  <a:gd name="connsiteX4" fmla="*/ 417095 w 721895"/>
                  <a:gd name="connsiteY4" fmla="*/ 697831 h 697831"/>
                  <a:gd name="connsiteX5" fmla="*/ 597173 w 721895"/>
                  <a:gd name="connsiteY5" fmla="*/ 593164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97831"/>
                  <a:gd name="connsiteX1" fmla="*/ 0 w 721895"/>
                  <a:gd name="connsiteY1" fmla="*/ 417094 h 697831"/>
                  <a:gd name="connsiteX2" fmla="*/ 102194 w 721895"/>
                  <a:gd name="connsiteY2" fmla="*/ 586717 h 697831"/>
                  <a:gd name="connsiteX3" fmla="*/ 292422 w 721895"/>
                  <a:gd name="connsiteY3" fmla="*/ 678196 h 697831"/>
                  <a:gd name="connsiteX4" fmla="*/ 417095 w 721895"/>
                  <a:gd name="connsiteY4" fmla="*/ 697831 h 697831"/>
                  <a:gd name="connsiteX5" fmla="*/ 597173 w 721895"/>
                  <a:gd name="connsiteY5" fmla="*/ 593164 h 697831"/>
                  <a:gd name="connsiteX6" fmla="*/ 721895 w 721895"/>
                  <a:gd name="connsiteY6" fmla="*/ 417094 h 697831"/>
                  <a:gd name="connsiteX7" fmla="*/ 721895 w 721895"/>
                  <a:gd name="connsiteY7" fmla="*/ 0 h 697831"/>
                  <a:gd name="connsiteX8" fmla="*/ 713874 w 721895"/>
                  <a:gd name="connsiteY8" fmla="*/ 0 h 697831"/>
                  <a:gd name="connsiteX0" fmla="*/ 0 w 721895"/>
                  <a:gd name="connsiteY0" fmla="*/ 8021 h 686612"/>
                  <a:gd name="connsiteX1" fmla="*/ 0 w 721895"/>
                  <a:gd name="connsiteY1" fmla="*/ 417094 h 686612"/>
                  <a:gd name="connsiteX2" fmla="*/ 102194 w 721895"/>
                  <a:gd name="connsiteY2" fmla="*/ 586717 h 686612"/>
                  <a:gd name="connsiteX3" fmla="*/ 292422 w 721895"/>
                  <a:gd name="connsiteY3" fmla="*/ 678196 h 686612"/>
                  <a:gd name="connsiteX4" fmla="*/ 414174 w 721895"/>
                  <a:gd name="connsiteY4" fmla="*/ 686612 h 686612"/>
                  <a:gd name="connsiteX5" fmla="*/ 597173 w 721895"/>
                  <a:gd name="connsiteY5" fmla="*/ 593164 h 686612"/>
                  <a:gd name="connsiteX6" fmla="*/ 721895 w 721895"/>
                  <a:gd name="connsiteY6" fmla="*/ 417094 h 686612"/>
                  <a:gd name="connsiteX7" fmla="*/ 721895 w 721895"/>
                  <a:gd name="connsiteY7" fmla="*/ 0 h 686612"/>
                  <a:gd name="connsiteX8" fmla="*/ 713874 w 721895"/>
                  <a:gd name="connsiteY8" fmla="*/ 0 h 686612"/>
                  <a:gd name="connsiteX0" fmla="*/ 0 w 721895"/>
                  <a:gd name="connsiteY0" fmla="*/ 8021 h 683807"/>
                  <a:gd name="connsiteX1" fmla="*/ 0 w 721895"/>
                  <a:gd name="connsiteY1" fmla="*/ 417094 h 683807"/>
                  <a:gd name="connsiteX2" fmla="*/ 102194 w 721895"/>
                  <a:gd name="connsiteY2" fmla="*/ 586717 h 683807"/>
                  <a:gd name="connsiteX3" fmla="*/ 292422 w 721895"/>
                  <a:gd name="connsiteY3" fmla="*/ 678196 h 683807"/>
                  <a:gd name="connsiteX4" fmla="*/ 414174 w 721895"/>
                  <a:gd name="connsiteY4" fmla="*/ 683807 h 683807"/>
                  <a:gd name="connsiteX5" fmla="*/ 597173 w 721895"/>
                  <a:gd name="connsiteY5" fmla="*/ 593164 h 683807"/>
                  <a:gd name="connsiteX6" fmla="*/ 721895 w 721895"/>
                  <a:gd name="connsiteY6" fmla="*/ 417094 h 683807"/>
                  <a:gd name="connsiteX7" fmla="*/ 721895 w 721895"/>
                  <a:gd name="connsiteY7" fmla="*/ 0 h 683807"/>
                  <a:gd name="connsiteX8" fmla="*/ 713874 w 721895"/>
                  <a:gd name="connsiteY8" fmla="*/ 0 h 683807"/>
                  <a:gd name="connsiteX0" fmla="*/ 0 w 721895"/>
                  <a:gd name="connsiteY0" fmla="*/ 8021 h 683807"/>
                  <a:gd name="connsiteX1" fmla="*/ 0 w 721895"/>
                  <a:gd name="connsiteY1" fmla="*/ 417094 h 683807"/>
                  <a:gd name="connsiteX2" fmla="*/ 102194 w 721895"/>
                  <a:gd name="connsiteY2" fmla="*/ 586717 h 683807"/>
                  <a:gd name="connsiteX3" fmla="*/ 292422 w 721895"/>
                  <a:gd name="connsiteY3" fmla="*/ 678196 h 683807"/>
                  <a:gd name="connsiteX4" fmla="*/ 414174 w 721895"/>
                  <a:gd name="connsiteY4" fmla="*/ 683807 h 683807"/>
                  <a:gd name="connsiteX5" fmla="*/ 597173 w 721895"/>
                  <a:gd name="connsiteY5" fmla="*/ 593164 h 683807"/>
                  <a:gd name="connsiteX6" fmla="*/ 721895 w 721895"/>
                  <a:gd name="connsiteY6" fmla="*/ 417094 h 683807"/>
                  <a:gd name="connsiteX7" fmla="*/ 721895 w 721895"/>
                  <a:gd name="connsiteY7" fmla="*/ 0 h 683807"/>
                  <a:gd name="connsiteX8" fmla="*/ 713874 w 721895"/>
                  <a:gd name="connsiteY8" fmla="*/ 0 h 683807"/>
                  <a:gd name="connsiteX0" fmla="*/ 0 w 721895"/>
                  <a:gd name="connsiteY0" fmla="*/ 8021 h 683807"/>
                  <a:gd name="connsiteX1" fmla="*/ 0 w 721895"/>
                  <a:gd name="connsiteY1" fmla="*/ 417094 h 683807"/>
                  <a:gd name="connsiteX2" fmla="*/ 102194 w 721895"/>
                  <a:gd name="connsiteY2" fmla="*/ 586717 h 683807"/>
                  <a:gd name="connsiteX3" fmla="*/ 292422 w 721895"/>
                  <a:gd name="connsiteY3" fmla="*/ 678196 h 683807"/>
                  <a:gd name="connsiteX4" fmla="*/ 387883 w 721895"/>
                  <a:gd name="connsiteY4" fmla="*/ 683807 h 683807"/>
                  <a:gd name="connsiteX5" fmla="*/ 597173 w 721895"/>
                  <a:gd name="connsiteY5" fmla="*/ 593164 h 683807"/>
                  <a:gd name="connsiteX6" fmla="*/ 721895 w 721895"/>
                  <a:gd name="connsiteY6" fmla="*/ 417094 h 683807"/>
                  <a:gd name="connsiteX7" fmla="*/ 721895 w 721895"/>
                  <a:gd name="connsiteY7" fmla="*/ 0 h 683807"/>
                  <a:gd name="connsiteX8" fmla="*/ 713874 w 721895"/>
                  <a:gd name="connsiteY8" fmla="*/ 0 h 683807"/>
                  <a:gd name="connsiteX0" fmla="*/ 0 w 721895"/>
                  <a:gd name="connsiteY0" fmla="*/ 8021 h 683807"/>
                  <a:gd name="connsiteX1" fmla="*/ 0 w 721895"/>
                  <a:gd name="connsiteY1" fmla="*/ 417094 h 683807"/>
                  <a:gd name="connsiteX2" fmla="*/ 102194 w 721895"/>
                  <a:gd name="connsiteY2" fmla="*/ 586717 h 683807"/>
                  <a:gd name="connsiteX3" fmla="*/ 292422 w 721895"/>
                  <a:gd name="connsiteY3" fmla="*/ 678196 h 683807"/>
                  <a:gd name="connsiteX4" fmla="*/ 405410 w 721895"/>
                  <a:gd name="connsiteY4" fmla="*/ 683807 h 683807"/>
                  <a:gd name="connsiteX5" fmla="*/ 597173 w 721895"/>
                  <a:gd name="connsiteY5" fmla="*/ 593164 h 683807"/>
                  <a:gd name="connsiteX6" fmla="*/ 721895 w 721895"/>
                  <a:gd name="connsiteY6" fmla="*/ 417094 h 683807"/>
                  <a:gd name="connsiteX7" fmla="*/ 721895 w 721895"/>
                  <a:gd name="connsiteY7" fmla="*/ 0 h 683807"/>
                  <a:gd name="connsiteX8" fmla="*/ 713874 w 721895"/>
                  <a:gd name="connsiteY8" fmla="*/ 0 h 683807"/>
                  <a:gd name="connsiteX0" fmla="*/ 0 w 721895"/>
                  <a:gd name="connsiteY0" fmla="*/ 8021 h 678196"/>
                  <a:gd name="connsiteX1" fmla="*/ 0 w 721895"/>
                  <a:gd name="connsiteY1" fmla="*/ 417094 h 678196"/>
                  <a:gd name="connsiteX2" fmla="*/ 102194 w 721895"/>
                  <a:gd name="connsiteY2" fmla="*/ 586717 h 678196"/>
                  <a:gd name="connsiteX3" fmla="*/ 292422 w 721895"/>
                  <a:gd name="connsiteY3" fmla="*/ 678196 h 678196"/>
                  <a:gd name="connsiteX4" fmla="*/ 597173 w 721895"/>
                  <a:gd name="connsiteY4" fmla="*/ 593164 h 678196"/>
                  <a:gd name="connsiteX5" fmla="*/ 721895 w 721895"/>
                  <a:gd name="connsiteY5" fmla="*/ 417094 h 678196"/>
                  <a:gd name="connsiteX6" fmla="*/ 721895 w 721895"/>
                  <a:gd name="connsiteY6" fmla="*/ 0 h 678196"/>
                  <a:gd name="connsiteX7" fmla="*/ 713874 w 721895"/>
                  <a:gd name="connsiteY7" fmla="*/ 0 h 678196"/>
                  <a:gd name="connsiteX0" fmla="*/ 0 w 721895"/>
                  <a:gd name="connsiteY0" fmla="*/ 8021 h 686611"/>
                  <a:gd name="connsiteX1" fmla="*/ 0 w 721895"/>
                  <a:gd name="connsiteY1" fmla="*/ 417094 h 686611"/>
                  <a:gd name="connsiteX2" fmla="*/ 102194 w 721895"/>
                  <a:gd name="connsiteY2" fmla="*/ 586717 h 686611"/>
                  <a:gd name="connsiteX3" fmla="*/ 356688 w 721895"/>
                  <a:gd name="connsiteY3" fmla="*/ 686611 h 686611"/>
                  <a:gd name="connsiteX4" fmla="*/ 597173 w 721895"/>
                  <a:gd name="connsiteY4" fmla="*/ 593164 h 686611"/>
                  <a:gd name="connsiteX5" fmla="*/ 721895 w 721895"/>
                  <a:gd name="connsiteY5" fmla="*/ 417094 h 686611"/>
                  <a:gd name="connsiteX6" fmla="*/ 721895 w 721895"/>
                  <a:gd name="connsiteY6" fmla="*/ 0 h 686611"/>
                  <a:gd name="connsiteX7" fmla="*/ 713874 w 721895"/>
                  <a:gd name="connsiteY7" fmla="*/ 0 h 686611"/>
                  <a:gd name="connsiteX0" fmla="*/ 0 w 721895"/>
                  <a:gd name="connsiteY0" fmla="*/ 8021 h 669782"/>
                  <a:gd name="connsiteX1" fmla="*/ 0 w 721895"/>
                  <a:gd name="connsiteY1" fmla="*/ 417094 h 669782"/>
                  <a:gd name="connsiteX2" fmla="*/ 102194 w 721895"/>
                  <a:gd name="connsiteY2" fmla="*/ 586717 h 669782"/>
                  <a:gd name="connsiteX3" fmla="*/ 356688 w 721895"/>
                  <a:gd name="connsiteY3" fmla="*/ 669782 h 669782"/>
                  <a:gd name="connsiteX4" fmla="*/ 597173 w 721895"/>
                  <a:gd name="connsiteY4" fmla="*/ 593164 h 669782"/>
                  <a:gd name="connsiteX5" fmla="*/ 721895 w 721895"/>
                  <a:gd name="connsiteY5" fmla="*/ 417094 h 669782"/>
                  <a:gd name="connsiteX6" fmla="*/ 721895 w 721895"/>
                  <a:gd name="connsiteY6" fmla="*/ 0 h 669782"/>
                  <a:gd name="connsiteX7" fmla="*/ 713874 w 721895"/>
                  <a:gd name="connsiteY7" fmla="*/ 0 h 669782"/>
                  <a:gd name="connsiteX0" fmla="*/ 0 w 721895"/>
                  <a:gd name="connsiteY0" fmla="*/ 8021 h 677371"/>
                  <a:gd name="connsiteX1" fmla="*/ 0 w 721895"/>
                  <a:gd name="connsiteY1" fmla="*/ 417094 h 677371"/>
                  <a:gd name="connsiteX2" fmla="*/ 102194 w 721895"/>
                  <a:gd name="connsiteY2" fmla="*/ 586717 h 677371"/>
                  <a:gd name="connsiteX3" fmla="*/ 356688 w 721895"/>
                  <a:gd name="connsiteY3" fmla="*/ 669782 h 677371"/>
                  <a:gd name="connsiteX4" fmla="*/ 597173 w 721895"/>
                  <a:gd name="connsiteY4" fmla="*/ 593164 h 677371"/>
                  <a:gd name="connsiteX5" fmla="*/ 721895 w 721895"/>
                  <a:gd name="connsiteY5" fmla="*/ 417094 h 677371"/>
                  <a:gd name="connsiteX6" fmla="*/ 721895 w 721895"/>
                  <a:gd name="connsiteY6" fmla="*/ 0 h 677371"/>
                  <a:gd name="connsiteX7" fmla="*/ 713874 w 721895"/>
                  <a:gd name="connsiteY7" fmla="*/ 0 h 677371"/>
                  <a:gd name="connsiteX0" fmla="*/ 0 w 721895"/>
                  <a:gd name="connsiteY0" fmla="*/ 8021 h 670288"/>
                  <a:gd name="connsiteX1" fmla="*/ 0 w 721895"/>
                  <a:gd name="connsiteY1" fmla="*/ 417094 h 670288"/>
                  <a:gd name="connsiteX2" fmla="*/ 102194 w 721895"/>
                  <a:gd name="connsiteY2" fmla="*/ 586717 h 670288"/>
                  <a:gd name="connsiteX3" fmla="*/ 356688 w 721895"/>
                  <a:gd name="connsiteY3" fmla="*/ 669782 h 670288"/>
                  <a:gd name="connsiteX4" fmla="*/ 597173 w 721895"/>
                  <a:gd name="connsiteY4" fmla="*/ 593164 h 670288"/>
                  <a:gd name="connsiteX5" fmla="*/ 721895 w 721895"/>
                  <a:gd name="connsiteY5" fmla="*/ 417094 h 670288"/>
                  <a:gd name="connsiteX6" fmla="*/ 721895 w 721895"/>
                  <a:gd name="connsiteY6" fmla="*/ 0 h 670288"/>
                  <a:gd name="connsiteX7" fmla="*/ 713874 w 721895"/>
                  <a:gd name="connsiteY7" fmla="*/ 0 h 670288"/>
                  <a:gd name="connsiteX0" fmla="*/ 0 w 721895"/>
                  <a:gd name="connsiteY0" fmla="*/ 8021 h 670288"/>
                  <a:gd name="connsiteX1" fmla="*/ 0 w 721895"/>
                  <a:gd name="connsiteY1" fmla="*/ 417094 h 670288"/>
                  <a:gd name="connsiteX2" fmla="*/ 102194 w 721895"/>
                  <a:gd name="connsiteY2" fmla="*/ 586717 h 670288"/>
                  <a:gd name="connsiteX3" fmla="*/ 356688 w 721895"/>
                  <a:gd name="connsiteY3" fmla="*/ 669782 h 670288"/>
                  <a:gd name="connsiteX4" fmla="*/ 597173 w 721895"/>
                  <a:gd name="connsiteY4" fmla="*/ 593164 h 670288"/>
                  <a:gd name="connsiteX5" fmla="*/ 721895 w 721895"/>
                  <a:gd name="connsiteY5" fmla="*/ 417094 h 670288"/>
                  <a:gd name="connsiteX6" fmla="*/ 721895 w 721895"/>
                  <a:gd name="connsiteY6" fmla="*/ 0 h 670288"/>
                  <a:gd name="connsiteX0" fmla="*/ 0 w 721895"/>
                  <a:gd name="connsiteY0" fmla="*/ 0 h 670682"/>
                  <a:gd name="connsiteX1" fmla="*/ 0 w 721895"/>
                  <a:gd name="connsiteY1" fmla="*/ 417488 h 670682"/>
                  <a:gd name="connsiteX2" fmla="*/ 102194 w 721895"/>
                  <a:gd name="connsiteY2" fmla="*/ 587111 h 670682"/>
                  <a:gd name="connsiteX3" fmla="*/ 356688 w 721895"/>
                  <a:gd name="connsiteY3" fmla="*/ 670176 h 670682"/>
                  <a:gd name="connsiteX4" fmla="*/ 597173 w 721895"/>
                  <a:gd name="connsiteY4" fmla="*/ 593558 h 670682"/>
                  <a:gd name="connsiteX5" fmla="*/ 721895 w 721895"/>
                  <a:gd name="connsiteY5" fmla="*/ 417488 h 670682"/>
                  <a:gd name="connsiteX6" fmla="*/ 721895 w 721895"/>
                  <a:gd name="connsiteY6" fmla="*/ 394 h 67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670682">
                    <a:moveTo>
                      <a:pt x="0" y="0"/>
                    </a:moveTo>
                    <a:lnTo>
                      <a:pt x="0" y="417488"/>
                    </a:lnTo>
                    <a:cubicBezTo>
                      <a:pt x="5348" y="509730"/>
                      <a:pt x="42746" y="544996"/>
                      <a:pt x="102194" y="587111"/>
                    </a:cubicBezTo>
                    <a:cubicBezTo>
                      <a:pt x="161642" y="629226"/>
                      <a:pt x="261920" y="676081"/>
                      <a:pt x="356688" y="670176"/>
                    </a:cubicBezTo>
                    <a:cubicBezTo>
                      <a:pt x="451456" y="664271"/>
                      <a:pt x="536305" y="635673"/>
                      <a:pt x="597173" y="593558"/>
                    </a:cubicBezTo>
                    <a:cubicBezTo>
                      <a:pt x="658041" y="551443"/>
                      <a:pt x="704516" y="517751"/>
                      <a:pt x="721895" y="417488"/>
                    </a:cubicBezTo>
                    <a:lnTo>
                      <a:pt x="721895" y="394"/>
                    </a:lnTo>
                  </a:path>
                </a:pathLst>
              </a:custGeom>
              <a:noFill/>
              <a:ln w="57150" cap="rnd">
                <a:solidFill>
                  <a:srgbClr val="C00000"/>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FE8085F0-61F0-8106-B1BC-3F4DB21C70C2}"/>
                  </a:ext>
                </a:extLst>
              </p:cNvPr>
              <p:cNvCxnSpPr>
                <a:cxnSpLocks/>
              </p:cNvCxnSpPr>
              <p:nvPr/>
            </p:nvCxnSpPr>
            <p:spPr>
              <a:xfrm>
                <a:off x="7523993" y="3363085"/>
                <a:ext cx="403907" cy="0"/>
              </a:xfrm>
              <a:prstGeom prst="line">
                <a:avLst/>
              </a:prstGeom>
              <a:ln w="762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D8377D-EC3C-A6B7-A84A-AFA7E5A3EE6C}"/>
                  </a:ext>
                </a:extLst>
              </p:cNvPr>
              <p:cNvCxnSpPr>
                <a:cxnSpLocks/>
              </p:cNvCxnSpPr>
              <p:nvPr/>
            </p:nvCxnSpPr>
            <p:spPr>
              <a:xfrm>
                <a:off x="7725946" y="3057350"/>
                <a:ext cx="0" cy="30293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72D7767-DBF2-2127-D7BB-3806739F2039}"/>
                </a:ext>
              </a:extLst>
            </p:cNvPr>
            <p:cNvGrpSpPr/>
            <p:nvPr/>
          </p:nvGrpSpPr>
          <p:grpSpPr>
            <a:xfrm>
              <a:off x="7217026" y="2056932"/>
              <a:ext cx="998549" cy="1009768"/>
              <a:chOff x="7217026" y="2056932"/>
              <a:chExt cx="998549" cy="1009768"/>
            </a:xfrm>
          </p:grpSpPr>
          <p:cxnSp>
            <p:nvCxnSpPr>
              <p:cNvPr id="22" name="Straight Connector 21">
                <a:extLst>
                  <a:ext uri="{FF2B5EF4-FFF2-40B4-BE49-F238E27FC236}">
                    <a16:creationId xmlns:a16="http://schemas.microsoft.com/office/drawing/2014/main" id="{7CAD8EB2-3DD6-8770-C67F-61A57E1578A5}"/>
                  </a:ext>
                </a:extLst>
              </p:cNvPr>
              <p:cNvCxnSpPr>
                <a:cxnSpLocks/>
              </p:cNvCxnSpPr>
              <p:nvPr/>
            </p:nvCxnSpPr>
            <p:spPr>
              <a:xfrm>
                <a:off x="7256296" y="2056932"/>
                <a:ext cx="959279" cy="970498"/>
              </a:xfrm>
              <a:prstGeom prst="line">
                <a:avLst/>
              </a:prstGeom>
              <a:ln w="76200" cap="rnd">
                <a:solidFill>
                  <a:srgbClr val="E6E6E6"/>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9D60D5-476B-2D61-12CB-EF9D0C9795C3}"/>
                  </a:ext>
                </a:extLst>
              </p:cNvPr>
              <p:cNvCxnSpPr>
                <a:cxnSpLocks/>
              </p:cNvCxnSpPr>
              <p:nvPr/>
            </p:nvCxnSpPr>
            <p:spPr>
              <a:xfrm>
                <a:off x="7217026" y="2096202"/>
                <a:ext cx="959279" cy="970498"/>
              </a:xfrm>
              <a:prstGeom prst="line">
                <a:avLst/>
              </a:prstGeom>
              <a:ln w="762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aphicFrame>
        <p:nvGraphicFramePr>
          <p:cNvPr id="28" name="Table 1032">
            <a:extLst>
              <a:ext uri="{FF2B5EF4-FFF2-40B4-BE49-F238E27FC236}">
                <a16:creationId xmlns:a16="http://schemas.microsoft.com/office/drawing/2014/main" id="{FCCE43F8-EA0D-DDF2-67D5-C470C8C4CDB0}"/>
              </a:ext>
            </a:extLst>
          </p:cNvPr>
          <p:cNvGraphicFramePr>
            <a:graphicFrameLocks noGrp="1"/>
          </p:cNvGraphicFramePr>
          <p:nvPr/>
        </p:nvGraphicFramePr>
        <p:xfrm>
          <a:off x="6881039" y="3782537"/>
          <a:ext cx="4734560" cy="2286000"/>
        </p:xfrm>
        <a:graphic>
          <a:graphicData uri="http://schemas.openxmlformats.org/drawingml/2006/table">
            <a:tbl>
              <a:tblPr firstRow="1" bandRow="1">
                <a:tableStyleId>{5940675A-B579-460E-94D1-54222C63F5DA}</a:tableStyleId>
              </a:tblPr>
              <a:tblGrid>
                <a:gridCol w="4734560">
                  <a:extLst>
                    <a:ext uri="{9D8B030D-6E8A-4147-A177-3AD203B41FA5}">
                      <a16:colId xmlns:a16="http://schemas.microsoft.com/office/drawing/2014/main" val="3976841427"/>
                    </a:ext>
                  </a:extLst>
                </a:gridCol>
              </a:tblGrid>
              <a:tr h="548640">
                <a:tc>
                  <a:txBody>
                    <a:bodyPr/>
                    <a:lstStyle/>
                    <a:p>
                      <a:pPr algn="ctr"/>
                      <a:r>
                        <a:rPr kumimoji="0" lang="en-US" sz="2400" b="1" i="0" u="none" strike="noStrike" kern="1200" cap="none" spc="0" normalizeH="0" baseline="0" noProof="0">
                          <a:ln>
                            <a:noFill/>
                          </a:ln>
                          <a:solidFill>
                            <a:srgbClr val="FFFFFF"/>
                          </a:solidFill>
                          <a:effectLst/>
                          <a:uLnTx/>
                          <a:uFillTx/>
                          <a:latin typeface="+mn-lt"/>
                          <a:ea typeface="+mn-ea"/>
                          <a:cs typeface="+mn-cs"/>
                        </a:rPr>
                        <a:t>Note:</a:t>
                      </a:r>
                      <a:endParaRPr lang="en-US"/>
                    </a:p>
                  </a:txBody>
                  <a:tcPr anchor="ctr">
                    <a:solidFill>
                      <a:srgbClr val="C00000"/>
                    </a:solidFill>
                  </a:tcPr>
                </a:tc>
                <a:extLst>
                  <a:ext uri="{0D108BD9-81ED-4DB2-BD59-A6C34878D82A}">
                    <a16:rowId xmlns:a16="http://schemas.microsoft.com/office/drawing/2014/main" val="46073365"/>
                  </a:ext>
                </a:extLst>
              </a:tr>
              <a:tr h="1737360">
                <a:tc>
                  <a:txBody>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mn-lt"/>
                          <a:ea typeface="+mn-ea"/>
                          <a:cs typeface="+mn-cs"/>
                        </a:rPr>
                        <a:t>For </a:t>
                      </a:r>
                      <a:r>
                        <a:rPr kumimoji="0" lang="en-US" sz="1600" b="1" i="0" u="none" strike="noStrike" kern="1200" cap="none" spc="0" normalizeH="0" baseline="0" noProof="0">
                          <a:ln>
                            <a:noFill/>
                          </a:ln>
                          <a:solidFill>
                            <a:srgbClr val="C00000"/>
                          </a:solidFill>
                          <a:effectLst/>
                          <a:uLnTx/>
                          <a:uFillTx/>
                          <a:latin typeface="+mn-lt"/>
                          <a:ea typeface="+mn-ea"/>
                          <a:cs typeface="+mn-cs"/>
                        </a:rPr>
                        <a:t>privacy</a:t>
                      </a:r>
                      <a:r>
                        <a:rPr kumimoji="0" lang="en-US" sz="1600" b="1" i="0" u="none" strike="noStrike" kern="1200" cap="none" spc="0" normalizeH="0" baseline="0" noProof="0">
                          <a:ln>
                            <a:noFill/>
                          </a:ln>
                          <a:solidFill>
                            <a:srgbClr val="000000"/>
                          </a:solidFill>
                          <a:effectLst/>
                          <a:uLnTx/>
                          <a:uFillTx/>
                          <a:latin typeface="+mn-lt"/>
                          <a:ea typeface="+mn-ea"/>
                          <a:cs typeface="+mn-cs"/>
                        </a:rPr>
                        <a:t>, all individual situation questions should be </a:t>
                      </a:r>
                      <a:r>
                        <a:rPr kumimoji="0" lang="en-US" sz="1600" b="1" i="0" u="none" strike="noStrike" kern="1200" cap="none" spc="0" normalizeH="0" baseline="0" noProof="0">
                          <a:ln>
                            <a:noFill/>
                          </a:ln>
                          <a:solidFill>
                            <a:srgbClr val="C00000"/>
                          </a:solidFill>
                          <a:effectLst/>
                          <a:uLnTx/>
                          <a:uFillTx/>
                          <a:latin typeface="+mn-lt"/>
                          <a:ea typeface="+mn-ea"/>
                          <a:cs typeface="+mn-cs"/>
                        </a:rPr>
                        <a:t>called in</a:t>
                      </a:r>
                      <a:r>
                        <a:rPr kumimoji="0" lang="en-US" sz="1600" b="1" i="0" u="none" strike="noStrike" kern="1200" cap="none" spc="0" normalizeH="0" baseline="0" noProof="0">
                          <a:ln>
                            <a:noFill/>
                          </a:ln>
                          <a:solidFill>
                            <a:srgbClr val="000000"/>
                          </a:solidFill>
                          <a:effectLst/>
                          <a:uLnTx/>
                          <a:uFillTx/>
                          <a:latin typeface="+mn-lt"/>
                          <a:ea typeface="+mn-ea"/>
                          <a:cs typeface="+mn-cs"/>
                        </a:rPr>
                        <a:t> </a:t>
                      </a:r>
                      <a:br>
                        <a:rPr kumimoji="0" lang="en-US" sz="1600" b="1" i="0" u="none" strike="noStrike" kern="1200" cap="none" spc="0" normalizeH="0" baseline="0" noProof="0">
                          <a:ln>
                            <a:noFill/>
                          </a:ln>
                          <a:solidFill>
                            <a:srgbClr val="000000"/>
                          </a:solidFill>
                          <a:effectLst/>
                          <a:uLnTx/>
                          <a:uFillTx/>
                          <a:latin typeface="+mn-lt"/>
                          <a:ea typeface="+mn-ea"/>
                          <a:cs typeface="+mn-cs"/>
                        </a:rPr>
                      </a:br>
                      <a:r>
                        <a:rPr kumimoji="0" lang="en-US" sz="1600" b="1" i="0" u="none" strike="noStrike" kern="1200" cap="none" spc="0" normalizeH="0" baseline="0" noProof="0">
                          <a:ln>
                            <a:noFill/>
                          </a:ln>
                          <a:solidFill>
                            <a:srgbClr val="000000"/>
                          </a:solidFill>
                          <a:effectLst/>
                          <a:uLnTx/>
                          <a:uFillTx/>
                          <a:latin typeface="+mn-lt"/>
                          <a:ea typeface="+mn-ea"/>
                          <a:cs typeface="+mn-cs"/>
                        </a:rPr>
                        <a:t>to the Via Benefit Service Center</a:t>
                      </a: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mn-lt"/>
                          <a:ea typeface="+mn-ea"/>
                          <a:cs typeface="+mn-cs"/>
                        </a:rPr>
                        <a:t>We </a:t>
                      </a:r>
                      <a:r>
                        <a:rPr kumimoji="0" lang="en-US" sz="1600" b="1" i="1" u="none" strike="noStrike" kern="1200" cap="none" spc="0" normalizeH="0" baseline="0" noProof="0">
                          <a:ln>
                            <a:noFill/>
                          </a:ln>
                          <a:solidFill>
                            <a:srgbClr val="C00000"/>
                          </a:solidFill>
                          <a:effectLst/>
                          <a:uLnTx/>
                          <a:uFillTx/>
                          <a:latin typeface="+mn-lt"/>
                          <a:ea typeface="+mn-ea"/>
                          <a:cs typeface="+mn-cs"/>
                        </a:rPr>
                        <a:t>do not</a:t>
                      </a:r>
                      <a:r>
                        <a:rPr kumimoji="0" lang="en-US" sz="1600" b="0" i="1" u="none" strike="noStrike" kern="1200" cap="none" spc="0" normalizeH="0" baseline="0" noProof="0">
                          <a:ln>
                            <a:noFill/>
                          </a:ln>
                          <a:solidFill>
                            <a:srgbClr val="000000"/>
                          </a:solidFill>
                          <a:effectLst/>
                          <a:uLnTx/>
                          <a:uFillTx/>
                          <a:latin typeface="+mn-lt"/>
                          <a:ea typeface="+mn-ea"/>
                          <a:cs typeface="+mn-cs"/>
                        </a:rPr>
                        <a:t> have access to any </a:t>
                      </a:r>
                      <a:br>
                        <a:rPr kumimoji="0" lang="en-US" sz="1600" b="0" i="1" u="none" strike="noStrike" kern="1200" cap="none" spc="0" normalizeH="0" baseline="0" noProof="0">
                          <a:ln>
                            <a:noFill/>
                          </a:ln>
                          <a:solidFill>
                            <a:srgbClr val="000000"/>
                          </a:solidFill>
                          <a:effectLst/>
                          <a:uLnTx/>
                          <a:uFillTx/>
                          <a:latin typeface="+mn-lt"/>
                          <a:ea typeface="+mn-ea"/>
                          <a:cs typeface="+mn-cs"/>
                        </a:rPr>
                      </a:br>
                      <a:r>
                        <a:rPr kumimoji="0" lang="en-US" sz="1600" b="0" i="1" u="none" strike="noStrike" kern="1200" cap="none" spc="0" normalizeH="0" baseline="0" noProof="0">
                          <a:ln>
                            <a:noFill/>
                          </a:ln>
                          <a:solidFill>
                            <a:srgbClr val="000000"/>
                          </a:solidFill>
                          <a:effectLst/>
                          <a:uLnTx/>
                          <a:uFillTx/>
                          <a:latin typeface="+mn-lt"/>
                          <a:ea typeface="+mn-ea"/>
                          <a:cs typeface="+mn-cs"/>
                        </a:rPr>
                        <a:t>individual profiles in this session</a:t>
                      </a:r>
                    </a:p>
                  </a:txBody>
                  <a:tcPr marL="0" marR="914400" anchor="ctr">
                    <a:solidFill>
                      <a:srgbClr val="E6E6E6"/>
                    </a:solidFill>
                  </a:tcPr>
                </a:tc>
                <a:extLst>
                  <a:ext uri="{0D108BD9-81ED-4DB2-BD59-A6C34878D82A}">
                    <a16:rowId xmlns:a16="http://schemas.microsoft.com/office/drawing/2014/main" val="1546034333"/>
                  </a:ext>
                </a:extLst>
              </a:tr>
            </a:tbl>
          </a:graphicData>
        </a:graphic>
      </p:graphicFrame>
      <p:grpSp>
        <p:nvGrpSpPr>
          <p:cNvPr id="29" name="Group 28">
            <a:extLst>
              <a:ext uri="{FF2B5EF4-FFF2-40B4-BE49-F238E27FC236}">
                <a16:creationId xmlns:a16="http://schemas.microsoft.com/office/drawing/2014/main" id="{8C5F5E0F-3807-6296-164F-F9FAD745D950}"/>
              </a:ext>
            </a:extLst>
          </p:cNvPr>
          <p:cNvGrpSpPr/>
          <p:nvPr/>
        </p:nvGrpSpPr>
        <p:grpSpPr>
          <a:xfrm>
            <a:off x="10452468" y="4751974"/>
            <a:ext cx="1091309" cy="892552"/>
            <a:chOff x="4997758" y="3126755"/>
            <a:chExt cx="3896420" cy="3186775"/>
          </a:xfrm>
          <a:solidFill>
            <a:srgbClr val="C00000"/>
          </a:solidFill>
        </p:grpSpPr>
        <p:sp>
          <p:nvSpPr>
            <p:cNvPr id="30" name="Freeform 4">
              <a:extLst>
                <a:ext uri="{FF2B5EF4-FFF2-40B4-BE49-F238E27FC236}">
                  <a16:creationId xmlns:a16="http://schemas.microsoft.com/office/drawing/2014/main" id="{C6C189D8-CC0E-D59B-8BD0-224EF50A7B63}"/>
                </a:ext>
              </a:extLst>
            </p:cNvPr>
            <p:cNvSpPr/>
            <p:nvPr/>
          </p:nvSpPr>
          <p:spPr>
            <a:xfrm>
              <a:off x="5432465" y="3883036"/>
              <a:ext cx="3024460" cy="2430494"/>
            </a:xfrm>
            <a:custGeom>
              <a:avLst/>
              <a:gdLst>
                <a:gd name="connsiteX0" fmla="*/ 1810351 w 3024460"/>
                <a:gd name="connsiteY0" fmla="*/ 1278967 h 2430494"/>
                <a:gd name="connsiteX1" fmla="*/ 1810351 w 3024460"/>
                <a:gd name="connsiteY1" fmla="*/ 1463302 h 2430494"/>
                <a:gd name="connsiteX2" fmla="*/ 2069786 w 3024460"/>
                <a:gd name="connsiteY2" fmla="*/ 1463302 h 2430494"/>
                <a:gd name="connsiteX3" fmla="*/ 2069786 w 3024460"/>
                <a:gd name="connsiteY3" fmla="*/ 1278967 h 2430494"/>
                <a:gd name="connsiteX4" fmla="*/ 1382512 w 3024460"/>
                <a:gd name="connsiteY4" fmla="*/ 1278967 h 2430494"/>
                <a:gd name="connsiteX5" fmla="*/ 1382512 w 3024460"/>
                <a:gd name="connsiteY5" fmla="*/ 1463302 h 2430494"/>
                <a:gd name="connsiteX6" fmla="*/ 1641947 w 3024460"/>
                <a:gd name="connsiteY6" fmla="*/ 1463302 h 2430494"/>
                <a:gd name="connsiteX7" fmla="*/ 1641947 w 3024460"/>
                <a:gd name="connsiteY7" fmla="*/ 1278967 h 2430494"/>
                <a:gd name="connsiteX8" fmla="*/ 954673 w 3024460"/>
                <a:gd name="connsiteY8" fmla="*/ 1278967 h 2430494"/>
                <a:gd name="connsiteX9" fmla="*/ 954673 w 3024460"/>
                <a:gd name="connsiteY9" fmla="*/ 1463302 h 2430494"/>
                <a:gd name="connsiteX10" fmla="*/ 1214108 w 3024460"/>
                <a:gd name="connsiteY10" fmla="*/ 1463302 h 2430494"/>
                <a:gd name="connsiteX11" fmla="*/ 1214108 w 3024460"/>
                <a:gd name="connsiteY11" fmla="*/ 1278967 h 2430494"/>
                <a:gd name="connsiteX12" fmla="*/ 1810351 w 3024460"/>
                <a:gd name="connsiteY12" fmla="*/ 967189 h 2430494"/>
                <a:gd name="connsiteX13" fmla="*/ 1810351 w 3024460"/>
                <a:gd name="connsiteY13" fmla="*/ 1151524 h 2430494"/>
                <a:gd name="connsiteX14" fmla="*/ 2069786 w 3024460"/>
                <a:gd name="connsiteY14" fmla="*/ 1151524 h 2430494"/>
                <a:gd name="connsiteX15" fmla="*/ 2069786 w 3024460"/>
                <a:gd name="connsiteY15" fmla="*/ 967189 h 2430494"/>
                <a:gd name="connsiteX16" fmla="*/ 1382512 w 3024460"/>
                <a:gd name="connsiteY16" fmla="*/ 967189 h 2430494"/>
                <a:gd name="connsiteX17" fmla="*/ 1382512 w 3024460"/>
                <a:gd name="connsiteY17" fmla="*/ 1151524 h 2430494"/>
                <a:gd name="connsiteX18" fmla="*/ 1641947 w 3024460"/>
                <a:gd name="connsiteY18" fmla="*/ 1151524 h 2430494"/>
                <a:gd name="connsiteX19" fmla="*/ 1641947 w 3024460"/>
                <a:gd name="connsiteY19" fmla="*/ 967189 h 2430494"/>
                <a:gd name="connsiteX20" fmla="*/ 954673 w 3024460"/>
                <a:gd name="connsiteY20" fmla="*/ 967189 h 2430494"/>
                <a:gd name="connsiteX21" fmla="*/ 954673 w 3024460"/>
                <a:gd name="connsiteY21" fmla="*/ 1151524 h 2430494"/>
                <a:gd name="connsiteX22" fmla="*/ 1214108 w 3024460"/>
                <a:gd name="connsiteY22" fmla="*/ 1151524 h 2430494"/>
                <a:gd name="connsiteX23" fmla="*/ 1214108 w 3024460"/>
                <a:gd name="connsiteY23" fmla="*/ 967189 h 2430494"/>
                <a:gd name="connsiteX24" fmla="*/ 1810351 w 3024460"/>
                <a:gd name="connsiteY24" fmla="*/ 669067 h 2430494"/>
                <a:gd name="connsiteX25" fmla="*/ 1810351 w 3024460"/>
                <a:gd name="connsiteY25" fmla="*/ 853402 h 2430494"/>
                <a:gd name="connsiteX26" fmla="*/ 2069786 w 3024460"/>
                <a:gd name="connsiteY26" fmla="*/ 853402 h 2430494"/>
                <a:gd name="connsiteX27" fmla="*/ 2069786 w 3024460"/>
                <a:gd name="connsiteY27" fmla="*/ 669067 h 2430494"/>
                <a:gd name="connsiteX28" fmla="*/ 1382512 w 3024460"/>
                <a:gd name="connsiteY28" fmla="*/ 669067 h 2430494"/>
                <a:gd name="connsiteX29" fmla="*/ 1382512 w 3024460"/>
                <a:gd name="connsiteY29" fmla="*/ 853402 h 2430494"/>
                <a:gd name="connsiteX30" fmla="*/ 1641947 w 3024460"/>
                <a:gd name="connsiteY30" fmla="*/ 853402 h 2430494"/>
                <a:gd name="connsiteX31" fmla="*/ 1641947 w 3024460"/>
                <a:gd name="connsiteY31" fmla="*/ 669067 h 2430494"/>
                <a:gd name="connsiteX32" fmla="*/ 954673 w 3024460"/>
                <a:gd name="connsiteY32" fmla="*/ 669067 h 2430494"/>
                <a:gd name="connsiteX33" fmla="*/ 954673 w 3024460"/>
                <a:gd name="connsiteY33" fmla="*/ 853402 h 2430494"/>
                <a:gd name="connsiteX34" fmla="*/ 1214108 w 3024460"/>
                <a:gd name="connsiteY34" fmla="*/ 853402 h 2430494"/>
                <a:gd name="connsiteX35" fmla="*/ 1214108 w 3024460"/>
                <a:gd name="connsiteY35" fmla="*/ 669067 h 2430494"/>
                <a:gd name="connsiteX36" fmla="*/ 744167 w 3024460"/>
                <a:gd name="connsiteY36" fmla="*/ 0 h 2430494"/>
                <a:gd name="connsiteX37" fmla="*/ 1201592 w 3024460"/>
                <a:gd name="connsiteY37" fmla="*/ 0 h 2430494"/>
                <a:gd name="connsiteX38" fmla="*/ 1201592 w 3024460"/>
                <a:gd name="connsiteY38" fmla="*/ 300398 h 2430494"/>
                <a:gd name="connsiteX39" fmla="*/ 1822869 w 3024460"/>
                <a:gd name="connsiteY39" fmla="*/ 300398 h 2430494"/>
                <a:gd name="connsiteX40" fmla="*/ 1822869 w 3024460"/>
                <a:gd name="connsiteY40" fmla="*/ 6828 h 2430494"/>
                <a:gd name="connsiteX41" fmla="*/ 2293948 w 3024460"/>
                <a:gd name="connsiteY41" fmla="*/ 6828 h 2430494"/>
                <a:gd name="connsiteX42" fmla="*/ 2293948 w 3024460"/>
                <a:gd name="connsiteY42" fmla="*/ 402807 h 2430494"/>
                <a:gd name="connsiteX43" fmla="*/ 2945230 w 3024460"/>
                <a:gd name="connsiteY43" fmla="*/ 1510562 h 2430494"/>
                <a:gd name="connsiteX44" fmla="*/ 3019951 w 3024460"/>
                <a:gd name="connsiteY44" fmla="*/ 1678404 h 2430494"/>
                <a:gd name="connsiteX45" fmla="*/ 3024460 w 3024460"/>
                <a:gd name="connsiteY45" fmla="*/ 1723129 h 2430494"/>
                <a:gd name="connsiteX46" fmla="*/ 3024460 w 3024460"/>
                <a:gd name="connsiteY46" fmla="*/ 2430494 h 2430494"/>
                <a:gd name="connsiteX47" fmla="*/ 0 w 3024460"/>
                <a:gd name="connsiteY47" fmla="*/ 2430494 h 2430494"/>
                <a:gd name="connsiteX48" fmla="*/ 0 w 3024460"/>
                <a:gd name="connsiteY48" fmla="*/ 1723129 h 2430494"/>
                <a:gd name="connsiteX49" fmla="*/ 92895 w 3024460"/>
                <a:gd name="connsiteY49" fmla="*/ 1483455 h 2430494"/>
                <a:gd name="connsiteX50" fmla="*/ 744167 w 3024460"/>
                <a:gd name="connsiteY50" fmla="*/ 395979 h 243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024460" h="2430494">
                  <a:moveTo>
                    <a:pt x="1810351" y="1278967"/>
                  </a:moveTo>
                  <a:lnTo>
                    <a:pt x="1810351" y="1463302"/>
                  </a:lnTo>
                  <a:lnTo>
                    <a:pt x="2069786" y="1463302"/>
                  </a:lnTo>
                  <a:lnTo>
                    <a:pt x="2069786" y="1278967"/>
                  </a:lnTo>
                  <a:close/>
                  <a:moveTo>
                    <a:pt x="1382512" y="1278967"/>
                  </a:moveTo>
                  <a:lnTo>
                    <a:pt x="1382512" y="1463302"/>
                  </a:lnTo>
                  <a:lnTo>
                    <a:pt x="1641947" y="1463302"/>
                  </a:lnTo>
                  <a:lnTo>
                    <a:pt x="1641947" y="1278967"/>
                  </a:lnTo>
                  <a:close/>
                  <a:moveTo>
                    <a:pt x="954673" y="1278967"/>
                  </a:moveTo>
                  <a:lnTo>
                    <a:pt x="954673" y="1463302"/>
                  </a:lnTo>
                  <a:lnTo>
                    <a:pt x="1214108" y="1463302"/>
                  </a:lnTo>
                  <a:lnTo>
                    <a:pt x="1214108" y="1278967"/>
                  </a:lnTo>
                  <a:close/>
                  <a:moveTo>
                    <a:pt x="1810351" y="967189"/>
                  </a:moveTo>
                  <a:lnTo>
                    <a:pt x="1810351" y="1151524"/>
                  </a:lnTo>
                  <a:lnTo>
                    <a:pt x="2069786" y="1151524"/>
                  </a:lnTo>
                  <a:lnTo>
                    <a:pt x="2069786" y="967189"/>
                  </a:lnTo>
                  <a:close/>
                  <a:moveTo>
                    <a:pt x="1382512" y="967189"/>
                  </a:moveTo>
                  <a:lnTo>
                    <a:pt x="1382512" y="1151524"/>
                  </a:lnTo>
                  <a:lnTo>
                    <a:pt x="1641947" y="1151524"/>
                  </a:lnTo>
                  <a:lnTo>
                    <a:pt x="1641947" y="967189"/>
                  </a:lnTo>
                  <a:close/>
                  <a:moveTo>
                    <a:pt x="954673" y="967189"/>
                  </a:moveTo>
                  <a:lnTo>
                    <a:pt x="954673" y="1151524"/>
                  </a:lnTo>
                  <a:lnTo>
                    <a:pt x="1214108" y="1151524"/>
                  </a:lnTo>
                  <a:lnTo>
                    <a:pt x="1214108" y="967189"/>
                  </a:lnTo>
                  <a:close/>
                  <a:moveTo>
                    <a:pt x="1810351" y="669067"/>
                  </a:moveTo>
                  <a:lnTo>
                    <a:pt x="1810351" y="853402"/>
                  </a:lnTo>
                  <a:lnTo>
                    <a:pt x="2069786" y="853402"/>
                  </a:lnTo>
                  <a:lnTo>
                    <a:pt x="2069786" y="669067"/>
                  </a:lnTo>
                  <a:close/>
                  <a:moveTo>
                    <a:pt x="1382512" y="669067"/>
                  </a:moveTo>
                  <a:lnTo>
                    <a:pt x="1382512" y="853402"/>
                  </a:lnTo>
                  <a:lnTo>
                    <a:pt x="1641947" y="853402"/>
                  </a:lnTo>
                  <a:lnTo>
                    <a:pt x="1641947" y="669067"/>
                  </a:lnTo>
                  <a:close/>
                  <a:moveTo>
                    <a:pt x="954673" y="669067"/>
                  </a:moveTo>
                  <a:lnTo>
                    <a:pt x="954673" y="853402"/>
                  </a:lnTo>
                  <a:lnTo>
                    <a:pt x="1214108" y="853402"/>
                  </a:lnTo>
                  <a:lnTo>
                    <a:pt x="1214108" y="669067"/>
                  </a:lnTo>
                  <a:close/>
                  <a:moveTo>
                    <a:pt x="744167" y="0"/>
                  </a:moveTo>
                  <a:lnTo>
                    <a:pt x="1201592" y="0"/>
                  </a:lnTo>
                  <a:lnTo>
                    <a:pt x="1201592" y="300398"/>
                  </a:lnTo>
                  <a:lnTo>
                    <a:pt x="1822869" y="300398"/>
                  </a:lnTo>
                  <a:lnTo>
                    <a:pt x="1822869" y="6828"/>
                  </a:lnTo>
                  <a:lnTo>
                    <a:pt x="2293948" y="6828"/>
                  </a:lnTo>
                  <a:lnTo>
                    <a:pt x="2293948" y="402807"/>
                  </a:lnTo>
                  <a:lnTo>
                    <a:pt x="2945230" y="1510562"/>
                  </a:lnTo>
                  <a:cubicBezTo>
                    <a:pt x="2985334" y="1570033"/>
                    <a:pt x="3010033" y="1612293"/>
                    <a:pt x="3019951" y="1678404"/>
                  </a:cubicBezTo>
                  <a:lnTo>
                    <a:pt x="3024460" y="1723129"/>
                  </a:lnTo>
                  <a:lnTo>
                    <a:pt x="3024460" y="2430494"/>
                  </a:lnTo>
                  <a:lnTo>
                    <a:pt x="0" y="2430494"/>
                  </a:lnTo>
                  <a:lnTo>
                    <a:pt x="0" y="1723129"/>
                  </a:lnTo>
                  <a:cubicBezTo>
                    <a:pt x="0" y="1632443"/>
                    <a:pt x="37443" y="1545647"/>
                    <a:pt x="92895" y="1483455"/>
                  </a:cubicBezTo>
                  <a:lnTo>
                    <a:pt x="744167" y="3959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5">
              <a:extLst>
                <a:ext uri="{FF2B5EF4-FFF2-40B4-BE49-F238E27FC236}">
                  <a16:creationId xmlns:a16="http://schemas.microsoft.com/office/drawing/2014/main" id="{AFB308BC-6EBC-4848-2986-E033AD0F2A69}"/>
                </a:ext>
              </a:extLst>
            </p:cNvPr>
            <p:cNvSpPr/>
            <p:nvPr/>
          </p:nvSpPr>
          <p:spPr>
            <a:xfrm>
              <a:off x="4997758" y="4056249"/>
              <a:ext cx="1009842" cy="548002"/>
            </a:xfrm>
            <a:custGeom>
              <a:avLst/>
              <a:gdLst>
                <a:gd name="connsiteX0" fmla="*/ 0 w 868048"/>
                <a:gd name="connsiteY0" fmla="*/ 88491 h 476163"/>
                <a:gd name="connsiteX1" fmla="*/ 8428 w 868048"/>
                <a:gd name="connsiteY1" fmla="*/ 248616 h 476163"/>
                <a:gd name="connsiteX2" fmla="*/ 8428 w 868048"/>
                <a:gd name="connsiteY2" fmla="*/ 294968 h 476163"/>
                <a:gd name="connsiteX3" fmla="*/ 29497 w 868048"/>
                <a:gd name="connsiteY3" fmla="*/ 349748 h 476163"/>
                <a:gd name="connsiteX4" fmla="*/ 84277 w 868048"/>
                <a:gd name="connsiteY4" fmla="*/ 421383 h 476163"/>
                <a:gd name="connsiteX5" fmla="*/ 168553 w 868048"/>
                <a:gd name="connsiteY5" fmla="*/ 463521 h 476163"/>
                <a:gd name="connsiteX6" fmla="*/ 248616 w 868048"/>
                <a:gd name="connsiteY6" fmla="*/ 476163 h 476163"/>
                <a:gd name="connsiteX7" fmla="*/ 375031 w 868048"/>
                <a:gd name="connsiteY7" fmla="*/ 476163 h 476163"/>
                <a:gd name="connsiteX8" fmla="*/ 509873 w 868048"/>
                <a:gd name="connsiteY8" fmla="*/ 467735 h 476163"/>
                <a:gd name="connsiteX9" fmla="*/ 615219 w 868048"/>
                <a:gd name="connsiteY9" fmla="*/ 442452 h 476163"/>
                <a:gd name="connsiteX10" fmla="*/ 707923 w 868048"/>
                <a:gd name="connsiteY10" fmla="*/ 396100 h 476163"/>
                <a:gd name="connsiteX11" fmla="*/ 792199 w 868048"/>
                <a:gd name="connsiteY11" fmla="*/ 328679 h 476163"/>
                <a:gd name="connsiteX12" fmla="*/ 830124 w 868048"/>
                <a:gd name="connsiteY12" fmla="*/ 252830 h 476163"/>
                <a:gd name="connsiteX13" fmla="*/ 863834 w 868048"/>
                <a:gd name="connsiteY13" fmla="*/ 151698 h 476163"/>
                <a:gd name="connsiteX14" fmla="*/ 868048 w 868048"/>
                <a:gd name="connsiteY14" fmla="*/ 0 h 476163"/>
                <a:gd name="connsiteX15" fmla="*/ 762703 w 868048"/>
                <a:gd name="connsiteY15" fmla="*/ 54780 h 476163"/>
                <a:gd name="connsiteX16" fmla="*/ 653143 w 868048"/>
                <a:gd name="connsiteY16" fmla="*/ 101132 h 476163"/>
                <a:gd name="connsiteX17" fmla="*/ 501446 w 868048"/>
                <a:gd name="connsiteY17" fmla="*/ 130629 h 476163"/>
                <a:gd name="connsiteX18" fmla="*/ 341320 w 868048"/>
                <a:gd name="connsiteY18" fmla="*/ 143270 h 476163"/>
                <a:gd name="connsiteX19" fmla="*/ 168553 w 868048"/>
                <a:gd name="connsiteY19" fmla="*/ 126415 h 476163"/>
                <a:gd name="connsiteX20" fmla="*/ 0 w 868048"/>
                <a:gd name="connsiteY20" fmla="*/ 88491 h 476163"/>
                <a:gd name="connsiteX0" fmla="*/ 1097 w 869145"/>
                <a:gd name="connsiteY0" fmla="*/ 88491 h 476163"/>
                <a:gd name="connsiteX1" fmla="*/ 0 w 869145"/>
                <a:gd name="connsiteY1" fmla="*/ 248616 h 476163"/>
                <a:gd name="connsiteX2" fmla="*/ 9525 w 869145"/>
                <a:gd name="connsiteY2" fmla="*/ 294968 h 476163"/>
                <a:gd name="connsiteX3" fmla="*/ 30594 w 869145"/>
                <a:gd name="connsiteY3" fmla="*/ 349748 h 476163"/>
                <a:gd name="connsiteX4" fmla="*/ 85374 w 869145"/>
                <a:gd name="connsiteY4" fmla="*/ 421383 h 476163"/>
                <a:gd name="connsiteX5" fmla="*/ 169650 w 869145"/>
                <a:gd name="connsiteY5" fmla="*/ 463521 h 476163"/>
                <a:gd name="connsiteX6" fmla="*/ 249713 w 869145"/>
                <a:gd name="connsiteY6" fmla="*/ 476163 h 476163"/>
                <a:gd name="connsiteX7" fmla="*/ 376128 w 869145"/>
                <a:gd name="connsiteY7" fmla="*/ 476163 h 476163"/>
                <a:gd name="connsiteX8" fmla="*/ 510970 w 869145"/>
                <a:gd name="connsiteY8" fmla="*/ 467735 h 476163"/>
                <a:gd name="connsiteX9" fmla="*/ 616316 w 869145"/>
                <a:gd name="connsiteY9" fmla="*/ 442452 h 476163"/>
                <a:gd name="connsiteX10" fmla="*/ 709020 w 869145"/>
                <a:gd name="connsiteY10" fmla="*/ 396100 h 476163"/>
                <a:gd name="connsiteX11" fmla="*/ 793296 w 869145"/>
                <a:gd name="connsiteY11" fmla="*/ 328679 h 476163"/>
                <a:gd name="connsiteX12" fmla="*/ 831221 w 869145"/>
                <a:gd name="connsiteY12" fmla="*/ 252830 h 476163"/>
                <a:gd name="connsiteX13" fmla="*/ 864931 w 869145"/>
                <a:gd name="connsiteY13" fmla="*/ 151698 h 476163"/>
                <a:gd name="connsiteX14" fmla="*/ 869145 w 869145"/>
                <a:gd name="connsiteY14" fmla="*/ 0 h 476163"/>
                <a:gd name="connsiteX15" fmla="*/ 763800 w 869145"/>
                <a:gd name="connsiteY15" fmla="*/ 54780 h 476163"/>
                <a:gd name="connsiteX16" fmla="*/ 654240 w 869145"/>
                <a:gd name="connsiteY16" fmla="*/ 101132 h 476163"/>
                <a:gd name="connsiteX17" fmla="*/ 502543 w 869145"/>
                <a:gd name="connsiteY17" fmla="*/ 130629 h 476163"/>
                <a:gd name="connsiteX18" fmla="*/ 342417 w 869145"/>
                <a:gd name="connsiteY18" fmla="*/ 143270 h 476163"/>
                <a:gd name="connsiteX19" fmla="*/ 169650 w 869145"/>
                <a:gd name="connsiteY19" fmla="*/ 126415 h 476163"/>
                <a:gd name="connsiteX20" fmla="*/ 1097 w 869145"/>
                <a:gd name="connsiteY20" fmla="*/ 88491 h 476163"/>
                <a:gd name="connsiteX0" fmla="*/ 1097 w 869145"/>
                <a:gd name="connsiteY0" fmla="*/ 88491 h 476163"/>
                <a:gd name="connsiteX1" fmla="*/ 0 w 869145"/>
                <a:gd name="connsiteY1" fmla="*/ 248616 h 476163"/>
                <a:gd name="connsiteX2" fmla="*/ 9525 w 869145"/>
                <a:gd name="connsiteY2" fmla="*/ 294968 h 476163"/>
                <a:gd name="connsiteX3" fmla="*/ 30594 w 869145"/>
                <a:gd name="connsiteY3" fmla="*/ 349748 h 476163"/>
                <a:gd name="connsiteX4" fmla="*/ 85374 w 869145"/>
                <a:gd name="connsiteY4" fmla="*/ 421383 h 476163"/>
                <a:gd name="connsiteX5" fmla="*/ 169650 w 869145"/>
                <a:gd name="connsiteY5" fmla="*/ 463521 h 476163"/>
                <a:gd name="connsiteX6" fmla="*/ 249713 w 869145"/>
                <a:gd name="connsiteY6" fmla="*/ 476163 h 476163"/>
                <a:gd name="connsiteX7" fmla="*/ 376128 w 869145"/>
                <a:gd name="connsiteY7" fmla="*/ 476163 h 476163"/>
                <a:gd name="connsiteX8" fmla="*/ 510970 w 869145"/>
                <a:gd name="connsiteY8" fmla="*/ 467735 h 476163"/>
                <a:gd name="connsiteX9" fmla="*/ 616316 w 869145"/>
                <a:gd name="connsiteY9" fmla="*/ 442452 h 476163"/>
                <a:gd name="connsiteX10" fmla="*/ 709020 w 869145"/>
                <a:gd name="connsiteY10" fmla="*/ 396100 h 476163"/>
                <a:gd name="connsiteX11" fmla="*/ 793296 w 869145"/>
                <a:gd name="connsiteY11" fmla="*/ 328679 h 476163"/>
                <a:gd name="connsiteX12" fmla="*/ 831221 w 869145"/>
                <a:gd name="connsiteY12" fmla="*/ 252830 h 476163"/>
                <a:gd name="connsiteX13" fmla="*/ 864931 w 869145"/>
                <a:gd name="connsiteY13" fmla="*/ 151698 h 476163"/>
                <a:gd name="connsiteX14" fmla="*/ 863264 w 869145"/>
                <a:gd name="connsiteY14" fmla="*/ 140023 h 476163"/>
                <a:gd name="connsiteX15" fmla="*/ 869145 w 869145"/>
                <a:gd name="connsiteY15" fmla="*/ 0 h 476163"/>
                <a:gd name="connsiteX16" fmla="*/ 763800 w 869145"/>
                <a:gd name="connsiteY16" fmla="*/ 54780 h 476163"/>
                <a:gd name="connsiteX17" fmla="*/ 654240 w 869145"/>
                <a:gd name="connsiteY17" fmla="*/ 101132 h 476163"/>
                <a:gd name="connsiteX18" fmla="*/ 502543 w 869145"/>
                <a:gd name="connsiteY18" fmla="*/ 130629 h 476163"/>
                <a:gd name="connsiteX19" fmla="*/ 342417 w 869145"/>
                <a:gd name="connsiteY19" fmla="*/ 143270 h 476163"/>
                <a:gd name="connsiteX20" fmla="*/ 169650 w 869145"/>
                <a:gd name="connsiteY20" fmla="*/ 126415 h 476163"/>
                <a:gd name="connsiteX21" fmla="*/ 1097 w 869145"/>
                <a:gd name="connsiteY21" fmla="*/ 88491 h 476163"/>
                <a:gd name="connsiteX0" fmla="*/ 1097 w 875359"/>
                <a:gd name="connsiteY0" fmla="*/ 88491 h 476163"/>
                <a:gd name="connsiteX1" fmla="*/ 0 w 875359"/>
                <a:gd name="connsiteY1" fmla="*/ 248616 h 476163"/>
                <a:gd name="connsiteX2" fmla="*/ 9525 w 875359"/>
                <a:gd name="connsiteY2" fmla="*/ 294968 h 476163"/>
                <a:gd name="connsiteX3" fmla="*/ 30594 w 875359"/>
                <a:gd name="connsiteY3" fmla="*/ 349748 h 476163"/>
                <a:gd name="connsiteX4" fmla="*/ 85374 w 875359"/>
                <a:gd name="connsiteY4" fmla="*/ 421383 h 476163"/>
                <a:gd name="connsiteX5" fmla="*/ 169650 w 875359"/>
                <a:gd name="connsiteY5" fmla="*/ 463521 h 476163"/>
                <a:gd name="connsiteX6" fmla="*/ 249713 w 875359"/>
                <a:gd name="connsiteY6" fmla="*/ 476163 h 476163"/>
                <a:gd name="connsiteX7" fmla="*/ 376128 w 875359"/>
                <a:gd name="connsiteY7" fmla="*/ 476163 h 476163"/>
                <a:gd name="connsiteX8" fmla="*/ 510970 w 875359"/>
                <a:gd name="connsiteY8" fmla="*/ 467735 h 476163"/>
                <a:gd name="connsiteX9" fmla="*/ 616316 w 875359"/>
                <a:gd name="connsiteY9" fmla="*/ 442452 h 476163"/>
                <a:gd name="connsiteX10" fmla="*/ 709020 w 875359"/>
                <a:gd name="connsiteY10" fmla="*/ 396100 h 476163"/>
                <a:gd name="connsiteX11" fmla="*/ 793296 w 875359"/>
                <a:gd name="connsiteY11" fmla="*/ 328679 h 476163"/>
                <a:gd name="connsiteX12" fmla="*/ 831221 w 875359"/>
                <a:gd name="connsiteY12" fmla="*/ 252830 h 476163"/>
                <a:gd name="connsiteX13" fmla="*/ 864931 w 875359"/>
                <a:gd name="connsiteY13" fmla="*/ 151698 h 476163"/>
                <a:gd name="connsiteX14" fmla="*/ 863264 w 875359"/>
                <a:gd name="connsiteY14" fmla="*/ 140023 h 476163"/>
                <a:gd name="connsiteX15" fmla="*/ 869145 w 875359"/>
                <a:gd name="connsiteY15" fmla="*/ 0 h 476163"/>
                <a:gd name="connsiteX16" fmla="*/ 763800 w 875359"/>
                <a:gd name="connsiteY16" fmla="*/ 54780 h 476163"/>
                <a:gd name="connsiteX17" fmla="*/ 654240 w 875359"/>
                <a:gd name="connsiteY17" fmla="*/ 101132 h 476163"/>
                <a:gd name="connsiteX18" fmla="*/ 502543 w 875359"/>
                <a:gd name="connsiteY18" fmla="*/ 130629 h 476163"/>
                <a:gd name="connsiteX19" fmla="*/ 342417 w 875359"/>
                <a:gd name="connsiteY19" fmla="*/ 143270 h 476163"/>
                <a:gd name="connsiteX20" fmla="*/ 169650 w 875359"/>
                <a:gd name="connsiteY20" fmla="*/ 126415 h 476163"/>
                <a:gd name="connsiteX21" fmla="*/ 1097 w 875359"/>
                <a:gd name="connsiteY21" fmla="*/ 88491 h 476163"/>
                <a:gd name="connsiteX0" fmla="*/ 1097 w 876381"/>
                <a:gd name="connsiteY0" fmla="*/ 88491 h 476163"/>
                <a:gd name="connsiteX1" fmla="*/ 0 w 876381"/>
                <a:gd name="connsiteY1" fmla="*/ 248616 h 476163"/>
                <a:gd name="connsiteX2" fmla="*/ 9525 w 876381"/>
                <a:gd name="connsiteY2" fmla="*/ 294968 h 476163"/>
                <a:gd name="connsiteX3" fmla="*/ 30594 w 876381"/>
                <a:gd name="connsiteY3" fmla="*/ 349748 h 476163"/>
                <a:gd name="connsiteX4" fmla="*/ 85374 w 876381"/>
                <a:gd name="connsiteY4" fmla="*/ 421383 h 476163"/>
                <a:gd name="connsiteX5" fmla="*/ 169650 w 876381"/>
                <a:gd name="connsiteY5" fmla="*/ 463521 h 476163"/>
                <a:gd name="connsiteX6" fmla="*/ 249713 w 876381"/>
                <a:gd name="connsiteY6" fmla="*/ 476163 h 476163"/>
                <a:gd name="connsiteX7" fmla="*/ 376128 w 876381"/>
                <a:gd name="connsiteY7" fmla="*/ 476163 h 476163"/>
                <a:gd name="connsiteX8" fmla="*/ 510970 w 876381"/>
                <a:gd name="connsiteY8" fmla="*/ 467735 h 476163"/>
                <a:gd name="connsiteX9" fmla="*/ 616316 w 876381"/>
                <a:gd name="connsiteY9" fmla="*/ 442452 h 476163"/>
                <a:gd name="connsiteX10" fmla="*/ 709020 w 876381"/>
                <a:gd name="connsiteY10" fmla="*/ 396100 h 476163"/>
                <a:gd name="connsiteX11" fmla="*/ 793296 w 876381"/>
                <a:gd name="connsiteY11" fmla="*/ 328679 h 476163"/>
                <a:gd name="connsiteX12" fmla="*/ 831221 w 876381"/>
                <a:gd name="connsiteY12" fmla="*/ 252830 h 476163"/>
                <a:gd name="connsiteX13" fmla="*/ 864931 w 876381"/>
                <a:gd name="connsiteY13" fmla="*/ 151698 h 476163"/>
                <a:gd name="connsiteX14" fmla="*/ 868026 w 876381"/>
                <a:gd name="connsiteY14" fmla="*/ 118592 h 476163"/>
                <a:gd name="connsiteX15" fmla="*/ 869145 w 876381"/>
                <a:gd name="connsiteY15" fmla="*/ 0 h 476163"/>
                <a:gd name="connsiteX16" fmla="*/ 763800 w 876381"/>
                <a:gd name="connsiteY16" fmla="*/ 54780 h 476163"/>
                <a:gd name="connsiteX17" fmla="*/ 654240 w 876381"/>
                <a:gd name="connsiteY17" fmla="*/ 101132 h 476163"/>
                <a:gd name="connsiteX18" fmla="*/ 502543 w 876381"/>
                <a:gd name="connsiteY18" fmla="*/ 130629 h 476163"/>
                <a:gd name="connsiteX19" fmla="*/ 342417 w 876381"/>
                <a:gd name="connsiteY19" fmla="*/ 143270 h 476163"/>
                <a:gd name="connsiteX20" fmla="*/ 169650 w 876381"/>
                <a:gd name="connsiteY20" fmla="*/ 126415 h 476163"/>
                <a:gd name="connsiteX21" fmla="*/ 1097 w 876381"/>
                <a:gd name="connsiteY21" fmla="*/ 88491 h 476163"/>
                <a:gd name="connsiteX0" fmla="*/ 1097 w 876734"/>
                <a:gd name="connsiteY0" fmla="*/ 88491 h 476163"/>
                <a:gd name="connsiteX1" fmla="*/ 0 w 876734"/>
                <a:gd name="connsiteY1" fmla="*/ 248616 h 476163"/>
                <a:gd name="connsiteX2" fmla="*/ 9525 w 876734"/>
                <a:gd name="connsiteY2" fmla="*/ 294968 h 476163"/>
                <a:gd name="connsiteX3" fmla="*/ 30594 w 876734"/>
                <a:gd name="connsiteY3" fmla="*/ 349748 h 476163"/>
                <a:gd name="connsiteX4" fmla="*/ 85374 w 876734"/>
                <a:gd name="connsiteY4" fmla="*/ 421383 h 476163"/>
                <a:gd name="connsiteX5" fmla="*/ 169650 w 876734"/>
                <a:gd name="connsiteY5" fmla="*/ 463521 h 476163"/>
                <a:gd name="connsiteX6" fmla="*/ 249713 w 876734"/>
                <a:gd name="connsiteY6" fmla="*/ 476163 h 476163"/>
                <a:gd name="connsiteX7" fmla="*/ 376128 w 876734"/>
                <a:gd name="connsiteY7" fmla="*/ 476163 h 476163"/>
                <a:gd name="connsiteX8" fmla="*/ 510970 w 876734"/>
                <a:gd name="connsiteY8" fmla="*/ 467735 h 476163"/>
                <a:gd name="connsiteX9" fmla="*/ 616316 w 876734"/>
                <a:gd name="connsiteY9" fmla="*/ 442452 h 476163"/>
                <a:gd name="connsiteX10" fmla="*/ 709020 w 876734"/>
                <a:gd name="connsiteY10" fmla="*/ 396100 h 476163"/>
                <a:gd name="connsiteX11" fmla="*/ 793296 w 876734"/>
                <a:gd name="connsiteY11" fmla="*/ 328679 h 476163"/>
                <a:gd name="connsiteX12" fmla="*/ 831221 w 876734"/>
                <a:gd name="connsiteY12" fmla="*/ 252830 h 476163"/>
                <a:gd name="connsiteX13" fmla="*/ 855406 w 876734"/>
                <a:gd name="connsiteY13" fmla="*/ 201705 h 476163"/>
                <a:gd name="connsiteX14" fmla="*/ 868026 w 876734"/>
                <a:gd name="connsiteY14" fmla="*/ 118592 h 476163"/>
                <a:gd name="connsiteX15" fmla="*/ 869145 w 876734"/>
                <a:gd name="connsiteY15" fmla="*/ 0 h 476163"/>
                <a:gd name="connsiteX16" fmla="*/ 763800 w 876734"/>
                <a:gd name="connsiteY16" fmla="*/ 54780 h 476163"/>
                <a:gd name="connsiteX17" fmla="*/ 654240 w 876734"/>
                <a:gd name="connsiteY17" fmla="*/ 101132 h 476163"/>
                <a:gd name="connsiteX18" fmla="*/ 502543 w 876734"/>
                <a:gd name="connsiteY18" fmla="*/ 130629 h 476163"/>
                <a:gd name="connsiteX19" fmla="*/ 342417 w 876734"/>
                <a:gd name="connsiteY19" fmla="*/ 143270 h 476163"/>
                <a:gd name="connsiteX20" fmla="*/ 169650 w 876734"/>
                <a:gd name="connsiteY20" fmla="*/ 126415 h 476163"/>
                <a:gd name="connsiteX21" fmla="*/ 1097 w 876734"/>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67117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272"/>
                <a:gd name="connsiteX1" fmla="*/ 0 w 878262"/>
                <a:gd name="connsiteY1" fmla="*/ 220041 h 476272"/>
                <a:gd name="connsiteX2" fmla="*/ 9525 w 878262"/>
                <a:gd name="connsiteY2" fmla="*/ 294968 h 476272"/>
                <a:gd name="connsiteX3" fmla="*/ 30594 w 878262"/>
                <a:gd name="connsiteY3" fmla="*/ 349748 h 476272"/>
                <a:gd name="connsiteX4" fmla="*/ 85374 w 878262"/>
                <a:gd name="connsiteY4" fmla="*/ 421383 h 476272"/>
                <a:gd name="connsiteX5" fmla="*/ 169650 w 878262"/>
                <a:gd name="connsiteY5" fmla="*/ 463521 h 476272"/>
                <a:gd name="connsiteX6" fmla="*/ 264000 w 878262"/>
                <a:gd name="connsiteY6" fmla="*/ 473782 h 476272"/>
                <a:gd name="connsiteX7" fmla="*/ 388034 w 878262"/>
                <a:gd name="connsiteY7" fmla="*/ 476163 h 476272"/>
                <a:gd name="connsiteX8" fmla="*/ 510970 w 878262"/>
                <a:gd name="connsiteY8" fmla="*/ 467735 h 476272"/>
                <a:gd name="connsiteX9" fmla="*/ 616316 w 878262"/>
                <a:gd name="connsiteY9" fmla="*/ 442452 h 476272"/>
                <a:gd name="connsiteX10" fmla="*/ 709020 w 878262"/>
                <a:gd name="connsiteY10" fmla="*/ 396100 h 476272"/>
                <a:gd name="connsiteX11" fmla="*/ 793296 w 878262"/>
                <a:gd name="connsiteY11" fmla="*/ 328679 h 476272"/>
                <a:gd name="connsiteX12" fmla="*/ 831221 w 878262"/>
                <a:gd name="connsiteY12" fmla="*/ 267117 h 476272"/>
                <a:gd name="connsiteX13" fmla="*/ 855406 w 878262"/>
                <a:gd name="connsiteY13" fmla="*/ 201705 h 476272"/>
                <a:gd name="connsiteX14" fmla="*/ 872788 w 878262"/>
                <a:gd name="connsiteY14" fmla="*/ 118592 h 476272"/>
                <a:gd name="connsiteX15" fmla="*/ 869145 w 878262"/>
                <a:gd name="connsiteY15" fmla="*/ 0 h 476272"/>
                <a:gd name="connsiteX16" fmla="*/ 763800 w 878262"/>
                <a:gd name="connsiteY16" fmla="*/ 54780 h 476272"/>
                <a:gd name="connsiteX17" fmla="*/ 654240 w 878262"/>
                <a:gd name="connsiteY17" fmla="*/ 101132 h 476272"/>
                <a:gd name="connsiteX18" fmla="*/ 502543 w 878262"/>
                <a:gd name="connsiteY18" fmla="*/ 130629 h 476272"/>
                <a:gd name="connsiteX19" fmla="*/ 342417 w 878262"/>
                <a:gd name="connsiteY19" fmla="*/ 143270 h 476272"/>
                <a:gd name="connsiteX20" fmla="*/ 169650 w 878262"/>
                <a:gd name="connsiteY20" fmla="*/ 126415 h 476272"/>
                <a:gd name="connsiteX21" fmla="*/ 1097 w 878262"/>
                <a:gd name="connsiteY21" fmla="*/ 88491 h 476272"/>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2452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2452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20926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262" h="476601">
                  <a:moveTo>
                    <a:pt x="1097" y="88491"/>
                  </a:moveTo>
                  <a:cubicBezTo>
                    <a:pt x="731" y="141866"/>
                    <a:pt x="366" y="166666"/>
                    <a:pt x="0" y="220041"/>
                  </a:cubicBezTo>
                  <a:cubicBezTo>
                    <a:pt x="3175" y="245017"/>
                    <a:pt x="4426" y="273350"/>
                    <a:pt x="9525" y="294968"/>
                  </a:cubicBezTo>
                  <a:cubicBezTo>
                    <a:pt x="14624" y="316586"/>
                    <a:pt x="17952" y="328679"/>
                    <a:pt x="30594" y="349748"/>
                  </a:cubicBezTo>
                  <a:cubicBezTo>
                    <a:pt x="43236" y="370817"/>
                    <a:pt x="62198" y="402421"/>
                    <a:pt x="85374" y="421383"/>
                  </a:cubicBezTo>
                  <a:cubicBezTo>
                    <a:pt x="108550" y="440345"/>
                    <a:pt x="139879" y="454788"/>
                    <a:pt x="169650" y="463521"/>
                  </a:cubicBezTo>
                  <a:cubicBezTo>
                    <a:pt x="199421" y="472254"/>
                    <a:pt x="237312" y="469568"/>
                    <a:pt x="264000" y="473782"/>
                  </a:cubicBezTo>
                  <a:cubicBezTo>
                    <a:pt x="305345" y="474576"/>
                    <a:pt x="344307" y="477750"/>
                    <a:pt x="388034" y="476163"/>
                  </a:cubicBezTo>
                  <a:cubicBezTo>
                    <a:pt x="431761" y="474576"/>
                    <a:pt x="472923" y="473353"/>
                    <a:pt x="510970" y="467735"/>
                  </a:cubicBezTo>
                  <a:cubicBezTo>
                    <a:pt x="546085" y="461689"/>
                    <a:pt x="581323" y="461535"/>
                    <a:pt x="616316" y="449596"/>
                  </a:cubicBezTo>
                  <a:cubicBezTo>
                    <a:pt x="651309" y="437657"/>
                    <a:pt x="691429" y="415062"/>
                    <a:pt x="720926" y="396100"/>
                  </a:cubicBezTo>
                  <a:cubicBezTo>
                    <a:pt x="750423" y="377138"/>
                    <a:pt x="774914" y="350176"/>
                    <a:pt x="793296" y="328679"/>
                  </a:cubicBezTo>
                  <a:cubicBezTo>
                    <a:pt x="811678" y="307182"/>
                    <a:pt x="823159" y="284159"/>
                    <a:pt x="831221" y="267117"/>
                  </a:cubicBezTo>
                  <a:lnTo>
                    <a:pt x="855406" y="201705"/>
                  </a:lnTo>
                  <a:cubicBezTo>
                    <a:pt x="860746" y="182904"/>
                    <a:pt x="870498" y="152210"/>
                    <a:pt x="872788" y="118592"/>
                  </a:cubicBezTo>
                  <a:cubicBezTo>
                    <a:pt x="875078" y="84975"/>
                    <a:pt x="885722" y="14207"/>
                    <a:pt x="869145" y="0"/>
                  </a:cubicBezTo>
                  <a:lnTo>
                    <a:pt x="763800" y="54780"/>
                  </a:lnTo>
                  <a:lnTo>
                    <a:pt x="654240" y="101132"/>
                  </a:lnTo>
                  <a:lnTo>
                    <a:pt x="502543" y="130629"/>
                  </a:lnTo>
                  <a:lnTo>
                    <a:pt x="342417" y="143270"/>
                  </a:lnTo>
                  <a:lnTo>
                    <a:pt x="169650" y="126415"/>
                  </a:lnTo>
                  <a:lnTo>
                    <a:pt x="1097" y="8849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eform 6">
              <a:extLst>
                <a:ext uri="{FF2B5EF4-FFF2-40B4-BE49-F238E27FC236}">
                  <a16:creationId xmlns:a16="http://schemas.microsoft.com/office/drawing/2014/main" id="{082796F6-1BA2-2547-9022-D9FA871C72DE}"/>
                </a:ext>
              </a:extLst>
            </p:cNvPr>
            <p:cNvSpPr/>
            <p:nvPr/>
          </p:nvSpPr>
          <p:spPr>
            <a:xfrm flipH="1">
              <a:off x="7878029" y="4017122"/>
              <a:ext cx="1009842" cy="548002"/>
            </a:xfrm>
            <a:custGeom>
              <a:avLst/>
              <a:gdLst>
                <a:gd name="connsiteX0" fmla="*/ 0 w 868048"/>
                <a:gd name="connsiteY0" fmla="*/ 88491 h 476163"/>
                <a:gd name="connsiteX1" fmla="*/ 8428 w 868048"/>
                <a:gd name="connsiteY1" fmla="*/ 248616 h 476163"/>
                <a:gd name="connsiteX2" fmla="*/ 8428 w 868048"/>
                <a:gd name="connsiteY2" fmla="*/ 294968 h 476163"/>
                <a:gd name="connsiteX3" fmla="*/ 29497 w 868048"/>
                <a:gd name="connsiteY3" fmla="*/ 349748 h 476163"/>
                <a:gd name="connsiteX4" fmla="*/ 84277 w 868048"/>
                <a:gd name="connsiteY4" fmla="*/ 421383 h 476163"/>
                <a:gd name="connsiteX5" fmla="*/ 168553 w 868048"/>
                <a:gd name="connsiteY5" fmla="*/ 463521 h 476163"/>
                <a:gd name="connsiteX6" fmla="*/ 248616 w 868048"/>
                <a:gd name="connsiteY6" fmla="*/ 476163 h 476163"/>
                <a:gd name="connsiteX7" fmla="*/ 375031 w 868048"/>
                <a:gd name="connsiteY7" fmla="*/ 476163 h 476163"/>
                <a:gd name="connsiteX8" fmla="*/ 509873 w 868048"/>
                <a:gd name="connsiteY8" fmla="*/ 467735 h 476163"/>
                <a:gd name="connsiteX9" fmla="*/ 615219 w 868048"/>
                <a:gd name="connsiteY9" fmla="*/ 442452 h 476163"/>
                <a:gd name="connsiteX10" fmla="*/ 707923 w 868048"/>
                <a:gd name="connsiteY10" fmla="*/ 396100 h 476163"/>
                <a:gd name="connsiteX11" fmla="*/ 792199 w 868048"/>
                <a:gd name="connsiteY11" fmla="*/ 328679 h 476163"/>
                <a:gd name="connsiteX12" fmla="*/ 830124 w 868048"/>
                <a:gd name="connsiteY12" fmla="*/ 252830 h 476163"/>
                <a:gd name="connsiteX13" fmla="*/ 863834 w 868048"/>
                <a:gd name="connsiteY13" fmla="*/ 151698 h 476163"/>
                <a:gd name="connsiteX14" fmla="*/ 868048 w 868048"/>
                <a:gd name="connsiteY14" fmla="*/ 0 h 476163"/>
                <a:gd name="connsiteX15" fmla="*/ 762703 w 868048"/>
                <a:gd name="connsiteY15" fmla="*/ 54780 h 476163"/>
                <a:gd name="connsiteX16" fmla="*/ 653143 w 868048"/>
                <a:gd name="connsiteY16" fmla="*/ 101132 h 476163"/>
                <a:gd name="connsiteX17" fmla="*/ 501446 w 868048"/>
                <a:gd name="connsiteY17" fmla="*/ 130629 h 476163"/>
                <a:gd name="connsiteX18" fmla="*/ 341320 w 868048"/>
                <a:gd name="connsiteY18" fmla="*/ 143270 h 476163"/>
                <a:gd name="connsiteX19" fmla="*/ 168553 w 868048"/>
                <a:gd name="connsiteY19" fmla="*/ 126415 h 476163"/>
                <a:gd name="connsiteX20" fmla="*/ 0 w 868048"/>
                <a:gd name="connsiteY20" fmla="*/ 88491 h 476163"/>
                <a:gd name="connsiteX0" fmla="*/ 1097 w 869145"/>
                <a:gd name="connsiteY0" fmla="*/ 88491 h 476163"/>
                <a:gd name="connsiteX1" fmla="*/ 0 w 869145"/>
                <a:gd name="connsiteY1" fmla="*/ 248616 h 476163"/>
                <a:gd name="connsiteX2" fmla="*/ 9525 w 869145"/>
                <a:gd name="connsiteY2" fmla="*/ 294968 h 476163"/>
                <a:gd name="connsiteX3" fmla="*/ 30594 w 869145"/>
                <a:gd name="connsiteY3" fmla="*/ 349748 h 476163"/>
                <a:gd name="connsiteX4" fmla="*/ 85374 w 869145"/>
                <a:gd name="connsiteY4" fmla="*/ 421383 h 476163"/>
                <a:gd name="connsiteX5" fmla="*/ 169650 w 869145"/>
                <a:gd name="connsiteY5" fmla="*/ 463521 h 476163"/>
                <a:gd name="connsiteX6" fmla="*/ 249713 w 869145"/>
                <a:gd name="connsiteY6" fmla="*/ 476163 h 476163"/>
                <a:gd name="connsiteX7" fmla="*/ 376128 w 869145"/>
                <a:gd name="connsiteY7" fmla="*/ 476163 h 476163"/>
                <a:gd name="connsiteX8" fmla="*/ 510970 w 869145"/>
                <a:gd name="connsiteY8" fmla="*/ 467735 h 476163"/>
                <a:gd name="connsiteX9" fmla="*/ 616316 w 869145"/>
                <a:gd name="connsiteY9" fmla="*/ 442452 h 476163"/>
                <a:gd name="connsiteX10" fmla="*/ 709020 w 869145"/>
                <a:gd name="connsiteY10" fmla="*/ 396100 h 476163"/>
                <a:gd name="connsiteX11" fmla="*/ 793296 w 869145"/>
                <a:gd name="connsiteY11" fmla="*/ 328679 h 476163"/>
                <a:gd name="connsiteX12" fmla="*/ 831221 w 869145"/>
                <a:gd name="connsiteY12" fmla="*/ 252830 h 476163"/>
                <a:gd name="connsiteX13" fmla="*/ 864931 w 869145"/>
                <a:gd name="connsiteY13" fmla="*/ 151698 h 476163"/>
                <a:gd name="connsiteX14" fmla="*/ 869145 w 869145"/>
                <a:gd name="connsiteY14" fmla="*/ 0 h 476163"/>
                <a:gd name="connsiteX15" fmla="*/ 763800 w 869145"/>
                <a:gd name="connsiteY15" fmla="*/ 54780 h 476163"/>
                <a:gd name="connsiteX16" fmla="*/ 654240 w 869145"/>
                <a:gd name="connsiteY16" fmla="*/ 101132 h 476163"/>
                <a:gd name="connsiteX17" fmla="*/ 502543 w 869145"/>
                <a:gd name="connsiteY17" fmla="*/ 130629 h 476163"/>
                <a:gd name="connsiteX18" fmla="*/ 342417 w 869145"/>
                <a:gd name="connsiteY18" fmla="*/ 143270 h 476163"/>
                <a:gd name="connsiteX19" fmla="*/ 169650 w 869145"/>
                <a:gd name="connsiteY19" fmla="*/ 126415 h 476163"/>
                <a:gd name="connsiteX20" fmla="*/ 1097 w 869145"/>
                <a:gd name="connsiteY20" fmla="*/ 88491 h 476163"/>
                <a:gd name="connsiteX0" fmla="*/ 1097 w 869145"/>
                <a:gd name="connsiteY0" fmla="*/ 88491 h 476163"/>
                <a:gd name="connsiteX1" fmla="*/ 0 w 869145"/>
                <a:gd name="connsiteY1" fmla="*/ 248616 h 476163"/>
                <a:gd name="connsiteX2" fmla="*/ 9525 w 869145"/>
                <a:gd name="connsiteY2" fmla="*/ 294968 h 476163"/>
                <a:gd name="connsiteX3" fmla="*/ 30594 w 869145"/>
                <a:gd name="connsiteY3" fmla="*/ 349748 h 476163"/>
                <a:gd name="connsiteX4" fmla="*/ 85374 w 869145"/>
                <a:gd name="connsiteY4" fmla="*/ 421383 h 476163"/>
                <a:gd name="connsiteX5" fmla="*/ 169650 w 869145"/>
                <a:gd name="connsiteY5" fmla="*/ 463521 h 476163"/>
                <a:gd name="connsiteX6" fmla="*/ 249713 w 869145"/>
                <a:gd name="connsiteY6" fmla="*/ 476163 h 476163"/>
                <a:gd name="connsiteX7" fmla="*/ 376128 w 869145"/>
                <a:gd name="connsiteY7" fmla="*/ 476163 h 476163"/>
                <a:gd name="connsiteX8" fmla="*/ 510970 w 869145"/>
                <a:gd name="connsiteY8" fmla="*/ 467735 h 476163"/>
                <a:gd name="connsiteX9" fmla="*/ 616316 w 869145"/>
                <a:gd name="connsiteY9" fmla="*/ 442452 h 476163"/>
                <a:gd name="connsiteX10" fmla="*/ 709020 w 869145"/>
                <a:gd name="connsiteY10" fmla="*/ 396100 h 476163"/>
                <a:gd name="connsiteX11" fmla="*/ 793296 w 869145"/>
                <a:gd name="connsiteY11" fmla="*/ 328679 h 476163"/>
                <a:gd name="connsiteX12" fmla="*/ 831221 w 869145"/>
                <a:gd name="connsiteY12" fmla="*/ 252830 h 476163"/>
                <a:gd name="connsiteX13" fmla="*/ 864931 w 869145"/>
                <a:gd name="connsiteY13" fmla="*/ 151698 h 476163"/>
                <a:gd name="connsiteX14" fmla="*/ 863264 w 869145"/>
                <a:gd name="connsiteY14" fmla="*/ 140023 h 476163"/>
                <a:gd name="connsiteX15" fmla="*/ 869145 w 869145"/>
                <a:gd name="connsiteY15" fmla="*/ 0 h 476163"/>
                <a:gd name="connsiteX16" fmla="*/ 763800 w 869145"/>
                <a:gd name="connsiteY16" fmla="*/ 54780 h 476163"/>
                <a:gd name="connsiteX17" fmla="*/ 654240 w 869145"/>
                <a:gd name="connsiteY17" fmla="*/ 101132 h 476163"/>
                <a:gd name="connsiteX18" fmla="*/ 502543 w 869145"/>
                <a:gd name="connsiteY18" fmla="*/ 130629 h 476163"/>
                <a:gd name="connsiteX19" fmla="*/ 342417 w 869145"/>
                <a:gd name="connsiteY19" fmla="*/ 143270 h 476163"/>
                <a:gd name="connsiteX20" fmla="*/ 169650 w 869145"/>
                <a:gd name="connsiteY20" fmla="*/ 126415 h 476163"/>
                <a:gd name="connsiteX21" fmla="*/ 1097 w 869145"/>
                <a:gd name="connsiteY21" fmla="*/ 88491 h 476163"/>
                <a:gd name="connsiteX0" fmla="*/ 1097 w 875359"/>
                <a:gd name="connsiteY0" fmla="*/ 88491 h 476163"/>
                <a:gd name="connsiteX1" fmla="*/ 0 w 875359"/>
                <a:gd name="connsiteY1" fmla="*/ 248616 h 476163"/>
                <a:gd name="connsiteX2" fmla="*/ 9525 w 875359"/>
                <a:gd name="connsiteY2" fmla="*/ 294968 h 476163"/>
                <a:gd name="connsiteX3" fmla="*/ 30594 w 875359"/>
                <a:gd name="connsiteY3" fmla="*/ 349748 h 476163"/>
                <a:gd name="connsiteX4" fmla="*/ 85374 w 875359"/>
                <a:gd name="connsiteY4" fmla="*/ 421383 h 476163"/>
                <a:gd name="connsiteX5" fmla="*/ 169650 w 875359"/>
                <a:gd name="connsiteY5" fmla="*/ 463521 h 476163"/>
                <a:gd name="connsiteX6" fmla="*/ 249713 w 875359"/>
                <a:gd name="connsiteY6" fmla="*/ 476163 h 476163"/>
                <a:gd name="connsiteX7" fmla="*/ 376128 w 875359"/>
                <a:gd name="connsiteY7" fmla="*/ 476163 h 476163"/>
                <a:gd name="connsiteX8" fmla="*/ 510970 w 875359"/>
                <a:gd name="connsiteY8" fmla="*/ 467735 h 476163"/>
                <a:gd name="connsiteX9" fmla="*/ 616316 w 875359"/>
                <a:gd name="connsiteY9" fmla="*/ 442452 h 476163"/>
                <a:gd name="connsiteX10" fmla="*/ 709020 w 875359"/>
                <a:gd name="connsiteY10" fmla="*/ 396100 h 476163"/>
                <a:gd name="connsiteX11" fmla="*/ 793296 w 875359"/>
                <a:gd name="connsiteY11" fmla="*/ 328679 h 476163"/>
                <a:gd name="connsiteX12" fmla="*/ 831221 w 875359"/>
                <a:gd name="connsiteY12" fmla="*/ 252830 h 476163"/>
                <a:gd name="connsiteX13" fmla="*/ 864931 w 875359"/>
                <a:gd name="connsiteY13" fmla="*/ 151698 h 476163"/>
                <a:gd name="connsiteX14" fmla="*/ 863264 w 875359"/>
                <a:gd name="connsiteY14" fmla="*/ 140023 h 476163"/>
                <a:gd name="connsiteX15" fmla="*/ 869145 w 875359"/>
                <a:gd name="connsiteY15" fmla="*/ 0 h 476163"/>
                <a:gd name="connsiteX16" fmla="*/ 763800 w 875359"/>
                <a:gd name="connsiteY16" fmla="*/ 54780 h 476163"/>
                <a:gd name="connsiteX17" fmla="*/ 654240 w 875359"/>
                <a:gd name="connsiteY17" fmla="*/ 101132 h 476163"/>
                <a:gd name="connsiteX18" fmla="*/ 502543 w 875359"/>
                <a:gd name="connsiteY18" fmla="*/ 130629 h 476163"/>
                <a:gd name="connsiteX19" fmla="*/ 342417 w 875359"/>
                <a:gd name="connsiteY19" fmla="*/ 143270 h 476163"/>
                <a:gd name="connsiteX20" fmla="*/ 169650 w 875359"/>
                <a:gd name="connsiteY20" fmla="*/ 126415 h 476163"/>
                <a:gd name="connsiteX21" fmla="*/ 1097 w 875359"/>
                <a:gd name="connsiteY21" fmla="*/ 88491 h 476163"/>
                <a:gd name="connsiteX0" fmla="*/ 1097 w 876381"/>
                <a:gd name="connsiteY0" fmla="*/ 88491 h 476163"/>
                <a:gd name="connsiteX1" fmla="*/ 0 w 876381"/>
                <a:gd name="connsiteY1" fmla="*/ 248616 h 476163"/>
                <a:gd name="connsiteX2" fmla="*/ 9525 w 876381"/>
                <a:gd name="connsiteY2" fmla="*/ 294968 h 476163"/>
                <a:gd name="connsiteX3" fmla="*/ 30594 w 876381"/>
                <a:gd name="connsiteY3" fmla="*/ 349748 h 476163"/>
                <a:gd name="connsiteX4" fmla="*/ 85374 w 876381"/>
                <a:gd name="connsiteY4" fmla="*/ 421383 h 476163"/>
                <a:gd name="connsiteX5" fmla="*/ 169650 w 876381"/>
                <a:gd name="connsiteY5" fmla="*/ 463521 h 476163"/>
                <a:gd name="connsiteX6" fmla="*/ 249713 w 876381"/>
                <a:gd name="connsiteY6" fmla="*/ 476163 h 476163"/>
                <a:gd name="connsiteX7" fmla="*/ 376128 w 876381"/>
                <a:gd name="connsiteY7" fmla="*/ 476163 h 476163"/>
                <a:gd name="connsiteX8" fmla="*/ 510970 w 876381"/>
                <a:gd name="connsiteY8" fmla="*/ 467735 h 476163"/>
                <a:gd name="connsiteX9" fmla="*/ 616316 w 876381"/>
                <a:gd name="connsiteY9" fmla="*/ 442452 h 476163"/>
                <a:gd name="connsiteX10" fmla="*/ 709020 w 876381"/>
                <a:gd name="connsiteY10" fmla="*/ 396100 h 476163"/>
                <a:gd name="connsiteX11" fmla="*/ 793296 w 876381"/>
                <a:gd name="connsiteY11" fmla="*/ 328679 h 476163"/>
                <a:gd name="connsiteX12" fmla="*/ 831221 w 876381"/>
                <a:gd name="connsiteY12" fmla="*/ 252830 h 476163"/>
                <a:gd name="connsiteX13" fmla="*/ 864931 w 876381"/>
                <a:gd name="connsiteY13" fmla="*/ 151698 h 476163"/>
                <a:gd name="connsiteX14" fmla="*/ 868026 w 876381"/>
                <a:gd name="connsiteY14" fmla="*/ 118592 h 476163"/>
                <a:gd name="connsiteX15" fmla="*/ 869145 w 876381"/>
                <a:gd name="connsiteY15" fmla="*/ 0 h 476163"/>
                <a:gd name="connsiteX16" fmla="*/ 763800 w 876381"/>
                <a:gd name="connsiteY16" fmla="*/ 54780 h 476163"/>
                <a:gd name="connsiteX17" fmla="*/ 654240 w 876381"/>
                <a:gd name="connsiteY17" fmla="*/ 101132 h 476163"/>
                <a:gd name="connsiteX18" fmla="*/ 502543 w 876381"/>
                <a:gd name="connsiteY18" fmla="*/ 130629 h 476163"/>
                <a:gd name="connsiteX19" fmla="*/ 342417 w 876381"/>
                <a:gd name="connsiteY19" fmla="*/ 143270 h 476163"/>
                <a:gd name="connsiteX20" fmla="*/ 169650 w 876381"/>
                <a:gd name="connsiteY20" fmla="*/ 126415 h 476163"/>
                <a:gd name="connsiteX21" fmla="*/ 1097 w 876381"/>
                <a:gd name="connsiteY21" fmla="*/ 88491 h 476163"/>
                <a:gd name="connsiteX0" fmla="*/ 1097 w 876734"/>
                <a:gd name="connsiteY0" fmla="*/ 88491 h 476163"/>
                <a:gd name="connsiteX1" fmla="*/ 0 w 876734"/>
                <a:gd name="connsiteY1" fmla="*/ 248616 h 476163"/>
                <a:gd name="connsiteX2" fmla="*/ 9525 w 876734"/>
                <a:gd name="connsiteY2" fmla="*/ 294968 h 476163"/>
                <a:gd name="connsiteX3" fmla="*/ 30594 w 876734"/>
                <a:gd name="connsiteY3" fmla="*/ 349748 h 476163"/>
                <a:gd name="connsiteX4" fmla="*/ 85374 w 876734"/>
                <a:gd name="connsiteY4" fmla="*/ 421383 h 476163"/>
                <a:gd name="connsiteX5" fmla="*/ 169650 w 876734"/>
                <a:gd name="connsiteY5" fmla="*/ 463521 h 476163"/>
                <a:gd name="connsiteX6" fmla="*/ 249713 w 876734"/>
                <a:gd name="connsiteY6" fmla="*/ 476163 h 476163"/>
                <a:gd name="connsiteX7" fmla="*/ 376128 w 876734"/>
                <a:gd name="connsiteY7" fmla="*/ 476163 h 476163"/>
                <a:gd name="connsiteX8" fmla="*/ 510970 w 876734"/>
                <a:gd name="connsiteY8" fmla="*/ 467735 h 476163"/>
                <a:gd name="connsiteX9" fmla="*/ 616316 w 876734"/>
                <a:gd name="connsiteY9" fmla="*/ 442452 h 476163"/>
                <a:gd name="connsiteX10" fmla="*/ 709020 w 876734"/>
                <a:gd name="connsiteY10" fmla="*/ 396100 h 476163"/>
                <a:gd name="connsiteX11" fmla="*/ 793296 w 876734"/>
                <a:gd name="connsiteY11" fmla="*/ 328679 h 476163"/>
                <a:gd name="connsiteX12" fmla="*/ 831221 w 876734"/>
                <a:gd name="connsiteY12" fmla="*/ 252830 h 476163"/>
                <a:gd name="connsiteX13" fmla="*/ 855406 w 876734"/>
                <a:gd name="connsiteY13" fmla="*/ 201705 h 476163"/>
                <a:gd name="connsiteX14" fmla="*/ 868026 w 876734"/>
                <a:gd name="connsiteY14" fmla="*/ 118592 h 476163"/>
                <a:gd name="connsiteX15" fmla="*/ 869145 w 876734"/>
                <a:gd name="connsiteY15" fmla="*/ 0 h 476163"/>
                <a:gd name="connsiteX16" fmla="*/ 763800 w 876734"/>
                <a:gd name="connsiteY16" fmla="*/ 54780 h 476163"/>
                <a:gd name="connsiteX17" fmla="*/ 654240 w 876734"/>
                <a:gd name="connsiteY17" fmla="*/ 101132 h 476163"/>
                <a:gd name="connsiteX18" fmla="*/ 502543 w 876734"/>
                <a:gd name="connsiteY18" fmla="*/ 130629 h 476163"/>
                <a:gd name="connsiteX19" fmla="*/ 342417 w 876734"/>
                <a:gd name="connsiteY19" fmla="*/ 143270 h 476163"/>
                <a:gd name="connsiteX20" fmla="*/ 169650 w 876734"/>
                <a:gd name="connsiteY20" fmla="*/ 126415 h 476163"/>
                <a:gd name="connsiteX21" fmla="*/ 1097 w 876734"/>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48616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49713 w 878262"/>
                <a:gd name="connsiteY6" fmla="*/ 476163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76128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52830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163"/>
                <a:gd name="connsiteX1" fmla="*/ 0 w 878262"/>
                <a:gd name="connsiteY1" fmla="*/ 220041 h 476163"/>
                <a:gd name="connsiteX2" fmla="*/ 9525 w 878262"/>
                <a:gd name="connsiteY2" fmla="*/ 294968 h 476163"/>
                <a:gd name="connsiteX3" fmla="*/ 30594 w 878262"/>
                <a:gd name="connsiteY3" fmla="*/ 349748 h 476163"/>
                <a:gd name="connsiteX4" fmla="*/ 85374 w 878262"/>
                <a:gd name="connsiteY4" fmla="*/ 421383 h 476163"/>
                <a:gd name="connsiteX5" fmla="*/ 169650 w 878262"/>
                <a:gd name="connsiteY5" fmla="*/ 463521 h 476163"/>
                <a:gd name="connsiteX6" fmla="*/ 264000 w 878262"/>
                <a:gd name="connsiteY6" fmla="*/ 473782 h 476163"/>
                <a:gd name="connsiteX7" fmla="*/ 388034 w 878262"/>
                <a:gd name="connsiteY7" fmla="*/ 476163 h 476163"/>
                <a:gd name="connsiteX8" fmla="*/ 510970 w 878262"/>
                <a:gd name="connsiteY8" fmla="*/ 467735 h 476163"/>
                <a:gd name="connsiteX9" fmla="*/ 616316 w 878262"/>
                <a:gd name="connsiteY9" fmla="*/ 442452 h 476163"/>
                <a:gd name="connsiteX10" fmla="*/ 709020 w 878262"/>
                <a:gd name="connsiteY10" fmla="*/ 396100 h 476163"/>
                <a:gd name="connsiteX11" fmla="*/ 793296 w 878262"/>
                <a:gd name="connsiteY11" fmla="*/ 328679 h 476163"/>
                <a:gd name="connsiteX12" fmla="*/ 831221 w 878262"/>
                <a:gd name="connsiteY12" fmla="*/ 267117 h 476163"/>
                <a:gd name="connsiteX13" fmla="*/ 855406 w 878262"/>
                <a:gd name="connsiteY13" fmla="*/ 201705 h 476163"/>
                <a:gd name="connsiteX14" fmla="*/ 872788 w 878262"/>
                <a:gd name="connsiteY14" fmla="*/ 118592 h 476163"/>
                <a:gd name="connsiteX15" fmla="*/ 869145 w 878262"/>
                <a:gd name="connsiteY15" fmla="*/ 0 h 476163"/>
                <a:gd name="connsiteX16" fmla="*/ 763800 w 878262"/>
                <a:gd name="connsiteY16" fmla="*/ 54780 h 476163"/>
                <a:gd name="connsiteX17" fmla="*/ 654240 w 878262"/>
                <a:gd name="connsiteY17" fmla="*/ 101132 h 476163"/>
                <a:gd name="connsiteX18" fmla="*/ 502543 w 878262"/>
                <a:gd name="connsiteY18" fmla="*/ 130629 h 476163"/>
                <a:gd name="connsiteX19" fmla="*/ 342417 w 878262"/>
                <a:gd name="connsiteY19" fmla="*/ 143270 h 476163"/>
                <a:gd name="connsiteX20" fmla="*/ 169650 w 878262"/>
                <a:gd name="connsiteY20" fmla="*/ 126415 h 476163"/>
                <a:gd name="connsiteX21" fmla="*/ 1097 w 878262"/>
                <a:gd name="connsiteY21" fmla="*/ 88491 h 476163"/>
                <a:gd name="connsiteX0" fmla="*/ 1097 w 878262"/>
                <a:gd name="connsiteY0" fmla="*/ 88491 h 476272"/>
                <a:gd name="connsiteX1" fmla="*/ 0 w 878262"/>
                <a:gd name="connsiteY1" fmla="*/ 220041 h 476272"/>
                <a:gd name="connsiteX2" fmla="*/ 9525 w 878262"/>
                <a:gd name="connsiteY2" fmla="*/ 294968 h 476272"/>
                <a:gd name="connsiteX3" fmla="*/ 30594 w 878262"/>
                <a:gd name="connsiteY3" fmla="*/ 349748 h 476272"/>
                <a:gd name="connsiteX4" fmla="*/ 85374 w 878262"/>
                <a:gd name="connsiteY4" fmla="*/ 421383 h 476272"/>
                <a:gd name="connsiteX5" fmla="*/ 169650 w 878262"/>
                <a:gd name="connsiteY5" fmla="*/ 463521 h 476272"/>
                <a:gd name="connsiteX6" fmla="*/ 264000 w 878262"/>
                <a:gd name="connsiteY6" fmla="*/ 473782 h 476272"/>
                <a:gd name="connsiteX7" fmla="*/ 388034 w 878262"/>
                <a:gd name="connsiteY7" fmla="*/ 476163 h 476272"/>
                <a:gd name="connsiteX8" fmla="*/ 510970 w 878262"/>
                <a:gd name="connsiteY8" fmla="*/ 467735 h 476272"/>
                <a:gd name="connsiteX9" fmla="*/ 616316 w 878262"/>
                <a:gd name="connsiteY9" fmla="*/ 442452 h 476272"/>
                <a:gd name="connsiteX10" fmla="*/ 709020 w 878262"/>
                <a:gd name="connsiteY10" fmla="*/ 396100 h 476272"/>
                <a:gd name="connsiteX11" fmla="*/ 793296 w 878262"/>
                <a:gd name="connsiteY11" fmla="*/ 328679 h 476272"/>
                <a:gd name="connsiteX12" fmla="*/ 831221 w 878262"/>
                <a:gd name="connsiteY12" fmla="*/ 267117 h 476272"/>
                <a:gd name="connsiteX13" fmla="*/ 855406 w 878262"/>
                <a:gd name="connsiteY13" fmla="*/ 201705 h 476272"/>
                <a:gd name="connsiteX14" fmla="*/ 872788 w 878262"/>
                <a:gd name="connsiteY14" fmla="*/ 118592 h 476272"/>
                <a:gd name="connsiteX15" fmla="*/ 869145 w 878262"/>
                <a:gd name="connsiteY15" fmla="*/ 0 h 476272"/>
                <a:gd name="connsiteX16" fmla="*/ 763800 w 878262"/>
                <a:gd name="connsiteY16" fmla="*/ 54780 h 476272"/>
                <a:gd name="connsiteX17" fmla="*/ 654240 w 878262"/>
                <a:gd name="connsiteY17" fmla="*/ 101132 h 476272"/>
                <a:gd name="connsiteX18" fmla="*/ 502543 w 878262"/>
                <a:gd name="connsiteY18" fmla="*/ 130629 h 476272"/>
                <a:gd name="connsiteX19" fmla="*/ 342417 w 878262"/>
                <a:gd name="connsiteY19" fmla="*/ 143270 h 476272"/>
                <a:gd name="connsiteX20" fmla="*/ 169650 w 878262"/>
                <a:gd name="connsiteY20" fmla="*/ 126415 h 476272"/>
                <a:gd name="connsiteX21" fmla="*/ 1097 w 878262"/>
                <a:gd name="connsiteY21" fmla="*/ 88491 h 476272"/>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2452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2452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09020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 name="connsiteX0" fmla="*/ 1097 w 878262"/>
                <a:gd name="connsiteY0" fmla="*/ 88491 h 476601"/>
                <a:gd name="connsiteX1" fmla="*/ 0 w 878262"/>
                <a:gd name="connsiteY1" fmla="*/ 220041 h 476601"/>
                <a:gd name="connsiteX2" fmla="*/ 9525 w 878262"/>
                <a:gd name="connsiteY2" fmla="*/ 294968 h 476601"/>
                <a:gd name="connsiteX3" fmla="*/ 30594 w 878262"/>
                <a:gd name="connsiteY3" fmla="*/ 349748 h 476601"/>
                <a:gd name="connsiteX4" fmla="*/ 85374 w 878262"/>
                <a:gd name="connsiteY4" fmla="*/ 421383 h 476601"/>
                <a:gd name="connsiteX5" fmla="*/ 169650 w 878262"/>
                <a:gd name="connsiteY5" fmla="*/ 463521 h 476601"/>
                <a:gd name="connsiteX6" fmla="*/ 264000 w 878262"/>
                <a:gd name="connsiteY6" fmla="*/ 473782 h 476601"/>
                <a:gd name="connsiteX7" fmla="*/ 388034 w 878262"/>
                <a:gd name="connsiteY7" fmla="*/ 476163 h 476601"/>
                <a:gd name="connsiteX8" fmla="*/ 510970 w 878262"/>
                <a:gd name="connsiteY8" fmla="*/ 467735 h 476601"/>
                <a:gd name="connsiteX9" fmla="*/ 616316 w 878262"/>
                <a:gd name="connsiteY9" fmla="*/ 449596 h 476601"/>
                <a:gd name="connsiteX10" fmla="*/ 720926 w 878262"/>
                <a:gd name="connsiteY10" fmla="*/ 396100 h 476601"/>
                <a:gd name="connsiteX11" fmla="*/ 793296 w 878262"/>
                <a:gd name="connsiteY11" fmla="*/ 328679 h 476601"/>
                <a:gd name="connsiteX12" fmla="*/ 831221 w 878262"/>
                <a:gd name="connsiteY12" fmla="*/ 267117 h 476601"/>
                <a:gd name="connsiteX13" fmla="*/ 855406 w 878262"/>
                <a:gd name="connsiteY13" fmla="*/ 201705 h 476601"/>
                <a:gd name="connsiteX14" fmla="*/ 872788 w 878262"/>
                <a:gd name="connsiteY14" fmla="*/ 118592 h 476601"/>
                <a:gd name="connsiteX15" fmla="*/ 869145 w 878262"/>
                <a:gd name="connsiteY15" fmla="*/ 0 h 476601"/>
                <a:gd name="connsiteX16" fmla="*/ 763800 w 878262"/>
                <a:gd name="connsiteY16" fmla="*/ 54780 h 476601"/>
                <a:gd name="connsiteX17" fmla="*/ 654240 w 878262"/>
                <a:gd name="connsiteY17" fmla="*/ 101132 h 476601"/>
                <a:gd name="connsiteX18" fmla="*/ 502543 w 878262"/>
                <a:gd name="connsiteY18" fmla="*/ 130629 h 476601"/>
                <a:gd name="connsiteX19" fmla="*/ 342417 w 878262"/>
                <a:gd name="connsiteY19" fmla="*/ 143270 h 476601"/>
                <a:gd name="connsiteX20" fmla="*/ 169650 w 878262"/>
                <a:gd name="connsiteY20" fmla="*/ 126415 h 476601"/>
                <a:gd name="connsiteX21" fmla="*/ 1097 w 878262"/>
                <a:gd name="connsiteY21" fmla="*/ 88491 h 47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262" h="476601">
                  <a:moveTo>
                    <a:pt x="1097" y="88491"/>
                  </a:moveTo>
                  <a:cubicBezTo>
                    <a:pt x="731" y="141866"/>
                    <a:pt x="366" y="166666"/>
                    <a:pt x="0" y="220041"/>
                  </a:cubicBezTo>
                  <a:cubicBezTo>
                    <a:pt x="3175" y="245017"/>
                    <a:pt x="4426" y="273350"/>
                    <a:pt x="9525" y="294968"/>
                  </a:cubicBezTo>
                  <a:cubicBezTo>
                    <a:pt x="14624" y="316586"/>
                    <a:pt x="17952" y="328679"/>
                    <a:pt x="30594" y="349748"/>
                  </a:cubicBezTo>
                  <a:cubicBezTo>
                    <a:pt x="43236" y="370817"/>
                    <a:pt x="62198" y="402421"/>
                    <a:pt x="85374" y="421383"/>
                  </a:cubicBezTo>
                  <a:cubicBezTo>
                    <a:pt x="108550" y="440345"/>
                    <a:pt x="139879" y="454788"/>
                    <a:pt x="169650" y="463521"/>
                  </a:cubicBezTo>
                  <a:cubicBezTo>
                    <a:pt x="199421" y="472254"/>
                    <a:pt x="237312" y="469568"/>
                    <a:pt x="264000" y="473782"/>
                  </a:cubicBezTo>
                  <a:cubicBezTo>
                    <a:pt x="305345" y="474576"/>
                    <a:pt x="344307" y="477750"/>
                    <a:pt x="388034" y="476163"/>
                  </a:cubicBezTo>
                  <a:cubicBezTo>
                    <a:pt x="431761" y="474576"/>
                    <a:pt x="472923" y="473353"/>
                    <a:pt x="510970" y="467735"/>
                  </a:cubicBezTo>
                  <a:cubicBezTo>
                    <a:pt x="546085" y="461689"/>
                    <a:pt x="581323" y="461535"/>
                    <a:pt x="616316" y="449596"/>
                  </a:cubicBezTo>
                  <a:cubicBezTo>
                    <a:pt x="651309" y="437657"/>
                    <a:pt x="691429" y="415062"/>
                    <a:pt x="720926" y="396100"/>
                  </a:cubicBezTo>
                  <a:cubicBezTo>
                    <a:pt x="750423" y="377138"/>
                    <a:pt x="774914" y="350176"/>
                    <a:pt x="793296" y="328679"/>
                  </a:cubicBezTo>
                  <a:cubicBezTo>
                    <a:pt x="811678" y="307182"/>
                    <a:pt x="823159" y="284159"/>
                    <a:pt x="831221" y="267117"/>
                  </a:cubicBezTo>
                  <a:lnTo>
                    <a:pt x="855406" y="201705"/>
                  </a:lnTo>
                  <a:cubicBezTo>
                    <a:pt x="860746" y="182904"/>
                    <a:pt x="870498" y="152210"/>
                    <a:pt x="872788" y="118592"/>
                  </a:cubicBezTo>
                  <a:cubicBezTo>
                    <a:pt x="875078" y="84975"/>
                    <a:pt x="885722" y="14207"/>
                    <a:pt x="869145" y="0"/>
                  </a:cubicBezTo>
                  <a:lnTo>
                    <a:pt x="763800" y="54780"/>
                  </a:lnTo>
                  <a:lnTo>
                    <a:pt x="654240" y="101132"/>
                  </a:lnTo>
                  <a:lnTo>
                    <a:pt x="502543" y="130629"/>
                  </a:lnTo>
                  <a:lnTo>
                    <a:pt x="342417" y="143270"/>
                  </a:lnTo>
                  <a:lnTo>
                    <a:pt x="169650" y="126415"/>
                  </a:lnTo>
                  <a:lnTo>
                    <a:pt x="1097" y="8849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7">
              <a:extLst>
                <a:ext uri="{FF2B5EF4-FFF2-40B4-BE49-F238E27FC236}">
                  <a16:creationId xmlns:a16="http://schemas.microsoft.com/office/drawing/2014/main" id="{B3118DBB-FC38-0A9D-C9AF-11D0D2D88BAD}"/>
                </a:ext>
              </a:extLst>
            </p:cNvPr>
            <p:cNvSpPr/>
            <p:nvPr/>
          </p:nvSpPr>
          <p:spPr>
            <a:xfrm>
              <a:off x="4997758" y="3126755"/>
              <a:ext cx="3896420" cy="1012633"/>
            </a:xfrm>
            <a:custGeom>
              <a:avLst/>
              <a:gdLst>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21382 w 3400556"/>
                <a:gd name="connsiteY37" fmla="*/ 181195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21382 w 3400556"/>
                <a:gd name="connsiteY37" fmla="*/ 181195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21382 w 3400556"/>
                <a:gd name="connsiteY37" fmla="*/ 181195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21382 w 3400556"/>
                <a:gd name="connsiteY37" fmla="*/ 181195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38237 w 3400556"/>
                <a:gd name="connsiteY37" fmla="*/ 16855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38237 w 3400556"/>
                <a:gd name="connsiteY37" fmla="*/ 16855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38237 w 3400556"/>
                <a:gd name="connsiteY37" fmla="*/ 16855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255719 w 3400556"/>
                <a:gd name="connsiteY12" fmla="*/ 434024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55092 w 3400556"/>
                <a:gd name="connsiteY37" fmla="*/ 155912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823262 w 3400556"/>
                <a:gd name="connsiteY22" fmla="*/ 825910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55092 w 3400556"/>
                <a:gd name="connsiteY37" fmla="*/ 155912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55092 w 3400556"/>
                <a:gd name="connsiteY37" fmla="*/ 155912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51698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55092 w 3400556"/>
                <a:gd name="connsiteY37" fmla="*/ 155912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96918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55092 w 3400556"/>
                <a:gd name="connsiteY37" fmla="*/ 155912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55092 w 3400556"/>
                <a:gd name="connsiteY37" fmla="*/ 155912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105346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56225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68047 w 3400556"/>
                <a:gd name="connsiteY8" fmla="*/ 636288 h 880690"/>
                <a:gd name="connsiteX9" fmla="*/ 910186 w 3400556"/>
                <a:gd name="connsiteY9" fmla="*/ 539370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76474 w 3400556"/>
                <a:gd name="connsiteY8" fmla="*/ 619433 h 880690"/>
                <a:gd name="connsiteX9" fmla="*/ 910186 w 3400556"/>
                <a:gd name="connsiteY9" fmla="*/ 539370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9301 w 3400556"/>
                <a:gd name="connsiteY18" fmla="*/ 539370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76474 w 3400556"/>
                <a:gd name="connsiteY8" fmla="*/ 619433 h 880690"/>
                <a:gd name="connsiteX9" fmla="*/ 910186 w 3400556"/>
                <a:gd name="connsiteY9" fmla="*/ 539370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0873 w 3400556"/>
                <a:gd name="connsiteY18" fmla="*/ 526728 h 880690"/>
                <a:gd name="connsiteX19" fmla="*/ 2519867 w 3400556"/>
                <a:gd name="connsiteY19" fmla="*/ 615219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400556"/>
                <a:gd name="connsiteY0" fmla="*/ 252830 h 880690"/>
                <a:gd name="connsiteX1" fmla="*/ 50565 w 3400556"/>
                <a:gd name="connsiteY1" fmla="*/ 611005 h 880690"/>
                <a:gd name="connsiteX2" fmla="*/ 0 w 3400556"/>
                <a:gd name="connsiteY2" fmla="*/ 825910 h 880690"/>
                <a:gd name="connsiteX3" fmla="*/ 164339 w 3400556"/>
                <a:gd name="connsiteY3" fmla="*/ 868048 h 880690"/>
                <a:gd name="connsiteX4" fmla="*/ 337106 w 3400556"/>
                <a:gd name="connsiteY4" fmla="*/ 880690 h 880690"/>
                <a:gd name="connsiteX5" fmla="*/ 501445 w 3400556"/>
                <a:gd name="connsiteY5" fmla="*/ 855407 h 880690"/>
                <a:gd name="connsiteX6" fmla="*/ 691067 w 3400556"/>
                <a:gd name="connsiteY6" fmla="*/ 796413 h 880690"/>
                <a:gd name="connsiteX7" fmla="*/ 868047 w 3400556"/>
                <a:gd name="connsiteY7" fmla="*/ 699495 h 880690"/>
                <a:gd name="connsiteX8" fmla="*/ 876474 w 3400556"/>
                <a:gd name="connsiteY8" fmla="*/ 619433 h 880690"/>
                <a:gd name="connsiteX9" fmla="*/ 910186 w 3400556"/>
                <a:gd name="connsiteY9" fmla="*/ 539370 h 880690"/>
                <a:gd name="connsiteX10" fmla="*/ 1007104 w 3400556"/>
                <a:gd name="connsiteY10" fmla="*/ 493018 h 880690"/>
                <a:gd name="connsiteX11" fmla="*/ 1150374 w 3400556"/>
                <a:gd name="connsiteY11" fmla="*/ 459307 h 880690"/>
                <a:gd name="connsiteX12" fmla="*/ 1306285 w 3400556"/>
                <a:gd name="connsiteY12" fmla="*/ 438238 h 880690"/>
                <a:gd name="connsiteX13" fmla="*/ 1550687 w 3400556"/>
                <a:gd name="connsiteY13" fmla="*/ 412955 h 880690"/>
                <a:gd name="connsiteX14" fmla="*/ 1740309 w 3400556"/>
                <a:gd name="connsiteY14" fmla="*/ 404528 h 880690"/>
                <a:gd name="connsiteX15" fmla="*/ 1908862 w 3400556"/>
                <a:gd name="connsiteY15" fmla="*/ 408741 h 880690"/>
                <a:gd name="connsiteX16" fmla="*/ 2111126 w 3400556"/>
                <a:gd name="connsiteY16" fmla="*/ 425597 h 880690"/>
                <a:gd name="connsiteX17" fmla="*/ 2347100 w 3400556"/>
                <a:gd name="connsiteY17" fmla="*/ 476163 h 880690"/>
                <a:gd name="connsiteX18" fmla="*/ 2460873 w 3400556"/>
                <a:gd name="connsiteY18" fmla="*/ 526728 h 880690"/>
                <a:gd name="connsiteX19" fmla="*/ 2515653 w 3400556"/>
                <a:gd name="connsiteY19" fmla="*/ 619433 h 880690"/>
                <a:gd name="connsiteX20" fmla="*/ 2528294 w 3400556"/>
                <a:gd name="connsiteY20" fmla="*/ 707923 h 880690"/>
                <a:gd name="connsiteX21" fmla="*/ 2654709 w 3400556"/>
                <a:gd name="connsiteY21" fmla="*/ 766917 h 880690"/>
                <a:gd name="connsiteX22" fmla="*/ 2785337 w 3400556"/>
                <a:gd name="connsiteY22" fmla="*/ 817483 h 880690"/>
                <a:gd name="connsiteX23" fmla="*/ 2949677 w 3400556"/>
                <a:gd name="connsiteY23" fmla="*/ 851193 h 880690"/>
                <a:gd name="connsiteX24" fmla="*/ 3156154 w 3400556"/>
                <a:gd name="connsiteY24" fmla="*/ 855407 h 880690"/>
                <a:gd name="connsiteX25" fmla="*/ 3400556 w 3400556"/>
                <a:gd name="connsiteY25" fmla="*/ 825910 h 880690"/>
                <a:gd name="connsiteX26" fmla="*/ 3362632 w 3400556"/>
                <a:gd name="connsiteY26" fmla="*/ 661571 h 880690"/>
                <a:gd name="connsiteX27" fmla="*/ 3286783 w 3400556"/>
                <a:gd name="connsiteY27" fmla="*/ 471949 h 880690"/>
                <a:gd name="connsiteX28" fmla="*/ 3181437 w 3400556"/>
                <a:gd name="connsiteY28" fmla="*/ 248616 h 880690"/>
                <a:gd name="connsiteX29" fmla="*/ 2848545 w 3400556"/>
                <a:gd name="connsiteY29" fmla="*/ 134843 h 880690"/>
                <a:gd name="connsiteX30" fmla="*/ 2646282 w 3400556"/>
                <a:gd name="connsiteY30" fmla="*/ 84277 h 880690"/>
                <a:gd name="connsiteX31" fmla="*/ 2406094 w 3400556"/>
                <a:gd name="connsiteY31" fmla="*/ 50566 h 880690"/>
                <a:gd name="connsiteX32" fmla="*/ 2077415 w 3400556"/>
                <a:gd name="connsiteY32" fmla="*/ 16856 h 880690"/>
                <a:gd name="connsiteX33" fmla="*/ 1744523 w 3400556"/>
                <a:gd name="connsiteY33" fmla="*/ 0 h 880690"/>
                <a:gd name="connsiteX34" fmla="*/ 1386348 w 3400556"/>
                <a:gd name="connsiteY34" fmla="*/ 16856 h 880690"/>
                <a:gd name="connsiteX35" fmla="*/ 1036600 w 3400556"/>
                <a:gd name="connsiteY35" fmla="*/ 50566 h 880690"/>
                <a:gd name="connsiteX36" fmla="*/ 724777 w 3400556"/>
                <a:gd name="connsiteY36" fmla="*/ 96918 h 880690"/>
                <a:gd name="connsiteX37" fmla="*/ 425595 w 3400556"/>
                <a:gd name="connsiteY37" fmla="*/ 147484 h 880690"/>
                <a:gd name="connsiteX38" fmla="*/ 189622 w 3400556"/>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85337 w 3388731"/>
                <a:gd name="connsiteY22" fmla="*/ 817483 h 880690"/>
                <a:gd name="connsiteX23" fmla="*/ 2949677 w 3388731"/>
                <a:gd name="connsiteY23" fmla="*/ 851193 h 880690"/>
                <a:gd name="connsiteX24" fmla="*/ 3156154 w 3388731"/>
                <a:gd name="connsiteY24" fmla="*/ 855407 h 880690"/>
                <a:gd name="connsiteX25" fmla="*/ 3388731 w 3388731"/>
                <a:gd name="connsiteY25" fmla="*/ 805215 h 880690"/>
                <a:gd name="connsiteX26" fmla="*/ 3362632 w 3388731"/>
                <a:gd name="connsiteY26" fmla="*/ 661571 h 880690"/>
                <a:gd name="connsiteX27" fmla="*/ 3286783 w 3388731"/>
                <a:gd name="connsiteY27" fmla="*/ 471949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85337 w 3388731"/>
                <a:gd name="connsiteY22" fmla="*/ 817483 h 880690"/>
                <a:gd name="connsiteX23" fmla="*/ 2949677 w 3388731"/>
                <a:gd name="connsiteY23" fmla="*/ 851193 h 880690"/>
                <a:gd name="connsiteX24" fmla="*/ 3156154 w 3388731"/>
                <a:gd name="connsiteY24" fmla="*/ 855407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85337 w 3388731"/>
                <a:gd name="connsiteY22" fmla="*/ 817483 h 880690"/>
                <a:gd name="connsiteX23" fmla="*/ 2949677 w 3388731"/>
                <a:gd name="connsiteY23" fmla="*/ 851193 h 880690"/>
                <a:gd name="connsiteX24" fmla="*/ 3147285 w 3388731"/>
                <a:gd name="connsiteY24" fmla="*/ 837668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85337 w 3388731"/>
                <a:gd name="connsiteY22" fmla="*/ 817483 h 880690"/>
                <a:gd name="connsiteX23" fmla="*/ 2940808 w 3388731"/>
                <a:gd name="connsiteY23" fmla="*/ 839368 h 880690"/>
                <a:gd name="connsiteX24" fmla="*/ 3147285 w 3388731"/>
                <a:gd name="connsiteY24" fmla="*/ 837668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79425 w 3388731"/>
                <a:gd name="connsiteY22" fmla="*/ 799745 h 880690"/>
                <a:gd name="connsiteX23" fmla="*/ 2940808 w 3388731"/>
                <a:gd name="connsiteY23" fmla="*/ 839368 h 880690"/>
                <a:gd name="connsiteX24" fmla="*/ 3147285 w 3388731"/>
                <a:gd name="connsiteY24" fmla="*/ 837668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79425 w 3388731"/>
                <a:gd name="connsiteY22" fmla="*/ 799745 h 880690"/>
                <a:gd name="connsiteX23" fmla="*/ 2940808 w 3388731"/>
                <a:gd name="connsiteY23" fmla="*/ 839368 h 880690"/>
                <a:gd name="connsiteX24" fmla="*/ 3147285 w 3388731"/>
                <a:gd name="connsiteY24" fmla="*/ 837668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79425 w 3388731"/>
                <a:gd name="connsiteY22" fmla="*/ 799745 h 880690"/>
                <a:gd name="connsiteX23" fmla="*/ 2940808 w 3388731"/>
                <a:gd name="connsiteY23" fmla="*/ 839368 h 880690"/>
                <a:gd name="connsiteX24" fmla="*/ 3147285 w 3388731"/>
                <a:gd name="connsiteY24" fmla="*/ 837668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 name="connsiteX0" fmla="*/ 189622 w 3388731"/>
                <a:gd name="connsiteY0" fmla="*/ 252830 h 880690"/>
                <a:gd name="connsiteX1" fmla="*/ 50565 w 3388731"/>
                <a:gd name="connsiteY1" fmla="*/ 611005 h 880690"/>
                <a:gd name="connsiteX2" fmla="*/ 0 w 3388731"/>
                <a:gd name="connsiteY2" fmla="*/ 825910 h 880690"/>
                <a:gd name="connsiteX3" fmla="*/ 164339 w 3388731"/>
                <a:gd name="connsiteY3" fmla="*/ 868048 h 880690"/>
                <a:gd name="connsiteX4" fmla="*/ 337106 w 3388731"/>
                <a:gd name="connsiteY4" fmla="*/ 880690 h 880690"/>
                <a:gd name="connsiteX5" fmla="*/ 501445 w 3388731"/>
                <a:gd name="connsiteY5" fmla="*/ 855407 h 880690"/>
                <a:gd name="connsiteX6" fmla="*/ 691067 w 3388731"/>
                <a:gd name="connsiteY6" fmla="*/ 796413 h 880690"/>
                <a:gd name="connsiteX7" fmla="*/ 868047 w 3388731"/>
                <a:gd name="connsiteY7" fmla="*/ 699495 h 880690"/>
                <a:gd name="connsiteX8" fmla="*/ 876474 w 3388731"/>
                <a:gd name="connsiteY8" fmla="*/ 619433 h 880690"/>
                <a:gd name="connsiteX9" fmla="*/ 910186 w 3388731"/>
                <a:gd name="connsiteY9" fmla="*/ 539370 h 880690"/>
                <a:gd name="connsiteX10" fmla="*/ 1007104 w 3388731"/>
                <a:gd name="connsiteY10" fmla="*/ 493018 h 880690"/>
                <a:gd name="connsiteX11" fmla="*/ 1150374 w 3388731"/>
                <a:gd name="connsiteY11" fmla="*/ 459307 h 880690"/>
                <a:gd name="connsiteX12" fmla="*/ 1306285 w 3388731"/>
                <a:gd name="connsiteY12" fmla="*/ 438238 h 880690"/>
                <a:gd name="connsiteX13" fmla="*/ 1550687 w 3388731"/>
                <a:gd name="connsiteY13" fmla="*/ 412955 h 880690"/>
                <a:gd name="connsiteX14" fmla="*/ 1740309 w 3388731"/>
                <a:gd name="connsiteY14" fmla="*/ 404528 h 880690"/>
                <a:gd name="connsiteX15" fmla="*/ 1908862 w 3388731"/>
                <a:gd name="connsiteY15" fmla="*/ 408741 h 880690"/>
                <a:gd name="connsiteX16" fmla="*/ 2111126 w 3388731"/>
                <a:gd name="connsiteY16" fmla="*/ 425597 h 880690"/>
                <a:gd name="connsiteX17" fmla="*/ 2347100 w 3388731"/>
                <a:gd name="connsiteY17" fmla="*/ 476163 h 880690"/>
                <a:gd name="connsiteX18" fmla="*/ 2460873 w 3388731"/>
                <a:gd name="connsiteY18" fmla="*/ 526728 h 880690"/>
                <a:gd name="connsiteX19" fmla="*/ 2515653 w 3388731"/>
                <a:gd name="connsiteY19" fmla="*/ 619433 h 880690"/>
                <a:gd name="connsiteX20" fmla="*/ 2528294 w 3388731"/>
                <a:gd name="connsiteY20" fmla="*/ 707923 h 880690"/>
                <a:gd name="connsiteX21" fmla="*/ 2654709 w 3388731"/>
                <a:gd name="connsiteY21" fmla="*/ 766917 h 880690"/>
                <a:gd name="connsiteX22" fmla="*/ 2770556 w 3388731"/>
                <a:gd name="connsiteY22" fmla="*/ 805658 h 880690"/>
                <a:gd name="connsiteX23" fmla="*/ 2940808 w 3388731"/>
                <a:gd name="connsiteY23" fmla="*/ 839368 h 880690"/>
                <a:gd name="connsiteX24" fmla="*/ 3147285 w 3388731"/>
                <a:gd name="connsiteY24" fmla="*/ 837668 h 880690"/>
                <a:gd name="connsiteX25" fmla="*/ 3388731 w 3388731"/>
                <a:gd name="connsiteY25" fmla="*/ 805215 h 880690"/>
                <a:gd name="connsiteX26" fmla="*/ 3362632 w 3388731"/>
                <a:gd name="connsiteY26" fmla="*/ 661571 h 880690"/>
                <a:gd name="connsiteX27" fmla="*/ 3298609 w 3388731"/>
                <a:gd name="connsiteY27" fmla="*/ 466036 h 880690"/>
                <a:gd name="connsiteX28" fmla="*/ 3181437 w 3388731"/>
                <a:gd name="connsiteY28" fmla="*/ 248616 h 880690"/>
                <a:gd name="connsiteX29" fmla="*/ 2848545 w 3388731"/>
                <a:gd name="connsiteY29" fmla="*/ 134843 h 880690"/>
                <a:gd name="connsiteX30" fmla="*/ 2646282 w 3388731"/>
                <a:gd name="connsiteY30" fmla="*/ 84277 h 880690"/>
                <a:gd name="connsiteX31" fmla="*/ 2406094 w 3388731"/>
                <a:gd name="connsiteY31" fmla="*/ 50566 h 880690"/>
                <a:gd name="connsiteX32" fmla="*/ 2077415 w 3388731"/>
                <a:gd name="connsiteY32" fmla="*/ 16856 h 880690"/>
                <a:gd name="connsiteX33" fmla="*/ 1744523 w 3388731"/>
                <a:gd name="connsiteY33" fmla="*/ 0 h 880690"/>
                <a:gd name="connsiteX34" fmla="*/ 1386348 w 3388731"/>
                <a:gd name="connsiteY34" fmla="*/ 16856 h 880690"/>
                <a:gd name="connsiteX35" fmla="*/ 1036600 w 3388731"/>
                <a:gd name="connsiteY35" fmla="*/ 50566 h 880690"/>
                <a:gd name="connsiteX36" fmla="*/ 724777 w 3388731"/>
                <a:gd name="connsiteY36" fmla="*/ 96918 h 880690"/>
                <a:gd name="connsiteX37" fmla="*/ 425595 w 3388731"/>
                <a:gd name="connsiteY37" fmla="*/ 147484 h 880690"/>
                <a:gd name="connsiteX38" fmla="*/ 189622 w 3388731"/>
                <a:gd name="connsiteY38" fmla="*/ 252830 h 8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88731" h="880690">
                  <a:moveTo>
                    <a:pt x="189622" y="252830"/>
                  </a:moveTo>
                  <a:cubicBezTo>
                    <a:pt x="127117" y="330083"/>
                    <a:pt x="82169" y="515492"/>
                    <a:pt x="50565" y="611005"/>
                  </a:cubicBezTo>
                  <a:lnTo>
                    <a:pt x="0" y="825910"/>
                  </a:lnTo>
                  <a:lnTo>
                    <a:pt x="164339" y="868048"/>
                  </a:lnTo>
                  <a:lnTo>
                    <a:pt x="337106" y="880690"/>
                  </a:lnTo>
                  <a:lnTo>
                    <a:pt x="501445" y="855407"/>
                  </a:lnTo>
                  <a:lnTo>
                    <a:pt x="691067" y="796413"/>
                  </a:lnTo>
                  <a:lnTo>
                    <a:pt x="868047" y="699495"/>
                  </a:lnTo>
                  <a:cubicBezTo>
                    <a:pt x="897544" y="672808"/>
                    <a:pt x="869451" y="646120"/>
                    <a:pt x="876474" y="619433"/>
                  </a:cubicBezTo>
                  <a:cubicBezTo>
                    <a:pt x="883497" y="592746"/>
                    <a:pt x="888414" y="560439"/>
                    <a:pt x="910186" y="539370"/>
                  </a:cubicBezTo>
                  <a:cubicBezTo>
                    <a:pt x="931958" y="518301"/>
                    <a:pt x="967073" y="509171"/>
                    <a:pt x="1007104" y="493018"/>
                  </a:cubicBezTo>
                  <a:cubicBezTo>
                    <a:pt x="1054861" y="481781"/>
                    <a:pt x="1100511" y="468437"/>
                    <a:pt x="1150374" y="459307"/>
                  </a:cubicBezTo>
                  <a:cubicBezTo>
                    <a:pt x="1200237" y="450177"/>
                    <a:pt x="1254315" y="445261"/>
                    <a:pt x="1306285" y="438238"/>
                  </a:cubicBezTo>
                  <a:lnTo>
                    <a:pt x="1550687" y="412955"/>
                  </a:lnTo>
                  <a:lnTo>
                    <a:pt x="1740309" y="404528"/>
                  </a:lnTo>
                  <a:lnTo>
                    <a:pt x="1908862" y="408741"/>
                  </a:lnTo>
                  <a:lnTo>
                    <a:pt x="2111126" y="425597"/>
                  </a:lnTo>
                  <a:lnTo>
                    <a:pt x="2347100" y="476163"/>
                  </a:lnTo>
                  <a:cubicBezTo>
                    <a:pt x="2406796" y="495125"/>
                    <a:pt x="2432781" y="502850"/>
                    <a:pt x="2460873" y="526728"/>
                  </a:cubicBezTo>
                  <a:cubicBezTo>
                    <a:pt x="2488965" y="550606"/>
                    <a:pt x="2504416" y="589234"/>
                    <a:pt x="2515653" y="619433"/>
                  </a:cubicBezTo>
                  <a:cubicBezTo>
                    <a:pt x="2526890" y="649632"/>
                    <a:pt x="2505820" y="682640"/>
                    <a:pt x="2528294" y="707923"/>
                  </a:cubicBezTo>
                  <a:lnTo>
                    <a:pt x="2654709" y="766917"/>
                  </a:lnTo>
                  <a:cubicBezTo>
                    <a:pt x="2696564" y="782221"/>
                    <a:pt x="2722873" y="793583"/>
                    <a:pt x="2770556" y="805658"/>
                  </a:cubicBezTo>
                  <a:cubicBezTo>
                    <a:pt x="2818239" y="817733"/>
                    <a:pt x="2878020" y="834033"/>
                    <a:pt x="2940808" y="839368"/>
                  </a:cubicBezTo>
                  <a:cubicBezTo>
                    <a:pt x="3003596" y="844703"/>
                    <a:pt x="3072631" y="843360"/>
                    <a:pt x="3147285" y="837668"/>
                  </a:cubicBezTo>
                  <a:lnTo>
                    <a:pt x="3388731" y="805215"/>
                  </a:lnTo>
                  <a:lnTo>
                    <a:pt x="3362632" y="661571"/>
                  </a:lnTo>
                  <a:lnTo>
                    <a:pt x="3298609" y="466036"/>
                  </a:lnTo>
                  <a:cubicBezTo>
                    <a:pt x="3268410" y="397210"/>
                    <a:pt x="3256447" y="303815"/>
                    <a:pt x="3181437" y="248616"/>
                  </a:cubicBezTo>
                  <a:cubicBezTo>
                    <a:pt x="3106427" y="193417"/>
                    <a:pt x="2937737" y="162233"/>
                    <a:pt x="2848545" y="134843"/>
                  </a:cubicBezTo>
                  <a:cubicBezTo>
                    <a:pt x="2759353" y="107453"/>
                    <a:pt x="2713703" y="101132"/>
                    <a:pt x="2646282" y="84277"/>
                  </a:cubicBezTo>
                  <a:lnTo>
                    <a:pt x="2406094" y="50566"/>
                  </a:lnTo>
                  <a:lnTo>
                    <a:pt x="2077415" y="16856"/>
                  </a:lnTo>
                  <a:lnTo>
                    <a:pt x="1744523" y="0"/>
                  </a:lnTo>
                  <a:lnTo>
                    <a:pt x="1386348" y="16856"/>
                  </a:lnTo>
                  <a:lnTo>
                    <a:pt x="1036600" y="50566"/>
                  </a:lnTo>
                  <a:lnTo>
                    <a:pt x="724777" y="96918"/>
                  </a:lnTo>
                  <a:cubicBezTo>
                    <a:pt x="625050" y="113773"/>
                    <a:pt x="514787" y="121499"/>
                    <a:pt x="425595" y="147484"/>
                  </a:cubicBezTo>
                  <a:cubicBezTo>
                    <a:pt x="336403" y="173469"/>
                    <a:pt x="252127" y="175577"/>
                    <a:pt x="189622" y="2528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D3C968B5-821B-CF40-8446-0BAE1B7F0A2E}"/>
              </a:ext>
            </a:extLst>
          </p:cNvPr>
          <p:cNvSpPr>
            <a:spLocks noGrp="1"/>
          </p:cNvSpPr>
          <p:nvPr>
            <p:ph type="title"/>
          </p:nvPr>
        </p:nvSpPr>
        <p:spPr>
          <a:xfrm>
            <a:off x="457200" y="457200"/>
            <a:ext cx="11277600" cy="889282"/>
          </a:xfrm>
        </p:spPr>
        <p:txBody>
          <a:bodyPr/>
          <a:lstStyle/>
          <a:p>
            <a:r>
              <a:rPr lang="en-US" dirty="0" err="1"/>
              <a:t>GoToWebinar</a:t>
            </a:r>
            <a:r>
              <a:rPr lang="en-US" dirty="0"/>
              <a:t> Questions Panel</a:t>
            </a:r>
            <a:br>
              <a:rPr lang="en-US" dirty="0"/>
            </a:br>
            <a:endParaRPr lang="en-US" dirty="0"/>
          </a:p>
        </p:txBody>
      </p:sp>
    </p:spTree>
    <p:extLst>
      <p:ext uri="{BB962C8B-B14F-4D97-AF65-F5344CB8AC3E}">
        <p14:creationId xmlns:p14="http://schemas.microsoft.com/office/powerpoint/2010/main" val="837574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53E8A-E9C2-EE71-5F3C-A9B43EEDA997}"/>
              </a:ext>
            </a:extLst>
          </p:cNvPr>
          <p:cNvSpPr>
            <a:spLocks noGrp="1"/>
          </p:cNvSpPr>
          <p:nvPr>
            <p:ph type="title"/>
          </p:nvPr>
        </p:nvSpPr>
        <p:spPr/>
        <p:txBody>
          <a:bodyPr/>
          <a:lstStyle/>
          <a:p>
            <a:r>
              <a:rPr lang="en-US"/>
              <a:t>Start Today!</a:t>
            </a:r>
          </a:p>
        </p:txBody>
      </p:sp>
      <p:sp>
        <p:nvSpPr>
          <p:cNvPr id="5" name="Text Placeholder 4">
            <a:extLst>
              <a:ext uri="{FF2B5EF4-FFF2-40B4-BE49-F238E27FC236}">
                <a16:creationId xmlns:a16="http://schemas.microsoft.com/office/drawing/2014/main" id="{9A66DF76-04A8-89E0-792C-9C469CC20430}"/>
              </a:ext>
            </a:extLst>
          </p:cNvPr>
          <p:cNvSpPr>
            <a:spLocks noGrp="1"/>
          </p:cNvSpPr>
          <p:nvPr>
            <p:ph type="body" sz="quarter" idx="13"/>
          </p:nvPr>
        </p:nvSpPr>
        <p:spPr/>
        <p:txBody>
          <a:bodyPr vert="horz" lIns="0" tIns="0" rIns="0" bIns="0" rtlCol="0" anchor="t">
            <a:noAutofit/>
          </a:bodyPr>
          <a:lstStyle/>
          <a:p>
            <a:r>
              <a:rPr lang="en-US" sz="2400" dirty="0">
                <a:latin typeface="Aptos"/>
                <a:cs typeface="Arial"/>
              </a:rPr>
              <a:t>Gather your information and go online now to set up your profile and complete your pre-enrollment assessment!</a:t>
            </a:r>
          </a:p>
          <a:p>
            <a:r>
              <a:rPr lang="en-US" sz="2400" b="1" dirty="0">
                <a:latin typeface="Aptos"/>
                <a:cs typeface="Arial"/>
              </a:rPr>
              <a:t>my.viabenefits.com/</a:t>
            </a:r>
            <a:r>
              <a:rPr lang="en-US" sz="2400" b="1" dirty="0" err="1">
                <a:latin typeface="Aptos"/>
                <a:cs typeface="Arial"/>
              </a:rPr>
              <a:t>Wespath</a:t>
            </a:r>
            <a:endParaRPr lang="en-US" sz="2400" b="1" dirty="0">
              <a:latin typeface="Aptos"/>
              <a:cs typeface="Arial"/>
            </a:endParaRPr>
          </a:p>
          <a:p>
            <a:r>
              <a:rPr lang="en-US" sz="2400" b="1" dirty="0">
                <a:latin typeface="Aptos"/>
                <a:cs typeface="Arial"/>
              </a:rPr>
              <a:t>1-866-249-7785 </a:t>
            </a:r>
            <a:r>
              <a:rPr lang="en-US" dirty="0">
                <a:latin typeface="Aptos"/>
                <a:cs typeface="Arial"/>
              </a:rPr>
              <a:t>(TTY:711)</a:t>
            </a:r>
            <a:endParaRPr lang="en-US" sz="2400" dirty="0">
              <a:latin typeface="Aptos"/>
              <a:cs typeface="Arial"/>
            </a:endParaRPr>
          </a:p>
          <a:p>
            <a:r>
              <a:rPr lang="en-US" dirty="0">
                <a:latin typeface="Aptos"/>
                <a:cs typeface="Arial"/>
              </a:rPr>
              <a:t>Monday – Friday</a:t>
            </a:r>
            <a:br>
              <a:rPr lang="en-US" dirty="0">
                <a:latin typeface="Aptos"/>
                <a:cs typeface="Arial" panose="020B0604020202020204" pitchFamily="34" charset="0"/>
              </a:rPr>
            </a:br>
            <a:r>
              <a:rPr lang="en-US" dirty="0">
                <a:latin typeface="Aptos"/>
                <a:cs typeface="Arial"/>
              </a:rPr>
              <a:t>8:00 a.m. – 7:00 p.m. ET</a:t>
            </a:r>
          </a:p>
        </p:txBody>
      </p:sp>
      <p:sp>
        <p:nvSpPr>
          <p:cNvPr id="10" name="Text Placeholder 9">
            <a:extLst>
              <a:ext uri="{FF2B5EF4-FFF2-40B4-BE49-F238E27FC236}">
                <a16:creationId xmlns:a16="http://schemas.microsoft.com/office/drawing/2014/main" id="{CB42A29B-732E-4B30-D829-D8F2F89F5ACC}"/>
              </a:ext>
            </a:extLst>
          </p:cNvPr>
          <p:cNvSpPr>
            <a:spLocks noGrp="1"/>
          </p:cNvSpPr>
          <p:nvPr>
            <p:ph type="body" sz="quarter" idx="17"/>
          </p:nvPr>
        </p:nvSpPr>
        <p:spPr/>
        <p:txBody>
          <a:bodyPr/>
          <a:lstStyle/>
          <a:p>
            <a:r>
              <a:rPr lang="en-US"/>
              <a:t>We’re here to help you!</a:t>
            </a:r>
          </a:p>
        </p:txBody>
      </p:sp>
      <p:pic>
        <p:nvPicPr>
          <p:cNvPr id="9" name="Picture Placeholder 8" descr="A person and a young person making a heart with their hands&#10;&#10;AI-generated content may be incorrect.">
            <a:extLst>
              <a:ext uri="{FF2B5EF4-FFF2-40B4-BE49-F238E27FC236}">
                <a16:creationId xmlns:a16="http://schemas.microsoft.com/office/drawing/2014/main" id="{264B207C-9E88-CBEE-CA1C-C20EAEEE6964}"/>
              </a:ext>
            </a:extLst>
          </p:cNvPr>
          <p:cNvPicPr>
            <a:picLocks noGrp="1" noChangeAspect="1"/>
          </p:cNvPicPr>
          <p:nvPr>
            <p:ph type="pic" sz="quarter" idx="18"/>
          </p:nvPr>
        </p:nvPicPr>
        <p:blipFill>
          <a:blip r:embed="rId3"/>
          <a:srcRect l="4936" r="4936"/>
          <a:stretch>
            <a:fillRect/>
          </a:stretch>
        </p:blipFill>
        <p:spPr>
          <a:xfrm>
            <a:off x="6094342" y="117438"/>
            <a:ext cx="6084281" cy="6178587"/>
          </a:xfrm>
        </p:spPr>
      </p:pic>
      <p:sp>
        <p:nvSpPr>
          <p:cNvPr id="8" name="Title 1">
            <a:extLst>
              <a:ext uri="{FF2B5EF4-FFF2-40B4-BE49-F238E27FC236}">
                <a16:creationId xmlns:a16="http://schemas.microsoft.com/office/drawing/2014/main" id="{1446F457-629F-015E-4F5F-AD1AE8A62D1F}"/>
              </a:ext>
            </a:extLst>
          </p:cNvPr>
          <p:cNvSpPr txBox="1">
            <a:spLocks/>
          </p:cNvSpPr>
          <p:nvPr/>
        </p:nvSpPr>
        <p:spPr>
          <a:xfrm>
            <a:off x="345832" y="321214"/>
            <a:ext cx="5967045" cy="5128001"/>
          </a:xfrm>
          <a:prstGeom prst="rect">
            <a:avLst/>
          </a:prstGeom>
        </p:spPr>
        <p:txBody>
          <a:bodyPr/>
          <a:lstStyle>
            <a:lvl1pPr algn="l" defTabSz="914400" rtl="0" eaLnBrk="1" latinLnBrk="0" hangingPunct="1">
              <a:spcBef>
                <a:spcPct val="0"/>
              </a:spcBef>
              <a:buNone/>
              <a:defRPr sz="2800" b="1" kern="1200" baseline="0">
                <a:solidFill>
                  <a:srgbClr val="B6319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a:solidFill>
                  <a:schemeClr val="tx1"/>
                </a:solidFill>
                <a:latin typeface="Arial" panose="020B0604020202020204" pitchFamily="34" charset="0"/>
                <a:cs typeface="Arial" panose="020B0604020202020204" pitchFamily="34" charset="0"/>
              </a:rPr>
            </a:br>
            <a:endParaRPr lang="en-US">
              <a:solidFill>
                <a:schemeClr val="tx1"/>
              </a:solidFill>
            </a:endParaRPr>
          </a:p>
        </p:txBody>
      </p:sp>
    </p:spTree>
    <p:extLst>
      <p:ext uri="{BB962C8B-B14F-4D97-AF65-F5344CB8AC3E}">
        <p14:creationId xmlns:p14="http://schemas.microsoft.com/office/powerpoint/2010/main" val="1467149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looking at a computer&#10;&#10;Description automatically generated">
            <a:extLst>
              <a:ext uri="{FF2B5EF4-FFF2-40B4-BE49-F238E27FC236}">
                <a16:creationId xmlns:a16="http://schemas.microsoft.com/office/drawing/2014/main" id="{B193D492-22EE-BD9D-B7DE-EBD558999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242" y="858"/>
            <a:ext cx="3982759" cy="6857143"/>
          </a:xfrm>
          <a:prstGeom prst="rect">
            <a:avLst/>
          </a:prstGeom>
        </p:spPr>
      </p:pic>
      <p:sp>
        <p:nvSpPr>
          <p:cNvPr id="6" name="Title 5"/>
          <p:cNvSpPr>
            <a:spLocks noGrp="1"/>
          </p:cNvSpPr>
          <p:nvPr>
            <p:ph type="title"/>
          </p:nvPr>
        </p:nvSpPr>
        <p:spPr>
          <a:xfrm>
            <a:off x="560605" y="426040"/>
            <a:ext cx="7364195" cy="853440"/>
          </a:xfrm>
        </p:spPr>
        <p:txBody>
          <a:bodyPr>
            <a:normAutofit fontScale="90000"/>
          </a:bodyPr>
          <a:lstStyle/>
          <a:p>
            <a:r>
              <a:rPr lang="en-US" b="1" dirty="0"/>
              <a:t>Why GNJ and Other UMC Conferences Chose Via Benefits</a:t>
            </a:r>
            <a:endParaRPr lang="en-US" dirty="0"/>
          </a:p>
        </p:txBody>
      </p:sp>
      <p:sp>
        <p:nvSpPr>
          <p:cNvPr id="14" name="Rounded Rectangle 13"/>
          <p:cNvSpPr/>
          <p:nvPr/>
        </p:nvSpPr>
        <p:spPr>
          <a:xfrm>
            <a:off x="584305" y="3503405"/>
            <a:ext cx="3257593" cy="731520"/>
          </a:xfrm>
          <a:prstGeom prst="roundRect">
            <a:avLst/>
          </a:prstGeom>
          <a:solidFill>
            <a:schemeClr val="accent5">
              <a:lumMod val="40000"/>
              <a:lumOff val="60000"/>
            </a:schemeClr>
          </a:solidFill>
          <a:ln>
            <a:solidFill>
              <a:srgbClr val="006666"/>
            </a:solidFill>
          </a:ln>
        </p:spPr>
        <p:txBody>
          <a:bodyPr wrap="square" lIns="243840" anchor="ctr" anchorCtr="0">
            <a:noAutofit/>
          </a:bodyPr>
          <a:lstStyle/>
          <a:p>
            <a:pPr marL="0" lvl="1" defTabSz="1219170">
              <a:defRPr/>
            </a:pPr>
            <a:r>
              <a:rPr lang="en-US" sz="2667">
                <a:solidFill>
                  <a:prstClr val="black"/>
                </a:solidFill>
                <a:latin typeface="Calibri" panose="020F0502020204030204" pitchFamily="34" charset="0"/>
              </a:rPr>
              <a:t>Choice</a:t>
            </a:r>
          </a:p>
        </p:txBody>
      </p:sp>
      <p:sp>
        <p:nvSpPr>
          <p:cNvPr id="15" name="Rounded Rectangle 14"/>
          <p:cNvSpPr/>
          <p:nvPr/>
        </p:nvSpPr>
        <p:spPr>
          <a:xfrm>
            <a:off x="584305" y="4475132"/>
            <a:ext cx="3257593" cy="731520"/>
          </a:xfrm>
          <a:prstGeom prst="roundRect">
            <a:avLst/>
          </a:prstGeom>
          <a:solidFill>
            <a:schemeClr val="accent5">
              <a:lumMod val="40000"/>
              <a:lumOff val="60000"/>
            </a:schemeClr>
          </a:solidFill>
          <a:ln>
            <a:solidFill>
              <a:srgbClr val="006666"/>
            </a:solidFill>
          </a:ln>
        </p:spPr>
        <p:txBody>
          <a:bodyPr wrap="square" lIns="243840" anchor="ctr" anchorCtr="0">
            <a:noAutofit/>
          </a:bodyPr>
          <a:lstStyle/>
          <a:p>
            <a:pPr marL="0" lvl="1" defTabSz="1219170">
              <a:defRPr/>
            </a:pPr>
            <a:r>
              <a:rPr lang="en-US" sz="2667" dirty="0">
                <a:solidFill>
                  <a:prstClr val="black"/>
                </a:solidFill>
                <a:latin typeface="Calibri" panose="020F0502020204030204" pitchFamily="34" charset="0"/>
              </a:rPr>
              <a:t>Flexibility</a:t>
            </a:r>
          </a:p>
        </p:txBody>
      </p:sp>
      <p:sp>
        <p:nvSpPr>
          <p:cNvPr id="16" name="Rounded Rectangle 15"/>
          <p:cNvSpPr/>
          <p:nvPr/>
        </p:nvSpPr>
        <p:spPr>
          <a:xfrm>
            <a:off x="4226379" y="3503405"/>
            <a:ext cx="3655749" cy="731520"/>
          </a:xfrm>
          <a:prstGeom prst="roundRect">
            <a:avLst/>
          </a:prstGeom>
          <a:solidFill>
            <a:schemeClr val="accent6">
              <a:lumMod val="40000"/>
              <a:lumOff val="60000"/>
            </a:schemeClr>
          </a:solidFill>
          <a:ln>
            <a:solidFill>
              <a:srgbClr val="00B0F0"/>
            </a:solidFill>
          </a:ln>
        </p:spPr>
        <p:txBody>
          <a:bodyPr wrap="square" lIns="243840" anchor="ctr" anchorCtr="0">
            <a:noAutofit/>
          </a:bodyPr>
          <a:lstStyle/>
          <a:p>
            <a:pPr marL="0" lvl="1" defTabSz="1219170">
              <a:defRPr/>
            </a:pPr>
            <a:r>
              <a:rPr lang="en-US" sz="2667">
                <a:solidFill>
                  <a:prstClr val="black"/>
                </a:solidFill>
                <a:latin typeface="Calibri" panose="020F0502020204030204" pitchFamily="34" charset="0"/>
              </a:rPr>
              <a:t>Cost Effective</a:t>
            </a:r>
          </a:p>
        </p:txBody>
      </p:sp>
      <p:sp>
        <p:nvSpPr>
          <p:cNvPr id="17" name="Rounded Rectangle 16"/>
          <p:cNvSpPr/>
          <p:nvPr/>
        </p:nvSpPr>
        <p:spPr>
          <a:xfrm>
            <a:off x="4226379" y="4475132"/>
            <a:ext cx="3655749" cy="731520"/>
          </a:xfrm>
          <a:prstGeom prst="roundRect">
            <a:avLst/>
          </a:prstGeom>
          <a:solidFill>
            <a:schemeClr val="accent6">
              <a:lumMod val="40000"/>
              <a:lumOff val="60000"/>
            </a:schemeClr>
          </a:solidFill>
          <a:ln>
            <a:solidFill>
              <a:srgbClr val="00B0F0"/>
            </a:solidFill>
          </a:ln>
        </p:spPr>
        <p:txBody>
          <a:bodyPr wrap="square" lIns="243840" anchor="ctr" anchorCtr="0">
            <a:noAutofit/>
          </a:bodyPr>
          <a:lstStyle/>
          <a:p>
            <a:pPr marL="0" lvl="1" defTabSz="1219170">
              <a:defRPr/>
            </a:pPr>
            <a:r>
              <a:rPr lang="en-US" sz="2667">
                <a:solidFill>
                  <a:prstClr val="black"/>
                </a:solidFill>
                <a:latin typeface="Calibri" panose="020F0502020204030204" pitchFamily="34" charset="0"/>
              </a:rPr>
              <a:t>Sustainable</a:t>
            </a:r>
          </a:p>
        </p:txBody>
      </p:sp>
      <p:sp>
        <p:nvSpPr>
          <p:cNvPr id="3" name="Rounded Rectangle 13">
            <a:extLst>
              <a:ext uri="{FF2B5EF4-FFF2-40B4-BE49-F238E27FC236}">
                <a16:creationId xmlns:a16="http://schemas.microsoft.com/office/drawing/2014/main" id="{F64729D1-2472-3926-A5D8-91E0D147EB43}"/>
              </a:ext>
            </a:extLst>
          </p:cNvPr>
          <p:cNvSpPr/>
          <p:nvPr/>
        </p:nvSpPr>
        <p:spPr>
          <a:xfrm>
            <a:off x="584305" y="2514600"/>
            <a:ext cx="3257593" cy="731520"/>
          </a:xfrm>
          <a:prstGeom prst="roundRect">
            <a:avLst/>
          </a:prstGeom>
          <a:solidFill>
            <a:schemeClr val="accent5">
              <a:lumMod val="75000"/>
            </a:schemeClr>
          </a:solidFill>
          <a:ln>
            <a:noFill/>
          </a:ln>
        </p:spPr>
        <p:txBody>
          <a:bodyPr wrap="square" lIns="243840" anchor="ctr" anchorCtr="0">
            <a:noAutofit/>
          </a:bodyPr>
          <a:lstStyle/>
          <a:p>
            <a:pPr marL="0" lvl="1" defTabSz="1219170">
              <a:defRPr/>
            </a:pPr>
            <a:r>
              <a:rPr lang="en-US" sz="2667" b="1" dirty="0">
                <a:solidFill>
                  <a:prstClr val="white"/>
                </a:solidFill>
                <a:latin typeface="Calibri" panose="020F0502020204030204" pitchFamily="34" charset="0"/>
              </a:rPr>
              <a:t>Benefits to Retiree</a:t>
            </a:r>
          </a:p>
        </p:txBody>
      </p:sp>
      <p:sp>
        <p:nvSpPr>
          <p:cNvPr id="4" name="Rounded Rectangle 15">
            <a:extLst>
              <a:ext uri="{FF2B5EF4-FFF2-40B4-BE49-F238E27FC236}">
                <a16:creationId xmlns:a16="http://schemas.microsoft.com/office/drawing/2014/main" id="{63BB6705-7F09-0EB4-82AA-26FEBFFDCFAD}"/>
              </a:ext>
            </a:extLst>
          </p:cNvPr>
          <p:cNvSpPr/>
          <p:nvPr/>
        </p:nvSpPr>
        <p:spPr>
          <a:xfrm>
            <a:off x="4226379" y="2514600"/>
            <a:ext cx="3655749" cy="731520"/>
          </a:xfrm>
          <a:prstGeom prst="roundRect">
            <a:avLst/>
          </a:prstGeom>
          <a:solidFill>
            <a:schemeClr val="tx2"/>
          </a:solidFill>
          <a:ln>
            <a:noFill/>
          </a:ln>
        </p:spPr>
        <p:txBody>
          <a:bodyPr wrap="square" lIns="243840" anchor="ctr" anchorCtr="0">
            <a:noAutofit/>
          </a:bodyPr>
          <a:lstStyle/>
          <a:p>
            <a:pPr marL="0" lvl="1" defTabSz="1219170">
              <a:defRPr/>
            </a:pPr>
            <a:r>
              <a:rPr lang="en-US" sz="2667" b="1">
                <a:solidFill>
                  <a:prstClr val="white"/>
                </a:solidFill>
                <a:latin typeface="Calibri" panose="020F0502020204030204" pitchFamily="34" charset="0"/>
              </a:rPr>
              <a:t>Benefits to Conference</a:t>
            </a:r>
          </a:p>
        </p:txBody>
      </p:sp>
    </p:spTree>
    <p:extLst>
      <p:ext uri="{BB962C8B-B14F-4D97-AF65-F5344CB8AC3E}">
        <p14:creationId xmlns:p14="http://schemas.microsoft.com/office/powerpoint/2010/main" val="21320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408E5-C4F8-93F1-F8B7-CE13C7B6A202}"/>
              </a:ext>
            </a:extLst>
          </p:cNvPr>
          <p:cNvPicPr>
            <a:picLocks noChangeAspect="1"/>
          </p:cNvPicPr>
          <p:nvPr/>
        </p:nvPicPr>
        <p:blipFill rotWithShape="1">
          <a:blip r:embed="rId3"/>
          <a:srcRect l="4167" t="19456" r="34166" b="23673"/>
          <a:stretch/>
        </p:blipFill>
        <p:spPr>
          <a:xfrm>
            <a:off x="101600" y="1397001"/>
            <a:ext cx="9855200" cy="5060780"/>
          </a:xfrm>
          <a:prstGeom prst="rect">
            <a:avLst/>
          </a:prstGeom>
        </p:spPr>
      </p:pic>
      <p:sp>
        <p:nvSpPr>
          <p:cNvPr id="2" name="Title 1"/>
          <p:cNvSpPr>
            <a:spLocks noGrp="1"/>
          </p:cNvSpPr>
          <p:nvPr>
            <p:ph type="title"/>
          </p:nvPr>
        </p:nvSpPr>
        <p:spPr>
          <a:xfrm>
            <a:off x="609600" y="463296"/>
            <a:ext cx="11582401" cy="853440"/>
          </a:xfrm>
        </p:spPr>
        <p:txBody>
          <a:bodyPr>
            <a:noAutofit/>
          </a:bodyPr>
          <a:lstStyle/>
          <a:p>
            <a:r>
              <a:rPr lang="en-US" sz="4000" dirty="0"/>
              <a:t>GNJ 2026 HRA Funding Amount: $1500 per individual</a:t>
            </a:r>
            <a:endParaRPr lang="en-US" sz="4000" baseline="30000" dirty="0">
              <a:cs typeface="Calibri"/>
            </a:endParaRPr>
          </a:p>
        </p:txBody>
      </p:sp>
      <p:sp>
        <p:nvSpPr>
          <p:cNvPr id="9" name="TextBox 8">
            <a:extLst>
              <a:ext uri="{FF2B5EF4-FFF2-40B4-BE49-F238E27FC236}">
                <a16:creationId xmlns:a16="http://schemas.microsoft.com/office/drawing/2014/main" id="{1AF07EBD-C6E6-10B3-3FD8-C757AD477A12}"/>
              </a:ext>
            </a:extLst>
          </p:cNvPr>
          <p:cNvSpPr txBox="1"/>
          <p:nvPr/>
        </p:nvSpPr>
        <p:spPr>
          <a:xfrm>
            <a:off x="9753600" y="2514600"/>
            <a:ext cx="2235200" cy="2677656"/>
          </a:xfrm>
          <a:prstGeom prst="rect">
            <a:avLst/>
          </a:prstGeom>
          <a:noFill/>
          <a:ln>
            <a:solidFill>
              <a:schemeClr val="tx2"/>
            </a:solidFill>
          </a:ln>
        </p:spPr>
        <p:txBody>
          <a:bodyPr wrap="square" rtlCol="0">
            <a:spAutoFit/>
          </a:bodyPr>
          <a:lstStyle/>
          <a:p>
            <a:pPr algn="ctr"/>
            <a:r>
              <a:rPr lang="en-US" sz="2400" dirty="0"/>
              <a:t>100% of retirees can be better off financially if they select the “best choice” plan</a:t>
            </a:r>
          </a:p>
        </p:txBody>
      </p:sp>
    </p:spTree>
    <p:extLst>
      <p:ext uri="{BB962C8B-B14F-4D97-AF65-F5344CB8AC3E}">
        <p14:creationId xmlns:p14="http://schemas.microsoft.com/office/powerpoint/2010/main" val="2863531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2B53F-1824-EADF-59B0-E37C32A335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31E62E-1F14-F72C-56F5-218AB318C9D9}"/>
              </a:ext>
            </a:extLst>
          </p:cNvPr>
          <p:cNvSpPr>
            <a:spLocks noGrp="1"/>
          </p:cNvSpPr>
          <p:nvPr>
            <p:ph type="title"/>
          </p:nvPr>
        </p:nvSpPr>
        <p:spPr/>
        <p:txBody>
          <a:bodyPr vert="horz" wrap="square" lIns="0" tIns="0" rIns="0" bIns="0" rtlCol="0" anchor="t" anchorCtr="0">
            <a:normAutofit/>
          </a:bodyPr>
          <a:lstStyle/>
          <a:p>
            <a:r>
              <a:rPr lang="en-US" b="0" kern="1200" dirty="0"/>
              <a:t>Agenda</a:t>
            </a:r>
          </a:p>
        </p:txBody>
      </p:sp>
      <p:sp>
        <p:nvSpPr>
          <p:cNvPr id="13" name="Text Placeholder 2">
            <a:extLst>
              <a:ext uri="{FF2B5EF4-FFF2-40B4-BE49-F238E27FC236}">
                <a16:creationId xmlns:a16="http://schemas.microsoft.com/office/drawing/2014/main" id="{7A42373C-329E-D588-FB16-E35A8E3A4CCF}"/>
              </a:ext>
            </a:extLst>
          </p:cNvPr>
          <p:cNvSpPr>
            <a:spLocks noGrp="1"/>
          </p:cNvSpPr>
          <p:nvPr>
            <p:ph type="body" sz="quarter" idx="10"/>
          </p:nvPr>
        </p:nvSpPr>
        <p:spPr>
          <a:xfrm>
            <a:off x="936176" y="1678509"/>
            <a:ext cx="6302375" cy="4874683"/>
          </a:xfrm>
        </p:spPr>
        <p:txBody>
          <a:bodyPr vert="horz" lIns="0" tIns="0" rIns="0" bIns="0" rtlCol="0" anchor="t">
            <a:normAutofit/>
          </a:bodyPr>
          <a:lstStyle/>
          <a:p>
            <a:pPr>
              <a:spcAft>
                <a:spcPts val="1800"/>
              </a:spcAft>
            </a:pPr>
            <a:r>
              <a:rPr lang="en-US" sz="2200" dirty="0"/>
              <a:t>Introducing Via Benefits</a:t>
            </a:r>
          </a:p>
          <a:p>
            <a:pPr>
              <a:spcAft>
                <a:spcPts val="1800"/>
              </a:spcAft>
            </a:pPr>
            <a:r>
              <a:rPr lang="en-US" sz="2200" dirty="0"/>
              <a:t>Medicare Education</a:t>
            </a:r>
          </a:p>
          <a:p>
            <a:pPr>
              <a:spcAft>
                <a:spcPts val="1800"/>
              </a:spcAft>
            </a:pPr>
            <a:r>
              <a:rPr lang="en-US" sz="2200" dirty="0"/>
              <a:t>Get Ready</a:t>
            </a:r>
          </a:p>
          <a:p>
            <a:pPr>
              <a:spcAft>
                <a:spcPts val="1800"/>
              </a:spcAft>
            </a:pPr>
            <a:r>
              <a:rPr lang="en-US" sz="2200" dirty="0"/>
              <a:t>Selecting Your New Medicare Coverage</a:t>
            </a:r>
          </a:p>
          <a:p>
            <a:pPr>
              <a:spcAft>
                <a:spcPts val="1800"/>
              </a:spcAft>
            </a:pPr>
            <a:r>
              <a:rPr lang="en-US" sz="2200" dirty="0"/>
              <a:t>The Enrollment Process</a:t>
            </a:r>
          </a:p>
          <a:p>
            <a:pPr>
              <a:spcAft>
                <a:spcPts val="1800"/>
              </a:spcAft>
            </a:pPr>
            <a:r>
              <a:rPr lang="en-US" sz="2200" dirty="0"/>
              <a:t>Greater New Jersey Annual Conference Funding</a:t>
            </a:r>
          </a:p>
          <a:p>
            <a:pPr>
              <a:spcAft>
                <a:spcPts val="1800"/>
              </a:spcAft>
            </a:pPr>
            <a:r>
              <a:rPr lang="en-US" sz="2200" dirty="0"/>
              <a:t>Next Steps</a:t>
            </a:r>
          </a:p>
          <a:p>
            <a:pPr>
              <a:spcAft>
                <a:spcPts val="1800"/>
              </a:spcAft>
            </a:pPr>
            <a:r>
              <a:rPr lang="en-US" sz="2200" dirty="0"/>
              <a:t>Q&amp;A</a:t>
            </a:r>
          </a:p>
          <a:p>
            <a:endParaRPr lang="en-US" dirty="0"/>
          </a:p>
        </p:txBody>
      </p:sp>
      <p:sp>
        <p:nvSpPr>
          <p:cNvPr id="5" name="Explosion: 8 Points 4">
            <a:extLst>
              <a:ext uri="{FF2B5EF4-FFF2-40B4-BE49-F238E27FC236}">
                <a16:creationId xmlns:a16="http://schemas.microsoft.com/office/drawing/2014/main" id="{DE76C85A-AC4B-92CB-887F-148EA53C1102}"/>
              </a:ext>
            </a:extLst>
          </p:cNvPr>
          <p:cNvSpPr/>
          <p:nvPr/>
        </p:nvSpPr>
        <p:spPr>
          <a:xfrm>
            <a:off x="7573617" y="1910622"/>
            <a:ext cx="4154085" cy="4178300"/>
          </a:xfrm>
          <a:prstGeom prst="irregularSeal1">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342900">
              <a:spcAft>
                <a:spcPts val="600"/>
              </a:spcAft>
              <a:defRPr/>
            </a:pPr>
            <a:r>
              <a:rPr lang="en-US" b="1" kern="0" dirty="0">
                <a:solidFill>
                  <a:prstClr val="black"/>
                </a:solidFill>
              </a:rPr>
              <a:t>Audio Challenges? </a:t>
            </a:r>
          </a:p>
          <a:p>
            <a:pPr lvl="0" algn="ctr" defTabSz="342900">
              <a:spcAft>
                <a:spcPts val="600"/>
              </a:spcAft>
              <a:defRPr/>
            </a:pPr>
            <a:r>
              <a:rPr lang="en-US" kern="0" dirty="0">
                <a:solidFill>
                  <a:prstClr val="black"/>
                </a:solidFill>
              </a:rPr>
              <a:t>The </a:t>
            </a:r>
            <a:r>
              <a:rPr lang="en-US" b="1" kern="0" dirty="0">
                <a:solidFill>
                  <a:srgbClr val="C00000"/>
                </a:solidFill>
              </a:rPr>
              <a:t>phone number</a:t>
            </a:r>
            <a:r>
              <a:rPr lang="en-US" kern="0" dirty="0">
                <a:solidFill>
                  <a:srgbClr val="C00000"/>
                </a:solidFill>
              </a:rPr>
              <a:t> </a:t>
            </a:r>
            <a:r>
              <a:rPr lang="en-US" kern="0" dirty="0">
                <a:solidFill>
                  <a:prstClr val="black"/>
                </a:solidFill>
              </a:rPr>
              <a:t>and </a:t>
            </a:r>
            <a:r>
              <a:rPr lang="en-US" b="1" dirty="0">
                <a:solidFill>
                  <a:srgbClr val="C00000"/>
                </a:solidFill>
                <a:ea typeface="Roboto" panose="02000000000000000000" pitchFamily="2" charset="0"/>
              </a:rPr>
              <a:t>dial-in code</a:t>
            </a:r>
            <a:r>
              <a:rPr lang="en-US" kern="0" dirty="0">
                <a:solidFill>
                  <a:prstClr val="black"/>
                </a:solidFill>
              </a:rPr>
              <a:t> can be found in your </a:t>
            </a:r>
            <a:r>
              <a:rPr lang="en-US" b="1" kern="0" dirty="0">
                <a:solidFill>
                  <a:srgbClr val="C00000"/>
                </a:solidFill>
              </a:rPr>
              <a:t>registration email</a:t>
            </a:r>
          </a:p>
        </p:txBody>
      </p:sp>
    </p:spTree>
    <p:extLst>
      <p:ext uri="{BB962C8B-B14F-4D97-AF65-F5344CB8AC3E}">
        <p14:creationId xmlns:p14="http://schemas.microsoft.com/office/powerpoint/2010/main" val="129704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803A3E3-BFE8-151B-ADFD-C6842F893D39}"/>
              </a:ext>
            </a:extLst>
          </p:cNvPr>
          <p:cNvSpPr>
            <a:spLocks noGrp="1"/>
          </p:cNvSpPr>
          <p:nvPr>
            <p:ph type="title"/>
          </p:nvPr>
        </p:nvSpPr>
        <p:spPr/>
        <p:txBody>
          <a:bodyPr vert="horz" wrap="square" lIns="0" tIns="0" rIns="0" bIns="0" rtlCol="0" anchor="t" anchorCtr="0">
            <a:noAutofit/>
          </a:bodyPr>
          <a:lstStyle/>
          <a:p>
            <a:r>
              <a:rPr lang="en-US" kern="1200">
                <a:latin typeface="+mj-lt"/>
                <a:ea typeface="+mj-ea"/>
                <a:cs typeface="+mj-cs"/>
              </a:rPr>
              <a:t>Introducing Via Benefits</a:t>
            </a:r>
            <a:br>
              <a:rPr lang="en-US" kern="1200">
                <a:latin typeface="+mj-lt"/>
                <a:ea typeface="+mj-ea"/>
                <a:cs typeface="+mj-cs"/>
              </a:rPr>
            </a:br>
            <a:endParaRPr lang="en-US" kern="1200">
              <a:latin typeface="+mj-lt"/>
              <a:ea typeface="+mj-ea"/>
              <a:cs typeface="+mj-cs"/>
            </a:endParaRPr>
          </a:p>
        </p:txBody>
      </p:sp>
      <p:sp>
        <p:nvSpPr>
          <p:cNvPr id="2" name="Text Placeholder 1">
            <a:extLst>
              <a:ext uri="{FF2B5EF4-FFF2-40B4-BE49-F238E27FC236}">
                <a16:creationId xmlns:a16="http://schemas.microsoft.com/office/drawing/2014/main" id="{9E4A78F5-7A7C-BB37-F1C3-55204595C857}"/>
              </a:ext>
            </a:extLst>
          </p:cNvPr>
          <p:cNvSpPr>
            <a:spLocks noGrp="1"/>
          </p:cNvSpPr>
          <p:nvPr>
            <p:ph type="body" sz="quarter" idx="13"/>
          </p:nvPr>
        </p:nvSpPr>
        <p:spPr>
          <a:xfrm>
            <a:off x="6521374" y="1500491"/>
            <a:ext cx="5225143" cy="3710579"/>
          </a:xfrm>
        </p:spPr>
        <p:txBody>
          <a:bodyPr/>
          <a:lstStyle/>
          <a:p>
            <a:r>
              <a:rPr lang="en-US" b="1" dirty="0"/>
              <a:t>Experience That Counts When</a:t>
            </a:r>
            <a:br>
              <a:rPr lang="en-US" b="1" dirty="0"/>
            </a:br>
            <a:r>
              <a:rPr lang="en-US" b="1" dirty="0"/>
              <a:t>You Need it Most</a:t>
            </a:r>
            <a:r>
              <a:rPr lang="en-US" dirty="0"/>
              <a:t>:</a:t>
            </a:r>
          </a:p>
          <a:p>
            <a:r>
              <a:rPr lang="en-US" dirty="0"/>
              <a:t>First and largest Medicare marketplace</a:t>
            </a:r>
          </a:p>
          <a:p>
            <a:r>
              <a:rPr lang="en-US" dirty="0"/>
              <a:t>Now in our 21 Enrollment Season</a:t>
            </a:r>
          </a:p>
          <a:p>
            <a:r>
              <a:rPr lang="en-US" dirty="0"/>
              <a:t>We’ve helped over 2.4 million retirees</a:t>
            </a:r>
          </a:p>
          <a:p>
            <a:r>
              <a:rPr lang="en-US" dirty="0"/>
              <a:t>98% of retirees felt they chose a cost-effective plan using Via Benefits</a:t>
            </a:r>
          </a:p>
          <a:p>
            <a:r>
              <a:rPr lang="en-US" dirty="0"/>
              <a:t>One on One Consultative and Enrollment experience</a:t>
            </a:r>
          </a:p>
          <a:p>
            <a:pPr marL="0" lvl="1" indent="0">
              <a:spcBef>
                <a:spcPts val="1000"/>
              </a:spcBef>
              <a:buNone/>
            </a:pPr>
            <a:endParaRPr lang="en-US" dirty="0"/>
          </a:p>
        </p:txBody>
      </p:sp>
      <p:pic>
        <p:nvPicPr>
          <p:cNvPr id="10" name="Picture Placeholder 9" descr="A person hugging a person in a kitchen&#10;&#10;AI-generated content may be incorrect.">
            <a:extLst>
              <a:ext uri="{FF2B5EF4-FFF2-40B4-BE49-F238E27FC236}">
                <a16:creationId xmlns:a16="http://schemas.microsoft.com/office/drawing/2014/main" id="{DA5F0EA1-3974-0579-A01A-D432DFF7F5C8}"/>
              </a:ext>
            </a:extLst>
          </p:cNvPr>
          <p:cNvPicPr>
            <a:picLocks noGrp="1" noChangeAspect="1"/>
          </p:cNvPicPr>
          <p:nvPr>
            <p:ph type="pic" sz="quarter" idx="18"/>
          </p:nvPr>
        </p:nvPicPr>
        <p:blipFill>
          <a:blip r:embed="rId3"/>
          <a:srcRect t="13" b="13"/>
          <a:stretch>
            <a:fillRect/>
          </a:stretch>
        </p:blipFill>
        <p:spPr/>
      </p:pic>
      <p:sp>
        <p:nvSpPr>
          <p:cNvPr id="7" name="Content Placeholder 2">
            <a:extLst>
              <a:ext uri="{FF2B5EF4-FFF2-40B4-BE49-F238E27FC236}">
                <a16:creationId xmlns:a16="http://schemas.microsoft.com/office/drawing/2014/main" id="{F59D9FD7-C3AC-A76B-82B2-06BA88836CBD}"/>
              </a:ext>
            </a:extLst>
          </p:cNvPr>
          <p:cNvSpPr txBox="1">
            <a:spLocks/>
          </p:cNvSpPr>
          <p:nvPr/>
        </p:nvSpPr>
        <p:spPr>
          <a:xfrm>
            <a:off x="6509656" y="2316888"/>
            <a:ext cx="5225143" cy="3710579"/>
          </a:xfrm>
          <a:prstGeom prst="rect">
            <a:avLst/>
          </a:prstGeom>
        </p:spPr>
        <p:txBody>
          <a:bodyPr vert="horz" lIns="0" tIns="0" rIns="0" bIns="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lvl="1" indent="-228600" algn="l">
              <a:spcBef>
                <a:spcPts val="1000"/>
              </a:spcBef>
              <a:buClr>
                <a:schemeClr val="accent2"/>
              </a:buClr>
              <a:buFont typeface="Arial" panose="020B0604020202020204" pitchFamily="34" charset="0"/>
              <a:buChar char="•"/>
            </a:pPr>
            <a:endParaRPr lang="en-US" dirty="0">
              <a:latin typeface="+mn-lt"/>
              <a:cs typeface="+mn-cs"/>
            </a:endParaRPr>
          </a:p>
        </p:txBody>
      </p:sp>
      <p:sp>
        <p:nvSpPr>
          <p:cNvPr id="3" name="Rectangle 2">
            <a:extLst>
              <a:ext uri="{FF2B5EF4-FFF2-40B4-BE49-F238E27FC236}">
                <a16:creationId xmlns:a16="http://schemas.microsoft.com/office/drawing/2014/main" id="{66A8AADE-F88E-0203-6B38-55C70BEBB6D0}"/>
              </a:ext>
            </a:extLst>
          </p:cNvPr>
          <p:cNvSpPr/>
          <p:nvPr/>
        </p:nvSpPr>
        <p:spPr>
          <a:xfrm>
            <a:off x="6080353" y="4904977"/>
            <a:ext cx="5638798" cy="1320800"/>
          </a:xfrm>
          <a:prstGeom prst="rect">
            <a:avLst/>
          </a:prstGeom>
          <a:solidFill>
            <a:schemeClr val="accent2"/>
          </a:solidFill>
          <a:ln>
            <a:solidFill>
              <a:srgbClr val="C900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B23541C-0C28-C7D2-F120-73A1C7DC9145}"/>
              </a:ext>
            </a:extLst>
          </p:cNvPr>
          <p:cNvSpPr txBox="1">
            <a:spLocks/>
          </p:cNvSpPr>
          <p:nvPr/>
        </p:nvSpPr>
        <p:spPr>
          <a:xfrm>
            <a:off x="6304113" y="4938843"/>
            <a:ext cx="5225143" cy="36576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0"/>
              </a:spcAft>
              <a:buClr>
                <a:schemeClr val="accent2"/>
              </a:buClr>
              <a:buFontTx/>
              <a:buNone/>
              <a:defRPr sz="22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000" b="0" kern="1200">
                <a:solidFill>
                  <a:schemeClr val="tx1"/>
                </a:solidFill>
                <a:latin typeface="+mn-lt"/>
                <a:ea typeface="+mn-ea"/>
                <a:cs typeface="+mn-cs"/>
              </a:defRPr>
            </a:lvl2pPr>
            <a:lvl3pPr marL="0" indent="0" algn="l" defTabSz="914400" rtl="0" eaLnBrk="1" latinLnBrk="0" hangingPunct="1">
              <a:lnSpc>
                <a:spcPct val="90000"/>
              </a:lnSpc>
              <a:spcBef>
                <a:spcPts val="500"/>
              </a:spcBef>
              <a:buClr>
                <a:schemeClr val="accent2"/>
              </a:buClr>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Clr>
                <a:schemeClr val="accent2"/>
              </a:buClr>
              <a:buFontTx/>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2"/>
              </a:buClr>
              <a:buFontTx/>
              <a:buNone/>
              <a:defRPr sz="20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6pPr>
            <a:lvl7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7pPr>
            <a:lvl8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8pPr>
            <a:lvl9pPr marL="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9pPr>
          </a:lstStyle>
          <a:p>
            <a:r>
              <a:rPr lang="en-US" sz="2000" b="1" dirty="0">
                <a:solidFill>
                  <a:schemeClr val="bg1"/>
                </a:solidFill>
              </a:rPr>
              <a:t>We are laser-focused on ensuring you have the information, support, and confidence needed for peace of mind when planning for future health coverage.</a:t>
            </a:r>
          </a:p>
          <a:p>
            <a:endParaRPr lang="en-US" sz="1800" dirty="0"/>
          </a:p>
        </p:txBody>
      </p:sp>
    </p:spTree>
    <p:extLst>
      <p:ext uri="{BB962C8B-B14F-4D97-AF65-F5344CB8AC3E}">
        <p14:creationId xmlns:p14="http://schemas.microsoft.com/office/powerpoint/2010/main" val="358610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8FBC-3062-E5F9-4166-E583839336F5}"/>
            </a:ext>
          </a:extLst>
        </p:cNvPr>
        <p:cNvGrpSpPr/>
        <p:nvPr/>
      </p:nvGrpSpPr>
      <p:grpSpPr>
        <a:xfrm>
          <a:off x="0" y="0"/>
          <a:ext cx="0" cy="0"/>
          <a:chOff x="0" y="0"/>
          <a:chExt cx="0" cy="0"/>
        </a:xfrm>
      </p:grpSpPr>
      <p:pic>
        <p:nvPicPr>
          <p:cNvPr id="6" name="Picture 5" descr="A person wearing headphones and talking to a customer&#10;&#10;AI-generated content may be incorrect.">
            <a:extLst>
              <a:ext uri="{FF2B5EF4-FFF2-40B4-BE49-F238E27FC236}">
                <a16:creationId xmlns:a16="http://schemas.microsoft.com/office/drawing/2014/main" id="{9CC19EC8-96B3-0F29-820C-5DBEAEFD1AD4}"/>
              </a:ext>
            </a:extLst>
          </p:cNvPr>
          <p:cNvPicPr>
            <a:picLocks noChangeAspect="1"/>
          </p:cNvPicPr>
          <p:nvPr/>
        </p:nvPicPr>
        <p:blipFill>
          <a:blip r:embed="rId3"/>
          <a:srcRect l="11446" r="11446"/>
          <a:stretch>
            <a:fillRect/>
          </a:stretch>
        </p:blipFill>
        <p:spPr>
          <a:xfrm>
            <a:off x="460176" y="1579415"/>
            <a:ext cx="5432624" cy="4701309"/>
          </a:xfrm>
          <a:prstGeom prst="rect">
            <a:avLst/>
          </a:prstGeom>
          <a:noFill/>
        </p:spPr>
      </p:pic>
      <p:sp>
        <p:nvSpPr>
          <p:cNvPr id="2" name="Title 1">
            <a:extLst>
              <a:ext uri="{FF2B5EF4-FFF2-40B4-BE49-F238E27FC236}">
                <a16:creationId xmlns:a16="http://schemas.microsoft.com/office/drawing/2014/main" id="{1AC297BB-67A5-309C-0029-72E40A0CA51B}"/>
              </a:ext>
            </a:extLst>
          </p:cNvPr>
          <p:cNvSpPr>
            <a:spLocks noGrp="1"/>
          </p:cNvSpPr>
          <p:nvPr>
            <p:ph type="title"/>
          </p:nvPr>
        </p:nvSpPr>
        <p:spPr/>
        <p:txBody>
          <a:bodyPr/>
          <a:lstStyle/>
          <a:p>
            <a:r>
              <a:rPr lang="en-US" dirty="0"/>
              <a:t>Via Benefits</a:t>
            </a:r>
          </a:p>
        </p:txBody>
      </p:sp>
      <p:sp>
        <p:nvSpPr>
          <p:cNvPr id="11" name="Text Placeholder 2">
            <a:extLst>
              <a:ext uri="{FF2B5EF4-FFF2-40B4-BE49-F238E27FC236}">
                <a16:creationId xmlns:a16="http://schemas.microsoft.com/office/drawing/2014/main" id="{99ED959D-C880-88E7-BC66-F0BB9E1A14A9}"/>
              </a:ext>
            </a:extLst>
          </p:cNvPr>
          <p:cNvSpPr>
            <a:spLocks noGrp="1"/>
          </p:cNvSpPr>
          <p:nvPr>
            <p:ph type="body" sz="quarter" idx="13"/>
          </p:nvPr>
        </p:nvSpPr>
        <p:spPr/>
        <p:txBody>
          <a:bodyPr/>
          <a:lstStyle/>
          <a:p>
            <a:pPr marL="285750" indent="-285750">
              <a:buFont typeface="Arial" panose="020B0604020202020204" pitchFamily="34" charset="0"/>
              <a:buChar char="•"/>
            </a:pPr>
            <a:endParaRPr lang="en-US" dirty="0"/>
          </a:p>
          <a:p>
            <a:endParaRPr lang="en-US" dirty="0"/>
          </a:p>
        </p:txBody>
      </p:sp>
      <p:sp>
        <p:nvSpPr>
          <p:cNvPr id="4" name="Text Placeholder 3">
            <a:extLst>
              <a:ext uri="{FF2B5EF4-FFF2-40B4-BE49-F238E27FC236}">
                <a16:creationId xmlns:a16="http://schemas.microsoft.com/office/drawing/2014/main" id="{AAE9ABDF-01D9-4437-B02D-92982CDE659D}"/>
              </a:ext>
            </a:extLst>
          </p:cNvPr>
          <p:cNvSpPr>
            <a:spLocks noGrp="1"/>
          </p:cNvSpPr>
          <p:nvPr>
            <p:ph type="body" sz="quarter" idx="18"/>
          </p:nvPr>
        </p:nvSpPr>
        <p:spPr/>
        <p:txBody>
          <a:bodyPr/>
          <a:lstStyle/>
          <a:p>
            <a:r>
              <a:rPr lang="en-US" dirty="0">
                <a:solidFill>
                  <a:srgbClr val="9E0085"/>
                </a:solidFill>
              </a:rPr>
              <a:t>We work for you, not the carriers</a:t>
            </a:r>
            <a:endParaRPr lang="en-US" dirty="0"/>
          </a:p>
          <a:p>
            <a:pPr marL="285750" indent="-285750"/>
            <a:r>
              <a:rPr lang="en-US" dirty="0"/>
              <a:t>All benefits advisors are licensed health insurance agents, based in the U.S.</a:t>
            </a:r>
          </a:p>
          <a:p>
            <a:pPr marL="285750" indent="-285750"/>
            <a:r>
              <a:rPr lang="en-US" dirty="0"/>
              <a:t>Benefit Advisors are not incentivized to recommend one plan or carrier over another</a:t>
            </a:r>
          </a:p>
          <a:p>
            <a:pPr marL="285750" indent="-285750"/>
            <a:r>
              <a:rPr lang="en-US" dirty="0"/>
              <a:t>Curated plans under one roof</a:t>
            </a:r>
          </a:p>
          <a:p>
            <a:pPr marL="285750" indent="-285750"/>
            <a:r>
              <a:rPr lang="en-US" dirty="0"/>
              <a:t>Your benefits advisor will be knowledgeable in Medicare plans</a:t>
            </a:r>
          </a:p>
          <a:p>
            <a:pPr marL="285750" indent="-285750"/>
            <a:r>
              <a:rPr lang="en-US" dirty="0"/>
              <a:t>Benefit advisors are trained to help you find the plan that meets your individual needs</a:t>
            </a:r>
          </a:p>
          <a:p>
            <a:endParaRPr lang="en-US" dirty="0"/>
          </a:p>
        </p:txBody>
      </p:sp>
    </p:spTree>
    <p:extLst>
      <p:ext uri="{BB962C8B-B14F-4D97-AF65-F5344CB8AC3E}">
        <p14:creationId xmlns:p14="http://schemas.microsoft.com/office/powerpoint/2010/main" val="3133776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heme/theme1.xml><?xml version="1.0" encoding="utf-8"?>
<a:theme xmlns:a="http://schemas.openxmlformats.org/drawingml/2006/main" name="VIA BENEFITS BRAND TEMPLATE">
  <a:themeElements>
    <a:clrScheme name="Via Benefits 2025">
      <a:dk1>
        <a:srgbClr val="000000"/>
      </a:dk1>
      <a:lt1>
        <a:srgbClr val="FFFFFF"/>
      </a:lt1>
      <a:dk2>
        <a:srgbClr val="808080"/>
      </a:dk2>
      <a:lt2>
        <a:srgbClr val="ECEDEE"/>
      </a:lt2>
      <a:accent1>
        <a:srgbClr val="1D418E"/>
      </a:accent1>
      <a:accent2>
        <a:srgbClr val="C900AC"/>
      </a:accent2>
      <a:accent3>
        <a:srgbClr val="327FEF"/>
      </a:accent3>
      <a:accent4>
        <a:srgbClr val="3ADCC9"/>
      </a:accent4>
      <a:accent5>
        <a:srgbClr val="808080"/>
      </a:accent5>
      <a:accent6>
        <a:srgbClr val="F6517F"/>
      </a:accent6>
      <a:hlink>
        <a:srgbClr val="C900AC"/>
      </a:hlink>
      <a:folHlink>
        <a:srgbClr val="9E008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TRATOSPHERE DARK">
      <a:srgbClr val="1D418E"/>
    </a:custClr>
    <a:custClr name="FIREWORKS DARK">
      <a:srgbClr val="9E0085"/>
    </a:custClr>
    <a:custClr name="GRAY MATTER DARK">
      <a:srgbClr val="808080"/>
    </a:custClr>
    <a:custClr name="INFINITY DARK">
      <a:srgbClr val="007D61"/>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TRATOSPHERE">
      <a:srgbClr val="327FEF"/>
    </a:custClr>
    <a:custClr name="FIREWORKS">
      <a:srgbClr val="C900AC"/>
    </a:custClr>
    <a:custClr name="GRAY MATTER">
      <a:srgbClr val="BFBFBF"/>
    </a:custClr>
    <a:custClr name="INFINITY">
      <a:srgbClr val="3ADCC9"/>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TRATOSPHERE LIGHT">
      <a:srgbClr val="C3D7FC"/>
    </a:custClr>
    <a:custClr name="FIREWORKS LIGHT">
      <a:srgbClr val="E377DC"/>
    </a:custClr>
    <a:custClr name="GRAY MATTER LIGHT">
      <a:srgbClr val="ECEDEE"/>
    </a:custClr>
    <a:custClr name="INFINITY LIGHT">
      <a:srgbClr val="A8E8E2"/>
    </a:custClr>
    <a:custClr name="MANDARIN">
      <a:srgbClr val="FF8204"/>
    </a:custClr>
    <a:custClr name="CORAL REEF">
      <a:srgbClr val="F6517F"/>
    </a:custClr>
    <a:custClr name="SUBMARINE">
      <a:srgbClr val="FFB92A"/>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articipant-Facing-Via Benefits Template B2B2C-030425" id="{A4FF3459-6320-2347-AB66-EE849C3435FE}" vid="{7FB2581C-8DE2-8D49-90FE-5E69DFB6A4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D94E26E25BEF4F8EA6FEC273D82250" ma:contentTypeVersion="17" ma:contentTypeDescription="Create a new document." ma:contentTypeScope="" ma:versionID="0c6ed7a720b122420bce2e55cccdf533">
  <xsd:schema xmlns:xsd="http://www.w3.org/2001/XMLSchema" xmlns:xs="http://www.w3.org/2001/XMLSchema" xmlns:p="http://schemas.microsoft.com/office/2006/metadata/properties" xmlns:ns2="aad498a7-d11c-480e-a7b8-fbd29cba46f3" xmlns:ns3="2551b684-1df2-4503-b0fd-151f227dfb9e" targetNamespace="http://schemas.microsoft.com/office/2006/metadata/properties" ma:root="true" ma:fieldsID="c7ad213d619b767d29032cc79891daf2" ns2:_="" ns3:_="">
    <xsd:import namespace="aad498a7-d11c-480e-a7b8-fbd29cba46f3"/>
    <xsd:import namespace="2551b684-1df2-4503-b0fd-151f227dfb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498a7-d11c-480e-a7b8-fbd29cba4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f6c1a4-cbea-4bff-a8c5-79e21740ba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51b684-1df2-4503-b0fd-151f227dfb9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74253f7-4b7a-4fc7-982b-45c5e48bc1fe}" ma:internalName="TaxCatchAll" ma:showField="CatchAllData" ma:web="2551b684-1df2-4503-b0fd-151f227dfb9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551b684-1df2-4503-b0fd-151f227dfb9e" xsi:nil="true"/>
    <lcf76f155ced4ddcb4097134ff3c332f xmlns="aad498a7-d11c-480e-a7b8-fbd29cba46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65F86C7-B658-4A23-91CD-DF44E2D1ABB8}"/>
</file>

<file path=customXml/itemProps2.xml><?xml version="1.0" encoding="utf-8"?>
<ds:datastoreItem xmlns:ds="http://schemas.openxmlformats.org/officeDocument/2006/customXml" ds:itemID="{B49A1FFA-050A-4DA1-89DC-AAAFAD787BA6}"/>
</file>

<file path=customXml/itemProps3.xml><?xml version="1.0" encoding="utf-8"?>
<ds:datastoreItem xmlns:ds="http://schemas.openxmlformats.org/officeDocument/2006/customXml" ds:itemID="{CB603B11-59CA-4162-B638-C4E1529443AB}"/>
</file>

<file path=docProps/app.xml><?xml version="1.0" encoding="utf-8"?>
<Properties xmlns="http://schemas.openxmlformats.org/officeDocument/2006/extended-properties" xmlns:vt="http://schemas.openxmlformats.org/officeDocument/2006/docPropsVTypes">
  <Template/>
  <TotalTime>11502</TotalTime>
  <Words>7223</Words>
  <Application>Microsoft Office PowerPoint</Application>
  <PresentationFormat>Widescreen</PresentationFormat>
  <Paragraphs>626</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Aptos Display</vt:lpstr>
      <vt:lpstr>Arial</vt:lpstr>
      <vt:lpstr>Calibri</vt:lpstr>
      <vt:lpstr>Mongolian Baiti</vt:lpstr>
      <vt:lpstr>Roboto</vt:lpstr>
      <vt:lpstr>Rubik</vt:lpstr>
      <vt:lpstr>System Font Regular</vt:lpstr>
      <vt:lpstr>Wingdings</vt:lpstr>
      <vt:lpstr>VIA BENEFITS BRAND TEMPLATE</vt:lpstr>
      <vt:lpstr>Helping You Prepare  for Medicare Enrollment  We’ll get started at the top  of the hour. WELCOME!  </vt:lpstr>
      <vt:lpstr>PowerPoint Presentation</vt:lpstr>
      <vt:lpstr>Planned Transition:  Beginning 1/1/26, Greater New Jersey Annual Conference is changing the  retiree Medicare Advantage plan to a retiree medical program from Via Benefits</vt:lpstr>
      <vt:lpstr>Why Transition? </vt:lpstr>
      <vt:lpstr>Why GNJ and Other UMC Conferences Chose Via Benefits</vt:lpstr>
      <vt:lpstr>GNJ 2026 HRA Funding Amount: $1500 per individual</vt:lpstr>
      <vt:lpstr>Agenda</vt:lpstr>
      <vt:lpstr>Introducing Via Benefits </vt:lpstr>
      <vt:lpstr>Via Benefits</vt:lpstr>
      <vt:lpstr>How We Help</vt:lpstr>
      <vt:lpstr>Advocacy</vt:lpstr>
      <vt:lpstr>Medicare Education</vt:lpstr>
      <vt:lpstr>How Medicare Works</vt:lpstr>
      <vt:lpstr>Medicare Advantage with Prescription Drug Plans (Part C) </vt:lpstr>
      <vt:lpstr>Medicare Supplement Insurance (Medigap) </vt:lpstr>
      <vt:lpstr>Comparing Medigap Plans</vt:lpstr>
      <vt:lpstr>Medicare Prescription Drug Coverage 2025 </vt:lpstr>
      <vt:lpstr>Prescription Drugs — 5 Tiers of Copays </vt:lpstr>
      <vt:lpstr>National and Regional Carrier’s</vt:lpstr>
      <vt:lpstr>Get Ready</vt:lpstr>
      <vt:lpstr>Introducing Via Benefits Guide  </vt:lpstr>
      <vt:lpstr>Call Via Benefits</vt:lpstr>
      <vt:lpstr>Selecting Your New  Medicare Coverage</vt:lpstr>
      <vt:lpstr>What Retiree’s Share</vt:lpstr>
      <vt:lpstr>Premier Selection of Medicare Plans </vt:lpstr>
      <vt:lpstr>The Enrollment Process</vt:lpstr>
      <vt:lpstr>Ready to Enroll –Your Choice </vt:lpstr>
      <vt:lpstr>Ready to Enroll –Your Choice </vt:lpstr>
      <vt:lpstr>Granting Caregivers Permission</vt:lpstr>
      <vt:lpstr>Post Enrollment Communications </vt:lpstr>
      <vt:lpstr>Greater New Jersey Annual Conference Health Reimbursement Arrangement (HRA)</vt:lpstr>
      <vt:lpstr>Greater New Jersey Annual Conference Health Reimbursement Arrangement (HRA)</vt:lpstr>
      <vt:lpstr>How Reimbursement Works</vt:lpstr>
      <vt:lpstr>Automatic Reimbursement</vt:lpstr>
      <vt:lpstr>Recurring Reimbursement</vt:lpstr>
      <vt:lpstr>Via Benefits Mobile App</vt:lpstr>
      <vt:lpstr>Next Steps</vt:lpstr>
      <vt:lpstr>Ready? Let’s Go!</vt:lpstr>
      <vt:lpstr>Helpful Resources</vt:lpstr>
      <vt:lpstr>GoToWebinar Questions Panel </vt:lpstr>
      <vt:lpstr>Start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Meza, Dan (San Francisco)</dc:creator>
  <cp:lastModifiedBy>Mitchell Morrison</cp:lastModifiedBy>
  <cp:revision>3</cp:revision>
  <dcterms:created xsi:type="dcterms:W3CDTF">2023-04-27T16:52:53Z</dcterms:created>
  <dcterms:modified xsi:type="dcterms:W3CDTF">2025-09-25T16:49:02Z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7b247-e90e-43a3-9d7b-004f14ae6873_Enabled">
    <vt:lpwstr>true</vt:lpwstr>
  </property>
  <property fmtid="{D5CDD505-2E9C-101B-9397-08002B2CF9AE}" pid="3" name="MSIP_Label_d347b247-e90e-43a3-9d7b-004f14ae6873_SetDate">
    <vt:lpwstr>2023-04-27T16:53:10Z</vt:lpwstr>
  </property>
  <property fmtid="{D5CDD505-2E9C-101B-9397-08002B2CF9AE}" pid="4" name="MSIP_Label_d347b247-e90e-43a3-9d7b-004f14ae6873_Method">
    <vt:lpwstr>Standard</vt:lpwstr>
  </property>
  <property fmtid="{D5CDD505-2E9C-101B-9397-08002B2CF9AE}" pid="5" name="MSIP_Label_d347b247-e90e-43a3-9d7b-004f14ae6873_Name">
    <vt:lpwstr>d347b247-e90e-43a3-9d7b-004f14ae6873</vt:lpwstr>
  </property>
  <property fmtid="{D5CDD505-2E9C-101B-9397-08002B2CF9AE}" pid="6" name="MSIP_Label_d347b247-e90e-43a3-9d7b-004f14ae6873_SiteId">
    <vt:lpwstr>76e3921f-489b-4b7e-9547-9ea297add9b5</vt:lpwstr>
  </property>
  <property fmtid="{D5CDD505-2E9C-101B-9397-08002B2CF9AE}" pid="7" name="MSIP_Label_d347b247-e90e-43a3-9d7b-004f14ae6873_ActionId">
    <vt:lpwstr>3a786b4e-8a34-47d3-ae7a-d16e656c8970</vt:lpwstr>
  </property>
  <property fmtid="{D5CDD505-2E9C-101B-9397-08002B2CF9AE}" pid="8" name="MSIP_Label_d347b247-e90e-43a3-9d7b-004f14ae6873_ContentBits">
    <vt:lpwstr>0</vt:lpwstr>
  </property>
  <property fmtid="{D5CDD505-2E9C-101B-9397-08002B2CF9AE}" pid="9" name="ContentTypeId">
    <vt:lpwstr>0x01010063D94E26E25BEF4F8EA6FEC273D82250</vt:lpwstr>
  </property>
</Properties>
</file>