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  <p:sldMasterId id="2147483721" r:id="rId2"/>
    <p:sldMasterId id="2147483707" r:id="rId3"/>
  </p:sldMasterIdLst>
  <p:sldIdLst>
    <p:sldId id="384" r:id="rId4"/>
    <p:sldId id="382" r:id="rId5"/>
    <p:sldId id="373" r:id="rId6"/>
    <p:sldId id="377" r:id="rId7"/>
    <p:sldId id="383" r:id="rId8"/>
    <p:sldId id="378" r:id="rId9"/>
  </p:sldIdLst>
  <p:sldSz cx="12192000" cy="6858000"/>
  <p:notesSz cx="6858000" cy="9144000"/>
  <p:embeddedFontLst>
    <p:embeddedFont>
      <p:font typeface="FranklinGothicURWExtComDBoo" pitchFamily="2" charset="77"/>
      <p:regular r:id="rId10"/>
    </p:embeddedFont>
    <p:embeddedFont>
      <p:font typeface="FranklinGothicURWExtComDDem" pitchFamily="2" charset="77"/>
      <p:regular r:id="rId11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" id="{FBA36808-C1C3-4DFA-94FD-790E329999D7}">
          <p14:sldIdLst>
            <p14:sldId id="384"/>
            <p14:sldId id="382"/>
            <p14:sldId id="373"/>
            <p14:sldId id="377"/>
            <p14:sldId id="383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904"/>
    <a:srgbClr val="7F5CDA"/>
    <a:srgbClr val="0EB5AE"/>
    <a:srgbClr val="DE2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1" autoAdjust="0"/>
    <p:restoredTop sz="94694"/>
  </p:normalViewPr>
  <p:slideViewPr>
    <p:cSldViewPr showGuides="1">
      <p:cViewPr varScale="1">
        <p:scale>
          <a:sx n="121" d="100"/>
          <a:sy n="121" d="100"/>
        </p:scale>
        <p:origin x="4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2.fntdata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42D6-B688-4B83-02D6-4FD74F71EA6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2286000"/>
            <a:ext cx="10972800" cy="1828800"/>
          </a:xfrm>
          <a:prstGeom prst="rect">
            <a:avLst/>
          </a:prstGeom>
        </p:spPr>
        <p:txBody>
          <a:bodyPr anchor="b" anchorCtr="0"/>
          <a:lstStyle>
            <a:lvl1pPr algn="ctr">
              <a:spcBef>
                <a:spcPts val="0"/>
              </a:spcBef>
              <a:defRPr sz="10000"/>
            </a:lvl1pPr>
          </a:lstStyle>
          <a:p>
            <a:r>
              <a:rPr lang="en-US" dirty="0"/>
              <a:t>(PRESENTATION TITLE)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96E77-CFD8-C3C9-8664-BD3BB28624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" y="4114800"/>
            <a:ext cx="10972800" cy="457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4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314666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BB4-70E8-B852-6C6B-86F24FA49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85800"/>
            <a:ext cx="10972800" cy="685800"/>
          </a:xfrm>
        </p:spPr>
        <p:txBody>
          <a:bodyPr anchor="ctr" anchorCtr="0"/>
          <a:lstStyle>
            <a:lvl1pPr>
              <a:defRPr>
                <a:solidFill>
                  <a:srgbClr val="FE9904"/>
                </a:solidFill>
              </a:defRPr>
            </a:lvl1pPr>
          </a:lstStyle>
          <a:p>
            <a:r>
              <a:rPr lang="en-US" dirty="0"/>
              <a:t>(SLIDE TITLE)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A6EBE-2981-4876-6C25-AD38DB8360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51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BB4-70E8-B852-6C6B-86F24FA49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85800"/>
            <a:ext cx="10972800" cy="685800"/>
          </a:xfrm>
        </p:spPr>
        <p:txBody>
          <a:bodyPr anchor="ctr" anchorCtr="0"/>
          <a:lstStyle>
            <a:lvl1pPr>
              <a:defRPr>
                <a:solidFill>
                  <a:srgbClr val="0EB5AE"/>
                </a:solidFill>
              </a:defRPr>
            </a:lvl1pPr>
          </a:lstStyle>
          <a:p>
            <a:r>
              <a:rPr lang="en-US" dirty="0"/>
              <a:t>(SLIDE TITLE)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A6EBE-2981-4876-6C25-AD38DB8360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107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NJ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42D6-B688-4B83-02D6-4FD74F71EA6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600200"/>
            <a:ext cx="10972800" cy="1828800"/>
          </a:xfrm>
          <a:prstGeom prst="rect">
            <a:avLst/>
          </a:prstGeom>
        </p:spPr>
        <p:txBody>
          <a:bodyPr anchor="b" anchorCtr="0"/>
          <a:lstStyle>
            <a:lvl1pPr algn="ctr">
              <a:spcBef>
                <a:spcPts val="0"/>
              </a:spcBef>
              <a:defRPr sz="10000"/>
            </a:lvl1pPr>
          </a:lstStyle>
          <a:p>
            <a:r>
              <a:rPr lang="en-US" dirty="0"/>
              <a:t>(PRESENTATION TITLE)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96E77-CFD8-C3C9-8664-BD3BB28624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" y="3429001"/>
            <a:ext cx="10972800" cy="45719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4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(Subtitle)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CB2554D3-0C07-BCDE-6BA9-FF79E1EC5A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343400"/>
            <a:ext cx="4876800" cy="99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7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PA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50ABE8-551E-8041-59F6-3740B61729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7600" y="4343400"/>
            <a:ext cx="4876800" cy="98930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059480D-388E-329D-968C-7A2985F0C8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600200"/>
            <a:ext cx="10972800" cy="1828800"/>
          </a:xfrm>
          <a:prstGeom prst="rect">
            <a:avLst/>
          </a:prstGeom>
        </p:spPr>
        <p:txBody>
          <a:bodyPr anchor="b" anchorCtr="0"/>
          <a:lstStyle>
            <a:lvl1pPr algn="ctr">
              <a:spcBef>
                <a:spcPts val="0"/>
              </a:spcBef>
              <a:defRPr sz="10000"/>
            </a:lvl1pPr>
          </a:lstStyle>
          <a:p>
            <a:r>
              <a:rPr lang="en-US" dirty="0"/>
              <a:t>(PRESENTATION TITLE)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99C7327-71BF-5EDD-B2EC-4FFDFBFAE8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" y="3429000"/>
            <a:ext cx="10972800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4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58706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PAGNJ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059480D-388E-329D-968C-7A2985F0C8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600200"/>
            <a:ext cx="10972800" cy="1828800"/>
          </a:xfrm>
          <a:prstGeom prst="rect">
            <a:avLst/>
          </a:prstGeom>
        </p:spPr>
        <p:txBody>
          <a:bodyPr anchor="b" anchorCtr="0"/>
          <a:lstStyle>
            <a:lvl1pPr algn="ctr">
              <a:spcBef>
                <a:spcPts val="0"/>
              </a:spcBef>
              <a:defRPr sz="10000"/>
            </a:lvl1pPr>
          </a:lstStyle>
          <a:p>
            <a:r>
              <a:rPr lang="en-US" dirty="0"/>
              <a:t>(PRESENTATION TITLE)</a:t>
            </a:r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AA7C091-A52F-617B-A317-7BF05DC610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539" y="4362198"/>
            <a:ext cx="4556921" cy="1124202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DDA05781-9A8F-D69E-F73C-CEFB44403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" y="3429000"/>
            <a:ext cx="10972800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4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(Subtitle)</a:t>
            </a:r>
          </a:p>
        </p:txBody>
      </p:sp>
    </p:spTree>
    <p:extLst>
      <p:ext uri="{BB962C8B-B14F-4D97-AF65-F5344CB8AC3E}">
        <p14:creationId xmlns:p14="http://schemas.microsoft.com/office/powerpoint/2010/main" val="254200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BB4-70E8-B852-6C6B-86F24FA49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85800"/>
            <a:ext cx="10972800" cy="685800"/>
          </a:xfrm>
        </p:spPr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(SLIDE TITLE)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A6EBE-2981-4876-6C25-AD38DB8360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89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785D4-A38F-EF17-E8A4-2090F89DEA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143000"/>
            <a:ext cx="10972800" cy="4572000"/>
          </a:xfrm>
        </p:spPr>
        <p:txBody>
          <a:bodyPr anchor="ctr" anchorCtr="0"/>
          <a:lstStyle>
            <a:lvl1pPr marL="0" indent="0" algn="l">
              <a:spcBef>
                <a:spcPts val="2400"/>
              </a:spcBef>
              <a:buNone/>
              <a:defRPr sz="7000">
                <a:latin typeface="FranklinGothicURWExtComDDem" panose="00000700000000000000" pitchFamily="50" charset="0"/>
              </a:defRPr>
            </a:lvl1pPr>
            <a:lvl2pPr marL="0" indent="0" algn="l">
              <a:buNone/>
              <a:defRPr sz="4400"/>
            </a:lvl2pPr>
            <a:lvl3pPr marL="914400" indent="-457200" algn="l">
              <a:buNone/>
              <a:defRPr sz="4000"/>
            </a:lvl3pPr>
            <a:lvl4pPr marL="1399032" indent="-576072" algn="l">
              <a:buNone/>
              <a:defRPr sz="3600"/>
            </a:lvl4pPr>
            <a:lvl5pPr marL="1764792" indent="-576072" algn="l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6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785D4-A38F-EF17-E8A4-2090F89DEA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143000"/>
            <a:ext cx="10972800" cy="4572000"/>
          </a:xfrm>
        </p:spPr>
        <p:txBody>
          <a:bodyPr anchor="ctr" anchorCtr="0"/>
          <a:lstStyle>
            <a:lvl1pPr marL="0" indent="0" algn="ctr">
              <a:spcBef>
                <a:spcPts val="2400"/>
              </a:spcBef>
              <a:buNone/>
              <a:defRPr sz="7000" b="1">
                <a:latin typeface="FranklinGothicURWExtComDBoo" panose="00000500000000000000" pitchFamily="50" charset="0"/>
              </a:defRPr>
            </a:lvl1pPr>
            <a:lvl2pPr marL="0" indent="0" algn="ctr">
              <a:buNone/>
              <a:defRPr sz="4400"/>
            </a:lvl2pPr>
            <a:lvl3pPr marL="0" indent="0" algn="ctr">
              <a:buNone/>
              <a:defRPr sz="4000"/>
            </a:lvl3pPr>
            <a:lvl4pPr marL="0" indent="0" algn="ctr">
              <a:buNone/>
              <a:defRPr sz="3600"/>
            </a:lvl4pPr>
            <a:lvl5pPr marL="0" indent="0" algn="ctr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6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0796A-7DE3-64C6-4966-8040A7B268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143000"/>
            <a:ext cx="10972800" cy="4572000"/>
          </a:xfrm>
        </p:spPr>
        <p:txBody>
          <a:bodyPr anchor="ctr" anchorCtr="0"/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91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2B505-1E10-2C17-6B61-7195D9721A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914400"/>
            <a:ext cx="10972800" cy="5029200"/>
          </a:xfrm>
        </p:spPr>
        <p:txBody>
          <a:bodyPr anchor="ctr" anchorCtr="0"/>
          <a:lstStyle>
            <a:lvl1pPr marL="0" indent="0" algn="ctr">
              <a:buNone/>
              <a:defRPr sz="4800"/>
            </a:lvl1pPr>
            <a:lvl2pPr marL="0" indent="0" algn="ctr">
              <a:buNone/>
              <a:defRPr sz="4400"/>
            </a:lvl2pPr>
            <a:lvl3pPr marL="0" indent="0" algn="ctr">
              <a:buNone/>
              <a:defRPr sz="4000"/>
            </a:lvl3pPr>
            <a:lvl4pPr marL="0" indent="0" algn="ctr">
              <a:buNone/>
              <a:defRPr sz="3600"/>
            </a:lvl4pPr>
            <a:lvl5pPr marL="0" indent="0" algn="ctr">
              <a:buNone/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67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81D5B-3578-22CA-94B8-4439F8EB3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6800" y="1143000"/>
            <a:ext cx="10046677" cy="36576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000" b="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B59A5B-8AB1-4DA7-4AFF-9D06A2FA97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8523" y="4800600"/>
            <a:ext cx="10046677" cy="9144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Credit/Name/Scripture</a:t>
            </a:r>
          </a:p>
        </p:txBody>
      </p:sp>
    </p:spTree>
    <p:extLst>
      <p:ext uri="{BB962C8B-B14F-4D97-AF65-F5344CB8AC3E}">
        <p14:creationId xmlns:p14="http://schemas.microsoft.com/office/powerpoint/2010/main" val="225050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BB4-70E8-B852-6C6B-86F24FA49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85800"/>
            <a:ext cx="10972800" cy="685800"/>
          </a:xfrm>
        </p:spPr>
        <p:txBody>
          <a:bodyPr anchor="ctr" anchorCtr="0"/>
          <a:lstStyle>
            <a:lvl1pPr>
              <a:defRPr>
                <a:solidFill>
                  <a:srgbClr val="DE2B66"/>
                </a:solidFill>
              </a:defRPr>
            </a:lvl1pPr>
          </a:lstStyle>
          <a:p>
            <a:r>
              <a:rPr lang="en-US" dirty="0"/>
              <a:t>(SLIDE TITLE)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A6EBE-2981-4876-6C25-AD38DB8360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49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v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1BB4-70E8-B852-6C6B-86F24FA49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85800"/>
            <a:ext cx="10972800" cy="685800"/>
          </a:xfrm>
        </p:spPr>
        <p:txBody>
          <a:bodyPr anchor="ctr" anchorCtr="0"/>
          <a:lstStyle>
            <a:lvl1pPr>
              <a:defRPr>
                <a:solidFill>
                  <a:srgbClr val="7F5CDA"/>
                </a:solidFill>
              </a:defRPr>
            </a:lvl1pPr>
          </a:lstStyle>
          <a:p>
            <a:r>
              <a:rPr lang="en-US" dirty="0"/>
              <a:t>(SLIDE TITLE)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A6EBE-2981-4876-6C25-AD38DB8360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51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8D6A2-20EE-0A30-7872-B59865E08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54186" cy="685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(SLIDE TITLE)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0F298-F663-479E-50B8-A7F128158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659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62" r:id="rId2"/>
    <p:sldLayoutId id="2147483720" r:id="rId3"/>
    <p:sldLayoutId id="2147483719" r:id="rId4"/>
    <p:sldLayoutId id="2147483706" r:id="rId5"/>
    <p:sldLayoutId id="2147483669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ts val="1200"/>
        </a:spcBef>
        <a:buNone/>
        <a:defRPr sz="7000" b="1" kern="1200">
          <a:solidFill>
            <a:schemeClr val="tx1"/>
          </a:solidFill>
          <a:latin typeface="FranklinGothicURWExtComDBoo" panose="00000500000000000000" pitchFamily="50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394460" indent="-5715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760220" indent="-5715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10312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8D6A2-20EE-0A30-7872-B59865E08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54186" cy="685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(SLIDE TITLE)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0F298-F663-479E-50B8-A7F128158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72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9" r:id="rId2"/>
    <p:sldLayoutId id="2147483730" r:id="rId3"/>
    <p:sldLayoutId id="2147483728" r:id="rId4"/>
  </p:sldLayoutIdLst>
  <p:txStyles>
    <p:titleStyle>
      <a:lvl1pPr algn="l" defTabSz="914400" rtl="0" eaLnBrk="1" latinLnBrk="0" hangingPunct="1">
        <a:lnSpc>
          <a:spcPct val="90000"/>
        </a:lnSpc>
        <a:spcBef>
          <a:spcPts val="1200"/>
        </a:spcBef>
        <a:buNone/>
        <a:defRPr sz="7000" b="1" kern="1200">
          <a:solidFill>
            <a:schemeClr val="tx1"/>
          </a:solidFill>
          <a:latin typeface="FranklinGothicURWExtComDBoo" panose="00000500000000000000" pitchFamily="50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394460" indent="-5715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760220" indent="-5715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10312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8D6A2-20EE-0A30-7872-B59865E08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54186" cy="68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(SLIDE TITLE)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0F298-F663-479E-50B8-A7F128158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75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80000"/>
        </a:lnSpc>
        <a:spcBef>
          <a:spcPts val="1200"/>
        </a:spcBef>
        <a:buNone/>
        <a:defRPr sz="7000" b="1" kern="1200">
          <a:solidFill>
            <a:schemeClr val="tx1"/>
          </a:solidFill>
          <a:latin typeface="FranklinGothicURWExtComDBoo" panose="00000500000000000000" pitchFamily="50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8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44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394460" indent="-571500" algn="l" defTabSz="914400" rtl="0" eaLnBrk="1" latinLnBrk="0" hangingPunct="1">
        <a:lnSpc>
          <a:spcPct val="8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760220" indent="-571500" algn="l" defTabSz="914400" rtl="0" eaLnBrk="1" latinLnBrk="0" hangingPunct="1">
        <a:lnSpc>
          <a:spcPct val="8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10312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7421D4-3517-5A8B-A46A-A015CA706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10972800" cy="1828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2026 BUDGET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6B9D21-050B-1B3C-BDA2-EAA8E941A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29001"/>
            <a:ext cx="10972800" cy="4571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May 2025 Annual Conference</a:t>
            </a:r>
          </a:p>
        </p:txBody>
      </p:sp>
      <p:pic>
        <p:nvPicPr>
          <p:cNvPr id="8" name="Picture 7" descr="A logo on a black background&#10;&#10;AI-generated content may be incorrect.">
            <a:extLst>
              <a:ext uri="{FF2B5EF4-FFF2-40B4-BE49-F238E27FC236}">
                <a16:creationId xmlns:a16="http://schemas.microsoft.com/office/drawing/2014/main" id="{79CFC145-5A15-0709-DBA1-C00D07E14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335" y="2821132"/>
            <a:ext cx="5123329" cy="395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87F3-F183-372E-B495-20187D8B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bg1"/>
                </a:solidFill>
              </a:rPr>
              <a:t>The GNJ 2026 Budget strives to invest in the mission of GNJ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5D2BB-AF39-2FFC-3750-BBC624438C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600" b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  <a:ea typeface="Calibri" panose="020F0502020204030204" pitchFamily="34" charset="0"/>
              </a:rPr>
              <a:t>We do this by …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600" dirty="0">
                <a:solidFill>
                  <a:schemeClr val="bg1"/>
                </a:solidFill>
                <a:ea typeface="Calibri" panose="020F0502020204030204" pitchFamily="34" charset="0"/>
              </a:rPr>
              <a:t>Making r</a:t>
            </a: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egional grants to churches for Congregational Development and Strategic Disciple making. </a:t>
            </a:r>
            <a:endParaRPr lang="en-US" sz="2600" dirty="0">
              <a:solidFill>
                <a:schemeClr val="bg1"/>
              </a:solidFill>
              <a:effectLst/>
              <a:highlight>
                <a:srgbClr val="FFFF00"/>
              </a:highlight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Fulfilling our financial commitments for the Journey of Hope.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Supporting the continued development of the leadership academy to equip transformational leaders.</a:t>
            </a:r>
            <a:endParaRPr lang="en-US" sz="2600" dirty="0">
              <a:solidFill>
                <a:schemeClr val="bg1"/>
              </a:solidFill>
              <a:effectLst/>
              <a:highlight>
                <a:srgbClr val="FFFF00"/>
              </a:highlight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Making investments in Next Gen to raise up young people who will be new disciples and new leaders in the Conference. </a:t>
            </a:r>
            <a:endParaRPr lang="en-US" sz="2600" dirty="0">
              <a:solidFill>
                <a:schemeClr val="bg1"/>
              </a:solidFill>
              <a:effectLst/>
              <a:highlight>
                <a:srgbClr val="FFFF00"/>
              </a:highlight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Continuing to invest in Hope centers to achieve our goals for mission and community development.   </a:t>
            </a:r>
            <a:r>
              <a:rPr lang="en-US" sz="2600" dirty="0">
                <a:solidFill>
                  <a:schemeClr val="bg1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25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87F3-F183-372E-B495-20187D8B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2026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5D2BB-AF39-2FFC-3750-BBC624438C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5029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Consolidated budget includes: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All billings to congregations.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All spending on GNJ ministry and mission, administration and property.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All General Church apportionments.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The aggregate shared ministry apportionment is 14.8% vs. 15.2% in 2025.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12.3% for GNJ vs. 12.5% in 2025.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2.5% for GCFA vs. 2.7% in 2025.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Supports six district superintendents through June 2026, then drops to five.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Compared to 2025, the apportionment base increased 0.6% to $59.4M, indicating slight increase in local church spending (driven by billings).</a:t>
            </a:r>
          </a:p>
        </p:txBody>
      </p:sp>
    </p:spTree>
    <p:extLst>
      <p:ext uri="{BB962C8B-B14F-4D97-AF65-F5344CB8AC3E}">
        <p14:creationId xmlns:p14="http://schemas.microsoft.com/office/powerpoint/2010/main" val="308908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87F3-F183-372E-B495-20187D8B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2026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5D2BB-AF39-2FFC-3750-BBC624438C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5029200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600" dirty="0">
                <a:solidFill>
                  <a:schemeClr val="bg1"/>
                </a:solidFill>
              </a:rPr>
              <a:t>Uses no dollars from property sales vs $177,750 in 2025.</a:t>
            </a:r>
          </a:p>
          <a:p>
            <a:pPr marL="342900" indent="-342900"/>
            <a:r>
              <a:rPr lang="en-US" sz="2600" dirty="0">
                <a:solidFill>
                  <a:schemeClr val="bg1"/>
                </a:solidFill>
              </a:rPr>
              <a:t>Envisages the annual 5% Draw from GNJ designated funds which amounts to $1,036,154 vs $ 835,685 in 2025.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The draw amount is increasing because the 5% draw is on increased designated fund balances and this is helping to offset reduction in apportionments and property sales.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Note, $133,366 from the Next Gen fund is captured in the Next Gen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Draws $142,000 from disaffiliation shared ministry funds.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The MOU Contribution from EPA to GNJ is expected to be $409,318 in 2026  vs. $ 257,319 in 2025.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Increase driven by addition of Director of Administrative Services and Data Manager roles (both split 50/50).</a:t>
            </a:r>
          </a:p>
        </p:txBody>
      </p:sp>
    </p:spTree>
    <p:extLst>
      <p:ext uri="{BB962C8B-B14F-4D97-AF65-F5344CB8AC3E}">
        <p14:creationId xmlns:p14="http://schemas.microsoft.com/office/powerpoint/2010/main" val="80316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9AE43-A116-88C5-1013-0D4C20A3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5905-4384-EAFF-29F7-B8B73ECE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2026 Budget – other assumptions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28BAF-C79B-8F05-4D8A-927F755486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50292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Personnel: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1% Merit increase.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Two new roles:</a:t>
            </a:r>
          </a:p>
          <a:p>
            <a:pPr marL="1280160" lvl="2" indent="-342900"/>
            <a:r>
              <a:rPr lang="en-US" sz="2200" dirty="0">
                <a:solidFill>
                  <a:schemeClr val="bg1"/>
                </a:solidFill>
              </a:rPr>
              <a:t>Director of Administrative Services (50%, split with EPA)</a:t>
            </a:r>
          </a:p>
          <a:p>
            <a:pPr marL="1280160" lvl="2" indent="-342900"/>
            <a:r>
              <a:rPr lang="en-US" sz="2200" dirty="0">
                <a:solidFill>
                  <a:schemeClr val="bg1"/>
                </a:solidFill>
              </a:rPr>
              <a:t>Additional Regional Administrative Assistant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Reduction of one District Superintendent in July 2026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Eliminated Episcopal Office Administrator (50% split with EPA)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Ongoing evaluation of staffing resources</a:t>
            </a:r>
          </a:p>
          <a:p>
            <a:pPr marL="342900" indent="-342900"/>
            <a:r>
              <a:rPr lang="en-US" sz="2600" dirty="0">
                <a:solidFill>
                  <a:schemeClr val="bg1"/>
                </a:solidFill>
              </a:rPr>
              <a:t>50% reduction in Circuit Elder stipends vs. 2025 budget; 7% reduction in other regional grants</a:t>
            </a:r>
          </a:p>
          <a:p>
            <a:pPr marL="342900" indent="-342900"/>
            <a:r>
              <a:rPr lang="en-US" sz="2600" dirty="0">
                <a:solidFill>
                  <a:schemeClr val="bg1"/>
                </a:solidFill>
              </a:rPr>
              <a:t>Collection rates vs. 2025 budget: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Shared Ministry at 90% vs. 88%; 2024 actual was 87%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Billings held flat at 95%; 2024 actual was 95%</a:t>
            </a:r>
          </a:p>
          <a:p>
            <a:pPr marL="342900" indent="-342900"/>
            <a:r>
              <a:rPr lang="en-US" sz="2600" dirty="0">
                <a:solidFill>
                  <a:schemeClr val="bg1"/>
                </a:solidFill>
              </a:rPr>
              <a:t>Retiree Health changes to a stipend model vs. a one size fits all plan; information sessions have/ will be held for more details.</a:t>
            </a:r>
          </a:p>
          <a:p>
            <a:pPr marL="342900" indent="-342900"/>
            <a:endParaRPr lang="en-US" sz="2600" dirty="0">
              <a:solidFill>
                <a:schemeClr val="bg1"/>
              </a:solidFill>
            </a:endParaRPr>
          </a:p>
          <a:p>
            <a:pPr marL="342900" indent="-342900"/>
            <a:r>
              <a:rPr lang="en-US" sz="2600" b="1" u="sng" dirty="0">
                <a:solidFill>
                  <a:schemeClr val="bg1"/>
                </a:solidFill>
              </a:rPr>
              <a:t>NOT yet included:</a:t>
            </a:r>
          </a:p>
          <a:p>
            <a:pPr marL="800100" lvl="1" indent="-342900"/>
            <a:r>
              <a:rPr lang="en-US" sz="2200" dirty="0">
                <a:solidFill>
                  <a:schemeClr val="bg1"/>
                </a:solidFill>
              </a:rPr>
              <a:t>Family Leave legislation; request for funding by the conference</a:t>
            </a:r>
          </a:p>
        </p:txBody>
      </p:sp>
    </p:spTree>
    <p:extLst>
      <p:ext uri="{BB962C8B-B14F-4D97-AF65-F5344CB8AC3E}">
        <p14:creationId xmlns:p14="http://schemas.microsoft.com/office/powerpoint/2010/main" val="417568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87F3-F183-372E-B495-20187D8B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2026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5D2BB-AF39-2FFC-3750-BBC624438C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" y="1388660"/>
            <a:ext cx="11430000" cy="502920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Billing Assumptions: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6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Administrative and uncollectable fees reduced to 3% and 6% respectively (vs. 5% and 7%)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6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Unfortunately, the 2026 healthcare premium is increasing 12% (the cap Wespath passes along; would have been worse).</a:t>
            </a:r>
          </a:p>
          <a:p>
            <a:pPr marL="1371600" lvl="2" indent="-457200"/>
            <a:r>
              <a:rPr lang="en-US" sz="2600" dirty="0">
                <a:solidFill>
                  <a:schemeClr val="bg1"/>
                </a:solidFill>
              </a:rPr>
              <a:t>The blended rate is increasing accordingly by 12%, or $2,900 ($27,100 vs. $24,200).</a:t>
            </a:r>
          </a:p>
          <a:p>
            <a:pPr marL="1371600" lvl="2" indent="-457200"/>
            <a:endParaRPr lang="en-US" sz="26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Property and Workers Compensation are assumed to increase 15% and 5% respectively; actual cost TBD - will only be known on renewal.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The property insurance market continues to be very challenging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</a:rPr>
              <a:t>Pension billings moves to new Compass Plan with CRSP ending 12/31/25</a:t>
            </a:r>
          </a:p>
          <a:p>
            <a:pPr marL="1371600" lvl="2" indent="-457200">
              <a:lnSpc>
                <a:spcPct val="100000"/>
              </a:lnSpc>
            </a:pPr>
            <a:r>
              <a:rPr lang="en-US" sz="2600" dirty="0">
                <a:solidFill>
                  <a:schemeClr val="bg1"/>
                </a:solidFill>
              </a:rPr>
              <a:t>As a % of pastor’s compensation, this reduces the billings paid by the local church to 9.5% vs.14%.  </a:t>
            </a:r>
          </a:p>
          <a:p>
            <a:pPr marL="1371600" lvl="2" indent="-457200">
              <a:lnSpc>
                <a:spcPct val="100000"/>
              </a:lnSpc>
            </a:pPr>
            <a:r>
              <a:rPr lang="en-US" sz="2600" dirty="0">
                <a:solidFill>
                  <a:schemeClr val="bg1"/>
                </a:solidFill>
              </a:rPr>
              <a:t>The church will also be billed for the pastor’s contribution; paid by the pastor via payroll deductions.</a:t>
            </a:r>
          </a:p>
        </p:txBody>
      </p:sp>
    </p:spTree>
    <p:extLst>
      <p:ext uri="{BB962C8B-B14F-4D97-AF65-F5344CB8AC3E}">
        <p14:creationId xmlns:p14="http://schemas.microsoft.com/office/powerpoint/2010/main" val="514082942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2024 A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E2B66"/>
      </a:accent1>
      <a:accent2>
        <a:srgbClr val="7F5CDA"/>
      </a:accent2>
      <a:accent3>
        <a:srgbClr val="FE9904"/>
      </a:accent3>
      <a:accent4>
        <a:srgbClr val="0EB5AE"/>
      </a:accent4>
      <a:accent5>
        <a:srgbClr val="000000"/>
      </a:accent5>
      <a:accent6>
        <a:srgbClr val="000000"/>
      </a:accent6>
      <a:hlink>
        <a:srgbClr val="0EB5AE"/>
      </a:hlink>
      <a:folHlink>
        <a:srgbClr val="7F5CDA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lored Title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itle Slides">
  <a:themeElements>
    <a:clrScheme name="Custom 1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DE2B66"/>
      </a:accent1>
      <a:accent2>
        <a:srgbClr val="7F5CDA"/>
      </a:accent2>
      <a:accent3>
        <a:srgbClr val="FE9904"/>
      </a:accent3>
      <a:accent4>
        <a:srgbClr val="0EB5AE"/>
      </a:accent4>
      <a:accent5>
        <a:srgbClr val="000000"/>
      </a:accent5>
      <a:accent6>
        <a:srgbClr val="000000"/>
      </a:accent6>
      <a:hlink>
        <a:srgbClr val="0EB5AE"/>
      </a:hlink>
      <a:folHlink>
        <a:srgbClr val="7F5CDA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631</Words>
  <Application>Microsoft Macintosh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Wingdings</vt:lpstr>
      <vt:lpstr>FranklinGothicURWExtComDDem</vt:lpstr>
      <vt:lpstr>Arial</vt:lpstr>
      <vt:lpstr>FranklinGothicURWExtComDBoo</vt:lpstr>
      <vt:lpstr>Calibri</vt:lpstr>
      <vt:lpstr>Main</vt:lpstr>
      <vt:lpstr>Colored Titles</vt:lpstr>
      <vt:lpstr>Title Slides</vt:lpstr>
      <vt:lpstr>2026 BUDGET</vt:lpstr>
      <vt:lpstr>The GNJ 2026 Budget strives to invest in the mission of GNJ</vt:lpstr>
      <vt:lpstr>2026 Budget</vt:lpstr>
      <vt:lpstr>2026 Budget</vt:lpstr>
      <vt:lpstr>2026 Budget – other assumptions</vt:lpstr>
      <vt:lpstr>2026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CONFERENCE</dc:title>
  <dc:creator>Lindsey Cotman</dc:creator>
  <cp:lastModifiedBy>David Beverly</cp:lastModifiedBy>
  <cp:revision>23</cp:revision>
  <dcterms:created xsi:type="dcterms:W3CDTF">2024-03-20T12:42:54Z</dcterms:created>
  <dcterms:modified xsi:type="dcterms:W3CDTF">2025-05-01T02:21:31Z</dcterms:modified>
</cp:coreProperties>
</file>