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7" r:id="rId5"/>
    <p:sldId id="260" r:id="rId6"/>
    <p:sldId id="287" r:id="rId7"/>
    <p:sldId id="261" r:id="rId8"/>
    <p:sldId id="263" r:id="rId9"/>
    <p:sldId id="265" r:id="rId10"/>
    <p:sldId id="284" r:id="rId11"/>
    <p:sldId id="266" r:id="rId12"/>
    <p:sldId id="285" r:id="rId13"/>
    <p:sldId id="267" r:id="rId14"/>
    <p:sldId id="286" r:id="rId15"/>
    <p:sldId id="268" r:id="rId16"/>
    <p:sldId id="269" r:id="rId17"/>
    <p:sldId id="270" r:id="rId18"/>
    <p:sldId id="271" r:id="rId19"/>
    <p:sldId id="272" r:id="rId20"/>
    <p:sldId id="275" r:id="rId21"/>
    <p:sldId id="276" r:id="rId22"/>
    <p:sldId id="277" r:id="rId23"/>
    <p:sldId id="278" r:id="rId24"/>
    <p:sldId id="283" r:id="rId25"/>
    <p:sldId id="280" r:id="rId26"/>
    <p:sldId id="281" r:id="rId27"/>
    <p:sldId id="282" r:id="rId2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81BE66-A054-4B56-94B1-87AA50E388AC}" v="1" dt="2025-01-02T14:34:52.1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1650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Zuckerman" userId="3217fc34-9d5f-4481-a03a-93c0aa935285" providerId="ADAL" clId="{6881BE66-A054-4B56-94B1-87AA50E388AC}"/>
    <pc:docChg chg="custSel modSld sldOrd">
      <pc:chgData name="Robert Zuckerman" userId="3217fc34-9d5f-4481-a03a-93c0aa935285" providerId="ADAL" clId="{6881BE66-A054-4B56-94B1-87AA50E388AC}" dt="2025-01-02T14:35:59.457" v="121" actId="14100"/>
      <pc:docMkLst>
        <pc:docMk/>
      </pc:docMkLst>
      <pc:sldChg chg="ord">
        <pc:chgData name="Robert Zuckerman" userId="3217fc34-9d5f-4481-a03a-93c0aa935285" providerId="ADAL" clId="{6881BE66-A054-4B56-94B1-87AA50E388AC}" dt="2025-01-02T14:34:35.133" v="3"/>
        <pc:sldMkLst>
          <pc:docMk/>
          <pc:sldMk cId="4048949390" sldId="260"/>
        </pc:sldMkLst>
      </pc:sldChg>
      <pc:sldChg chg="addSp modSp mod">
        <pc:chgData name="Robert Zuckerman" userId="3217fc34-9d5f-4481-a03a-93c0aa935285" providerId="ADAL" clId="{6881BE66-A054-4B56-94B1-87AA50E388AC}" dt="2025-01-02T14:35:59.457" v="121" actId="14100"/>
        <pc:sldMkLst>
          <pc:docMk/>
          <pc:sldMk cId="3712653651" sldId="280"/>
        </pc:sldMkLst>
        <pc:spChg chg="add mod">
          <ac:chgData name="Robert Zuckerman" userId="3217fc34-9d5f-4481-a03a-93c0aa935285" providerId="ADAL" clId="{6881BE66-A054-4B56-94B1-87AA50E388AC}" dt="2025-01-02T14:35:59.457" v="121" actId="14100"/>
          <ac:spMkLst>
            <pc:docMk/>
            <pc:sldMk cId="3712653651" sldId="280"/>
            <ac:spMk id="3" creationId="{DE82F84E-FA59-B713-7E2B-9014B64D0CB1}"/>
          </ac:spMkLst>
        </pc:spChg>
      </pc:sldChg>
      <pc:sldChg chg="ord">
        <pc:chgData name="Robert Zuckerman" userId="3217fc34-9d5f-4481-a03a-93c0aa935285" providerId="ADAL" clId="{6881BE66-A054-4B56-94B1-87AA50E388AC}" dt="2025-01-02T14:34:31.411" v="1"/>
        <pc:sldMkLst>
          <pc:docMk/>
          <pc:sldMk cId="2859748957" sldId="28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4CEEB-0C2B-41BE-A5A9-ED5ABE2B6EF6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9A94C-6D68-45C7-B897-FD394572E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88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9:16:23.851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37,'284'-13,"14"-1,-199 16,131-4,-206-2,-2-2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9:16:45.601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0,'19'2,"0"0,0 1,33 10,1 0,-23-7,35 8,1-3,133 4,570-16,-743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9:16:24.460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9:16:24.83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9:16:29.72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79,'7'-1,"1"0,-1-1,0 0,1 0,-1 0,0-1,-1-1,8-3,27-11,-20 13,0 1,41-3,19-4,-49 7,1 1,0 1,0 2,0 1,63 10,23 2,177-11,-152-4,-122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9:16:35.659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1,'784'0,"-741"2,55 10,-54-6,50 1,-14-7,-58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9:16:37.534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763 48,'-30'-1,"1"-2,-40-7,36 4,-29-1,0 3,-99 5,53 2,66-3,0-3,-59-9,78 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9:16:39.003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0,'237'14,"-8"-2,-211-11,601 18,328 40,-781-47,81 1,-171-13,-54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9:16:39.347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9:16:39.706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4CCF0-2533-4DA3-8B7D-C1ED2F8DAA8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4C714-D617-440D-A2B6-39F9A3E3D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4C714-D617-440D-A2B6-39F9A3E3D8E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65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9019B-9A5A-E902-8C52-280EF7760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99A7F9-533F-03CD-BD7A-D99498FEB3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C85509-6BE0-C6BA-099F-95EC5EC6B8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1FD0F-6926-44C0-D4E8-11AB8F44FC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4C714-D617-440D-A2B6-39F9A3E3D8E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513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4C714-D617-440D-A2B6-39F9A3E3D8E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555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4C714-D617-440D-A2B6-39F9A3E3D8E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92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4C714-D617-440D-A2B6-39F9A3E3D8E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15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1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2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5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2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3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9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3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5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5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3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A6169-9C26-E74D-BA96-1E1A0EF3DF46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0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6.xml"/><Relationship Id="rId18" Type="http://schemas.openxmlformats.org/officeDocument/2006/relationships/image" Target="../media/image29.png"/><Relationship Id="rId3" Type="http://schemas.openxmlformats.org/officeDocument/2006/relationships/customXml" Target="../ink/ink1.xml"/><Relationship Id="rId21" Type="http://schemas.openxmlformats.org/officeDocument/2006/relationships/image" Target="../media/image30.png"/><Relationship Id="rId7" Type="http://schemas.openxmlformats.org/officeDocument/2006/relationships/image" Target="../media/image24.png"/><Relationship Id="rId12" Type="http://schemas.openxmlformats.org/officeDocument/2006/relationships/image" Target="../media/image26.png"/><Relationship Id="rId17" Type="http://schemas.openxmlformats.org/officeDocument/2006/relationships/customXml" Target="../ink/ink8.xml"/><Relationship Id="rId2" Type="http://schemas.openxmlformats.org/officeDocument/2006/relationships/image" Target="../media/image3.png"/><Relationship Id="rId16" Type="http://schemas.openxmlformats.org/officeDocument/2006/relationships/image" Target="../media/image28.png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customXml" Target="../ink/ink5.xml"/><Relationship Id="rId5" Type="http://schemas.openxmlformats.org/officeDocument/2006/relationships/image" Target="../media/image23.png"/><Relationship Id="rId15" Type="http://schemas.openxmlformats.org/officeDocument/2006/relationships/customXml" Target="../ink/ink7.xml"/><Relationship Id="rId10" Type="http://schemas.openxmlformats.org/officeDocument/2006/relationships/image" Target="../media/image25.png"/><Relationship Id="rId19" Type="http://schemas.openxmlformats.org/officeDocument/2006/relationships/customXml" Target="../ink/ink9.xml"/><Relationship Id="rId9" Type="http://schemas.openxmlformats.org/officeDocument/2006/relationships/customXml" Target="../ink/ink4.xml"/><Relationship Id="rId14" Type="http://schemas.openxmlformats.org/officeDocument/2006/relationships/image" Target="../media/image27.png"/><Relationship Id="rId22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767" y="571273"/>
            <a:ext cx="4563216" cy="41714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6892" y="5218890"/>
            <a:ext cx="8286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2024 STATISTICAL TRAINING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96835" y="6175621"/>
            <a:ext cx="6429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January 2025</a:t>
            </a:r>
          </a:p>
        </p:txBody>
      </p:sp>
    </p:spTree>
    <p:extLst>
      <p:ext uri="{BB962C8B-B14F-4D97-AF65-F5344CB8AC3E}">
        <p14:creationId xmlns:p14="http://schemas.microsoft.com/office/powerpoint/2010/main" val="1300826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1: Membership &amp; Participation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D72F87-424A-DB37-450A-D375E5B3B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74" y="1464235"/>
            <a:ext cx="7879052" cy="274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9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8FF46-FCC4-6585-1A37-60D9A14A0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221E8-A03C-D450-B815-67C5B8D5B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1: Membership &amp; Participation</a:t>
            </a:r>
          </a:p>
        </p:txBody>
      </p:sp>
      <p:pic>
        <p:nvPicPr>
          <p:cNvPr id="5" name="Picture 4" descr="GNJ_English.png">
            <a:extLst>
              <a:ext uri="{FF2B5EF4-FFF2-40B4-BE49-F238E27FC236}">
                <a16:creationId xmlns:a16="http://schemas.microsoft.com/office/drawing/2014/main" id="{BCDEDD4D-0CE9-FAA4-0AC9-DA9F7D99B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4F3E0B-4CF6-33D9-4AA3-36F3C5730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66" y="1271450"/>
            <a:ext cx="7894236" cy="412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68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2: Assets &amp; Expenses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0167D6-9E09-B210-57D0-63B369B5E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08" y="1077624"/>
            <a:ext cx="7944080" cy="47027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79CEAD-BC30-1775-61F3-C22238C536B3}"/>
              </a:ext>
            </a:extLst>
          </p:cNvPr>
          <p:cNvSpPr txBox="1"/>
          <p:nvPr/>
        </p:nvSpPr>
        <p:spPr>
          <a:xfrm>
            <a:off x="2551742" y="5531305"/>
            <a:ext cx="1718333" cy="23083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n-US" sz="900" b="1" dirty="0">
                <a:highlight>
                  <a:srgbClr val="FFFF00"/>
                </a:highlight>
              </a:rPr>
              <a:t>Conference Completed Lines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2768CF-9B49-752C-8F12-1770FAF8BE73}"/>
              </a:ext>
            </a:extLst>
          </p:cNvPr>
          <p:cNvSpPr txBox="1"/>
          <p:nvPr/>
        </p:nvSpPr>
        <p:spPr>
          <a:xfrm>
            <a:off x="2551742" y="4959608"/>
            <a:ext cx="1656273" cy="23083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n-US" sz="900" b="1" dirty="0">
                <a:highlight>
                  <a:srgbClr val="FFFF00"/>
                </a:highlight>
              </a:rPr>
              <a:t>Conference Completed Lines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4D680D-1235-B1A1-1768-8FEE70E80A95}"/>
              </a:ext>
            </a:extLst>
          </p:cNvPr>
          <p:cNvSpPr txBox="1"/>
          <p:nvPr/>
        </p:nvSpPr>
        <p:spPr>
          <a:xfrm>
            <a:off x="2551741" y="5245456"/>
            <a:ext cx="1656273" cy="23083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n-US" sz="900" b="1" dirty="0">
                <a:highlight>
                  <a:srgbClr val="FFFF00"/>
                </a:highlight>
              </a:rPr>
              <a:t>Conference Completed Lines</a:t>
            </a:r>
          </a:p>
        </p:txBody>
      </p:sp>
    </p:spTree>
    <p:extLst>
      <p:ext uri="{BB962C8B-B14F-4D97-AF65-F5344CB8AC3E}">
        <p14:creationId xmlns:p14="http://schemas.microsoft.com/office/powerpoint/2010/main" val="1376747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2: Assets &amp; Expenses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EC4596-41BD-B026-C7CE-D85A1AC46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50" y="1387618"/>
            <a:ext cx="8077935" cy="18941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79068E-7074-69F8-89F7-78591B7A11DB}"/>
              </a:ext>
            </a:extLst>
          </p:cNvPr>
          <p:cNvSpPr txBox="1"/>
          <p:nvPr/>
        </p:nvSpPr>
        <p:spPr>
          <a:xfrm>
            <a:off x="2215312" y="3034932"/>
            <a:ext cx="1656273" cy="23083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n-US" sz="900" b="1" dirty="0">
                <a:highlight>
                  <a:srgbClr val="FFFF00"/>
                </a:highlight>
              </a:rPr>
              <a:t>Conference Completed Lines</a:t>
            </a:r>
          </a:p>
        </p:txBody>
      </p:sp>
    </p:spTree>
    <p:extLst>
      <p:ext uri="{BB962C8B-B14F-4D97-AF65-F5344CB8AC3E}">
        <p14:creationId xmlns:p14="http://schemas.microsoft.com/office/powerpoint/2010/main" val="1300725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2: Assets &amp; Expenses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548A63-9E72-FDB0-13F4-D15A4F538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52" y="1271450"/>
            <a:ext cx="8048460" cy="47299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DD3CE9-3E67-A22E-F2CC-6246B6AC2464}"/>
              </a:ext>
            </a:extLst>
          </p:cNvPr>
          <p:cNvSpPr txBox="1"/>
          <p:nvPr/>
        </p:nvSpPr>
        <p:spPr>
          <a:xfrm>
            <a:off x="5657252" y="4435750"/>
            <a:ext cx="2857020" cy="23083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n-US" sz="900" b="1" dirty="0">
                <a:highlight>
                  <a:srgbClr val="00FFFF"/>
                </a:highlight>
              </a:rPr>
              <a:t>These lines are included in Shared Ministry Calculation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6EB59C-AA00-0C5F-DEDC-C305B796F39B}"/>
              </a:ext>
            </a:extLst>
          </p:cNvPr>
          <p:cNvSpPr txBox="1"/>
          <p:nvPr/>
        </p:nvSpPr>
        <p:spPr>
          <a:xfrm>
            <a:off x="5657252" y="1297729"/>
            <a:ext cx="2857020" cy="23083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n-US" sz="900" b="1" dirty="0">
                <a:highlight>
                  <a:srgbClr val="00FFFF"/>
                </a:highlight>
              </a:rPr>
              <a:t>These lines are included in Shared Ministry Calculation</a:t>
            </a:r>
          </a:p>
        </p:txBody>
      </p:sp>
    </p:spTree>
    <p:extLst>
      <p:ext uri="{BB962C8B-B14F-4D97-AF65-F5344CB8AC3E}">
        <p14:creationId xmlns:p14="http://schemas.microsoft.com/office/powerpoint/2010/main" val="1635957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2: Assets &amp; Expenses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3489EF-0608-2D00-9FDD-123CCC063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41" y="1396052"/>
            <a:ext cx="8286347" cy="3151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47A206-BB8A-501F-47BE-3F248D97EF23}"/>
              </a:ext>
            </a:extLst>
          </p:cNvPr>
          <p:cNvSpPr txBox="1"/>
          <p:nvPr/>
        </p:nvSpPr>
        <p:spPr>
          <a:xfrm>
            <a:off x="5553735" y="1396052"/>
            <a:ext cx="2857020" cy="23083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n-US" sz="900" b="1" dirty="0">
                <a:highlight>
                  <a:srgbClr val="00FFFF"/>
                </a:highlight>
              </a:rPr>
              <a:t>These lines are included in Shared Ministry Calculation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6D2D14-E262-BEBA-6E8D-32612B4F858C}"/>
              </a:ext>
            </a:extLst>
          </p:cNvPr>
          <p:cNvSpPr txBox="1"/>
          <p:nvPr/>
        </p:nvSpPr>
        <p:spPr>
          <a:xfrm>
            <a:off x="5565837" y="3667999"/>
            <a:ext cx="2857020" cy="23083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n-US" sz="900" b="1" dirty="0">
                <a:highlight>
                  <a:srgbClr val="00FFFF"/>
                </a:highlight>
              </a:rPr>
              <a:t>These lines are included in Shared Ministry Calculation</a:t>
            </a:r>
          </a:p>
        </p:txBody>
      </p:sp>
    </p:spTree>
    <p:extLst>
      <p:ext uri="{BB962C8B-B14F-4D97-AF65-F5344CB8AC3E}">
        <p14:creationId xmlns:p14="http://schemas.microsoft.com/office/powerpoint/2010/main" val="1597628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2: Assets &amp; Expenses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0FC53C-35EB-F844-C397-1327411EA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36" y="1077752"/>
            <a:ext cx="8153313" cy="49532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93E2ED-AB8D-60F3-F87A-0FFD4F417D2A}"/>
              </a:ext>
            </a:extLst>
          </p:cNvPr>
          <p:cNvSpPr txBox="1"/>
          <p:nvPr/>
        </p:nvSpPr>
        <p:spPr>
          <a:xfrm>
            <a:off x="5742668" y="1096689"/>
            <a:ext cx="2857020" cy="23083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n-US" sz="900" b="1" dirty="0">
                <a:highlight>
                  <a:srgbClr val="00FFFF"/>
                </a:highlight>
              </a:rPr>
              <a:t>These lines are included in Shared Ministry Calculation</a:t>
            </a:r>
          </a:p>
        </p:txBody>
      </p:sp>
    </p:spTree>
    <p:extLst>
      <p:ext uri="{BB962C8B-B14F-4D97-AF65-F5344CB8AC3E}">
        <p14:creationId xmlns:p14="http://schemas.microsoft.com/office/powerpoint/2010/main" val="903292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3: Income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5573D7-0EAF-11FD-56BC-28D72241B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36" y="1308885"/>
            <a:ext cx="8243252" cy="371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68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3: Income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EC56A6-CD9C-C3CF-0084-96D75EBAB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90" y="1271450"/>
            <a:ext cx="8088821" cy="351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65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3: Income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E9226A-FC0A-0B26-654F-1A3F39F7F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36" y="1146336"/>
            <a:ext cx="8067049" cy="408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01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" y="395894"/>
            <a:ext cx="7556724" cy="754176"/>
          </a:xfrm>
        </p:spPr>
        <p:txBody>
          <a:bodyPr>
            <a:normAutofit/>
          </a:bodyPr>
          <a:lstStyle/>
          <a:p>
            <a:r>
              <a:rPr lang="en-US" sz="3200" b="1" dirty="0">
                <a:cs typeface="Franklin Gothic Book"/>
              </a:rPr>
              <a:t>2024 STATISTICAL REPORTS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EFABA1-17D3-E450-E100-03CFC3F58C86}"/>
              </a:ext>
            </a:extLst>
          </p:cNvPr>
          <p:cNvSpPr txBox="1"/>
          <p:nvPr/>
        </p:nvSpPr>
        <p:spPr>
          <a:xfrm>
            <a:off x="867805" y="1397674"/>
            <a:ext cx="716223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2024 Highlights – New Features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Forgot Password Feature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If a password has been forgotten, please click on “Forgot Password”, and an email will be sent to the email address entered at first login to reset password.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Note, the same email address can be used for multiple usernames. ( for those instances of pastors with multiple churches)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Printing a PDF version of the tables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Clicking on the Print button allows the church to print a PDF versions of the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Update Pastor Information (if necessary)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Under Church Details, church’s have the option to update Pastor Information when necessary.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49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3: Income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B9BF7E-55EB-07D1-1CDA-06F6DD097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66" y="1359486"/>
            <a:ext cx="8050720" cy="358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27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Netting Concept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3323" y="1356136"/>
            <a:ext cx="8095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Netting Concept allows you to net expenses with related income for situations such as church fundraisers, church run thrift stores and daycares, or building rentals.</a:t>
            </a:r>
          </a:p>
        </p:txBody>
      </p:sp>
      <p:sp>
        <p:nvSpPr>
          <p:cNvPr id="7" name="Left Arrow 6"/>
          <p:cNvSpPr/>
          <p:nvPr/>
        </p:nvSpPr>
        <p:spPr>
          <a:xfrm rot="20038406">
            <a:off x="6931707" y="2177543"/>
            <a:ext cx="1037603" cy="7291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Example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11090" y="3883452"/>
            <a:ext cx="164969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Netting allows for more consistent and accurate Shared Ministry Allocation for all churches.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B1C69B-60B5-F597-6C80-8A5256AF4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13" y="2342227"/>
            <a:ext cx="6078239" cy="367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17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GNJ Shared Ministry Formula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4312" y="1377428"/>
            <a:ext cx="823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2024 Statistical Reports will be used in the 2026 Shared Ministry Calculation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6543DD3-82B0-ED6C-A1F7-B7AD81496A14}"/>
                  </a:ext>
                </a:extLst>
              </p14:cNvPr>
              <p14:cNvContentPartPr/>
              <p14:nvPr/>
            </p14:nvContentPartPr>
            <p14:xfrm>
              <a:off x="2444481" y="2543209"/>
              <a:ext cx="344880" cy="13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6543DD3-82B0-ED6C-A1F7-B7AD81496A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90481" y="2435209"/>
                <a:ext cx="45252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5CCE3CE-77DD-19A4-8256-988BE36D90F2}"/>
                  </a:ext>
                </a:extLst>
              </p14:cNvPr>
              <p14:cNvContentPartPr/>
              <p14:nvPr/>
            </p14:nvContentPartPr>
            <p14:xfrm>
              <a:off x="2547081" y="2528449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5CCE3CE-77DD-19A4-8256-988BE36D90F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93081" y="2420449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00B2518-4056-FB5A-5A45-2FA3A5E5C824}"/>
                  </a:ext>
                </a:extLst>
              </p14:cNvPr>
              <p14:cNvContentPartPr/>
              <p14:nvPr/>
            </p14:nvContentPartPr>
            <p14:xfrm>
              <a:off x="2547081" y="2518729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00B2518-4056-FB5A-5A45-2FA3A5E5C8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93081" y="2411089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8660411-BE40-968D-F61F-3963E7FC33BC}"/>
                  </a:ext>
                </a:extLst>
              </p14:cNvPr>
              <p14:cNvContentPartPr/>
              <p14:nvPr/>
            </p14:nvContentPartPr>
            <p14:xfrm>
              <a:off x="2509281" y="2528089"/>
              <a:ext cx="410040" cy="28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8660411-BE40-968D-F61F-3963E7FC33B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55641" y="2420449"/>
                <a:ext cx="51768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99EE089-5ADD-F737-C6FB-B009A7F0C8E6}"/>
                  </a:ext>
                </a:extLst>
              </p14:cNvPr>
              <p14:cNvContentPartPr/>
              <p14:nvPr/>
            </p14:nvContentPartPr>
            <p14:xfrm>
              <a:off x="2509281" y="2518729"/>
              <a:ext cx="419760" cy="10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99EE089-5ADD-F737-C6FB-B009A7F0C8E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19641" y="2339089"/>
                <a:ext cx="59940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D7B4FDD-1A86-B741-C804-126DD632586B}"/>
                  </a:ext>
                </a:extLst>
              </p14:cNvPr>
              <p14:cNvContentPartPr/>
              <p14:nvPr/>
            </p14:nvContentPartPr>
            <p14:xfrm>
              <a:off x="2757681" y="2511169"/>
              <a:ext cx="274680" cy="17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D7B4FDD-1A86-B741-C804-126DD632586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68041" y="2331529"/>
                <a:ext cx="45432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7B82458-AA31-E038-2E0C-95A522423705}"/>
                  </a:ext>
                </a:extLst>
              </p14:cNvPr>
              <p14:cNvContentPartPr/>
              <p14:nvPr/>
            </p14:nvContentPartPr>
            <p14:xfrm>
              <a:off x="1212921" y="2005729"/>
              <a:ext cx="922680" cy="47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7B82458-AA31-E038-2E0C-95A52242370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23281" y="1825729"/>
                <a:ext cx="110232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94185FA-D202-EB73-339F-4C2939B0A1B8}"/>
                  </a:ext>
                </a:extLst>
              </p14:cNvPr>
              <p14:cNvContentPartPr/>
              <p14:nvPr/>
            </p14:nvContentPartPr>
            <p14:xfrm>
              <a:off x="2145681" y="2052169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94185FA-D202-EB73-339F-4C2939B0A1B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55681" y="1872529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0064C03-D3C1-A0B6-394D-9EB2C7F9D767}"/>
                  </a:ext>
                </a:extLst>
              </p14:cNvPr>
              <p14:cNvContentPartPr/>
              <p14:nvPr/>
            </p14:nvContentPartPr>
            <p14:xfrm>
              <a:off x="2145681" y="2052169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0064C03-D3C1-A0B6-394D-9EB2C7F9D76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55681" y="1872529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0D2181D-3F52-7233-9DE5-0A299237E979}"/>
                  </a:ext>
                </a:extLst>
              </p14:cNvPr>
              <p14:cNvContentPartPr/>
              <p14:nvPr/>
            </p14:nvContentPartPr>
            <p14:xfrm>
              <a:off x="2537361" y="2500369"/>
              <a:ext cx="474480" cy="28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0D2181D-3F52-7233-9DE5-0A299237E97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47721" y="2320369"/>
                <a:ext cx="654120" cy="38844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E6ADFEB0-E834-A565-DE72-29C1B28EDAA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12921" y="2357938"/>
            <a:ext cx="6459519" cy="13039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82F84E-FA59-B713-7E2B-9014B64D0CB1}"/>
              </a:ext>
            </a:extLst>
          </p:cNvPr>
          <p:cNvSpPr txBox="1"/>
          <p:nvPr/>
        </p:nvSpPr>
        <p:spPr>
          <a:xfrm>
            <a:off x="1212921" y="4181641"/>
            <a:ext cx="6459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The % may change based on final budget approval by the Annual Conference at the May Annual Conference Session.</a:t>
            </a:r>
          </a:p>
        </p:txBody>
      </p:sp>
    </p:spTree>
    <p:extLst>
      <p:ext uri="{BB962C8B-B14F-4D97-AF65-F5344CB8AC3E}">
        <p14:creationId xmlns:p14="http://schemas.microsoft.com/office/powerpoint/2010/main" val="3712653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GNJ Shared Ministry Formula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46277" y="2457937"/>
            <a:ext cx="250753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Increases to any of these expense lines will result in an increase in a Church’s Shared Ministry Allocation.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86241" y="1271450"/>
            <a:ext cx="2882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ea typeface="+mj-ea"/>
              </a:rPr>
              <a:t>Calculation Example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68" y="1837651"/>
            <a:ext cx="4543719" cy="48917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B73D83-B97E-A0DC-4E81-9BABFC548B18}"/>
              </a:ext>
            </a:extLst>
          </p:cNvPr>
          <p:cNvSpPr/>
          <p:nvPr/>
        </p:nvSpPr>
        <p:spPr>
          <a:xfrm>
            <a:off x="1885633" y="1861457"/>
            <a:ext cx="401216" cy="1431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58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" y="395894"/>
            <a:ext cx="7556724" cy="754176"/>
          </a:xfrm>
        </p:spPr>
        <p:txBody>
          <a:bodyPr>
            <a:normAutofit/>
          </a:bodyPr>
          <a:lstStyle/>
          <a:p>
            <a:r>
              <a:rPr lang="en-US" sz="3200" b="1" dirty="0">
                <a:cs typeface="Franklin Gothic Book"/>
              </a:rPr>
              <a:t>2024 STATISTICAL REPORTS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682" y="1480008"/>
            <a:ext cx="8861196" cy="435323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chemeClr val="tx1"/>
                </a:solidFill>
              </a:rPr>
              <a:t>If you have any questions, please email: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i="1" dirty="0">
                <a:solidFill>
                  <a:schemeClr val="tx1"/>
                </a:solidFill>
              </a:rPr>
              <a:t>James Mulligan, Accounting-Database Administrator  </a:t>
            </a:r>
          </a:p>
          <a:p>
            <a:pPr algn="l">
              <a:lnSpc>
                <a:spcPct val="150000"/>
              </a:lnSpc>
            </a:pPr>
            <a:r>
              <a:rPr lang="en-US" sz="2600" b="1" i="1" dirty="0">
                <a:solidFill>
                  <a:schemeClr val="tx1"/>
                </a:solidFill>
              </a:rPr>
              <a:t>		</a:t>
            </a:r>
            <a:r>
              <a:rPr lang="en-US" sz="2600" b="1" i="1" dirty="0">
                <a:solidFill>
                  <a:srgbClr val="0070C0"/>
                </a:solidFill>
              </a:rPr>
              <a:t>jmulligan@gnjumc.org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i="1" dirty="0">
                <a:solidFill>
                  <a:schemeClr val="tx1"/>
                </a:solidFill>
              </a:rPr>
              <a:t>Danielle Andrews, Controller</a:t>
            </a:r>
          </a:p>
          <a:p>
            <a:pPr algn="l">
              <a:lnSpc>
                <a:spcPct val="150000"/>
              </a:lnSpc>
            </a:pPr>
            <a:r>
              <a:rPr lang="en-US" sz="2600" dirty="0">
                <a:solidFill>
                  <a:schemeClr val="tx1"/>
                </a:solidFill>
              </a:rPr>
              <a:t>		</a:t>
            </a:r>
            <a:r>
              <a:rPr lang="en-US" sz="2600" b="1" i="1" dirty="0">
                <a:solidFill>
                  <a:srgbClr val="0070C0"/>
                </a:solidFill>
              </a:rPr>
              <a:t>dandrews@epagnj.org</a:t>
            </a:r>
          </a:p>
          <a:p>
            <a:pPr lvl="0">
              <a:lnSpc>
                <a:spcPct val="150000"/>
              </a:lnSpc>
            </a:pPr>
            <a:r>
              <a:rPr lang="en-US" sz="4400" b="1" i="1" dirty="0">
                <a:solidFill>
                  <a:schemeClr val="tx1"/>
                </a:solidFill>
              </a:rPr>
              <a:t>Due Date: January 31, 2025 </a:t>
            </a:r>
          </a:p>
          <a:p>
            <a:pPr algn="l">
              <a:lnSpc>
                <a:spcPct val="150000"/>
              </a:lnSpc>
            </a:pPr>
            <a:endParaRPr lang="en-US" sz="2800" b="1" i="1" dirty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sz="1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42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C1BA2-4DEF-31CD-7844-DEF378C67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805B8-73C5-67FD-D9DF-19ECB0627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560" y="395894"/>
            <a:ext cx="7556724" cy="754176"/>
          </a:xfrm>
        </p:spPr>
        <p:txBody>
          <a:bodyPr>
            <a:normAutofit/>
          </a:bodyPr>
          <a:lstStyle/>
          <a:p>
            <a:r>
              <a:rPr lang="en-US" sz="3200" b="1" dirty="0">
                <a:cs typeface="Franklin Gothic Book"/>
              </a:rPr>
              <a:t>2024 STATISTICAL REPORTS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DC945A-EBA5-C8C3-B114-D82B0EAE1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560" y="1480008"/>
            <a:ext cx="7960550" cy="4663104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</a:pPr>
            <a:r>
              <a:rPr lang="en-US" b="1" i="1" dirty="0">
                <a:solidFill>
                  <a:schemeClr val="tx1"/>
                </a:solidFill>
              </a:rPr>
              <a:t>Login Information:</a:t>
            </a:r>
          </a:p>
          <a:p>
            <a:pPr algn="l">
              <a:lnSpc>
                <a:spcPct val="150000"/>
              </a:lnSpc>
            </a:pPr>
            <a:r>
              <a:rPr lang="en-US" sz="2800" b="1" i="1" dirty="0">
                <a:solidFill>
                  <a:schemeClr val="tx1"/>
                </a:solidFill>
              </a:rPr>
              <a:t>	New Website: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2"/>
                </a:solidFill>
              </a:rPr>
              <a:t>http://stats.gcfa.org</a:t>
            </a:r>
          </a:p>
          <a:p>
            <a:pPr algn="l">
              <a:lnSpc>
                <a:spcPct val="150000"/>
              </a:lnSpc>
            </a:pP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2800" b="1" i="1" dirty="0">
                <a:solidFill>
                  <a:schemeClr val="tx1"/>
                </a:solidFill>
              </a:rPr>
              <a:t>Username: Six-digit GCFA Number</a:t>
            </a:r>
          </a:p>
          <a:p>
            <a:pPr algn="l">
              <a:lnSpc>
                <a:spcPct val="150000"/>
              </a:lnSpc>
            </a:pPr>
            <a:r>
              <a:rPr lang="en-US" sz="1600" b="1" i="1" dirty="0">
                <a:solidFill>
                  <a:schemeClr val="tx1"/>
                </a:solidFill>
              </a:rPr>
              <a:t>	</a:t>
            </a:r>
            <a:r>
              <a:rPr lang="en-US" sz="2800" b="1" i="1" dirty="0">
                <a:solidFill>
                  <a:schemeClr val="tx1"/>
                </a:solidFill>
              </a:rPr>
              <a:t>Password: gnjchurch24!</a:t>
            </a:r>
          </a:p>
          <a:p>
            <a:pPr>
              <a:lnSpc>
                <a:spcPct val="150000"/>
              </a:lnSpc>
            </a:pPr>
            <a:r>
              <a:rPr lang="en-US" sz="1000" b="1" i="1" dirty="0">
                <a:solidFill>
                  <a:schemeClr val="tx1"/>
                </a:solidFill>
              </a:rPr>
              <a:t>(Passwords must be at least 8 characters (with a least 1 letter, 1 number, and 1 special character)</a:t>
            </a:r>
          </a:p>
          <a:p>
            <a:pPr lvl="0" algn="l">
              <a:lnSpc>
                <a:spcPct val="150000"/>
              </a:lnSpc>
            </a:pPr>
            <a:r>
              <a:rPr lang="en-US" b="1" i="1" dirty="0">
                <a:solidFill>
                  <a:schemeClr val="tx1"/>
                </a:solidFill>
              </a:rPr>
              <a:t>Due Date:</a:t>
            </a:r>
          </a:p>
          <a:p>
            <a:pPr lvl="0" algn="l">
              <a:lnSpc>
                <a:spcPct val="150000"/>
              </a:lnSpc>
            </a:pPr>
            <a:r>
              <a:rPr lang="en-US" sz="2800" b="1" i="1" dirty="0">
                <a:solidFill>
                  <a:schemeClr val="tx1"/>
                </a:solidFill>
              </a:rPr>
              <a:t>	January 31, 2025</a:t>
            </a:r>
            <a:endParaRPr lang="en-US" sz="1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 descr="GNJ_English.png">
            <a:extLst>
              <a:ext uri="{FF2B5EF4-FFF2-40B4-BE49-F238E27FC236}">
                <a16:creationId xmlns:a16="http://schemas.microsoft.com/office/drawing/2014/main" id="{C3BB4A3A-9E0A-55D8-93B1-773E6A6E3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48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1: Membership &amp; Participation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9BD18C-9228-AE82-BD06-1F738D160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34" y="1271450"/>
            <a:ext cx="7593050" cy="473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76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1: Membership &amp; Participation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CD426B1-2296-4A83-8CEF-C9A58CB92C5A}"/>
              </a:ext>
            </a:extLst>
          </p:cNvPr>
          <p:cNvCxnSpPr/>
          <p:nvPr/>
        </p:nvCxnSpPr>
        <p:spPr>
          <a:xfrm flipV="1">
            <a:off x="6923743" y="5589037"/>
            <a:ext cx="259481" cy="2332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16CC3E4-80DC-4EBE-6B63-6B39774C4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834" y="1035698"/>
            <a:ext cx="7519450" cy="515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34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1: Membership &amp; Participation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F3B062-ED0D-14B2-84AD-B21ED3B52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15" y="1329523"/>
            <a:ext cx="7613949" cy="272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64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A246B-BD4A-CC22-AC5F-8597406E0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A0A44-EE56-92F2-5343-DB5B3B625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1: Membership &amp; Participation</a:t>
            </a:r>
          </a:p>
        </p:txBody>
      </p:sp>
      <p:pic>
        <p:nvPicPr>
          <p:cNvPr id="5" name="Picture 4" descr="GNJ_English.png">
            <a:extLst>
              <a:ext uri="{FF2B5EF4-FFF2-40B4-BE49-F238E27FC236}">
                <a16:creationId xmlns:a16="http://schemas.microsoft.com/office/drawing/2014/main" id="{6C2A4E63-BA3B-EF7C-A411-725FEC682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B73918-D1F5-28C8-129A-3A4FE88A1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96" y="1204861"/>
            <a:ext cx="8060607" cy="467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27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1: Membership &amp; Participation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DC3CE9-ECF5-1A90-0867-B0C939981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79" y="1249575"/>
            <a:ext cx="8045889" cy="38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51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12C00-76BE-0034-B183-F1116001D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B0766-83F4-A523-188D-46361BDEBC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1: Membership &amp; Participation</a:t>
            </a:r>
          </a:p>
        </p:txBody>
      </p:sp>
      <p:pic>
        <p:nvPicPr>
          <p:cNvPr id="5" name="Picture 4" descr="GNJ_English.png">
            <a:extLst>
              <a:ext uri="{FF2B5EF4-FFF2-40B4-BE49-F238E27FC236}">
                <a16:creationId xmlns:a16="http://schemas.microsoft.com/office/drawing/2014/main" id="{8E934613-59BA-C195-186C-D613C24D8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32220E-0A02-13B0-22E1-159DF3DB3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32" y="1211523"/>
            <a:ext cx="8192690" cy="408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4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NJ Powerpoin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D86BB"/>
      </a:accent1>
      <a:accent2>
        <a:srgbClr val="E5202F"/>
      </a:accent2>
      <a:accent3>
        <a:srgbClr val="000000"/>
      </a:accent3>
      <a:accent4>
        <a:srgbClr val="E5202F"/>
      </a:accent4>
      <a:accent5>
        <a:srgbClr val="2D86BB"/>
      </a:accent5>
      <a:accent6>
        <a:srgbClr val="F79646"/>
      </a:accent6>
      <a:hlink>
        <a:srgbClr val="E5202F"/>
      </a:hlink>
      <a:folHlink>
        <a:srgbClr val="2D86BB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3EA0022F1C344854DDD6DFA79E11D" ma:contentTypeVersion="18" ma:contentTypeDescription="Create a new document." ma:contentTypeScope="" ma:versionID="b03bd37ed265b6b0a9035b13f3d6307d">
  <xsd:schema xmlns:xsd="http://www.w3.org/2001/XMLSchema" xmlns:xs="http://www.w3.org/2001/XMLSchema" xmlns:p="http://schemas.microsoft.com/office/2006/metadata/properties" xmlns:ns2="9994860e-08d5-4928-aaa7-ea6e215231cb" xmlns:ns3="78f9bb16-6cab-47a5-9d5a-fe274aadb237" targetNamespace="http://schemas.microsoft.com/office/2006/metadata/properties" ma:root="true" ma:fieldsID="0762a9d8b740ac5de03337bdc293068e" ns2:_="" ns3:_="">
    <xsd:import namespace="9994860e-08d5-4928-aaa7-ea6e215231cb"/>
    <xsd:import namespace="78f9bb16-6cab-47a5-9d5a-fe274aadb2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94860e-08d5-4928-aaa7-ea6e215231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df6c1a4-cbea-4bff-a8c5-79e21740ba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f9bb16-6cab-47a5-9d5a-fe274aadb23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6aae630-c181-443d-b311-370086d0d290}" ma:internalName="TaxCatchAll" ma:showField="CatchAllData" ma:web="78f9bb16-6cab-47a5-9d5a-fe274aadb2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8f9bb16-6cab-47a5-9d5a-fe274aadb237" xsi:nil="true"/>
    <lcf76f155ced4ddcb4097134ff3c332f xmlns="9994860e-08d5-4928-aaa7-ea6e215231c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271A9A-D3CD-4E27-A8A8-50A5F529C0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8EE79C-56E9-477D-B0EA-42D35AAEA4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94860e-08d5-4928-aaa7-ea6e215231cb"/>
    <ds:schemaRef ds:uri="78f9bb16-6cab-47a5-9d5a-fe274aadb2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F8C1E4-ACFA-4817-BC1D-F735B1B759FF}">
  <ds:schemaRefs>
    <ds:schemaRef ds:uri="78f9bb16-6cab-47a5-9d5a-fe274aadb237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9994860e-08d5-4928-aaa7-ea6e215231c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15436</TotalTime>
  <Words>477</Words>
  <Application>Microsoft Office PowerPoint</Application>
  <PresentationFormat>On-screen Show (4:3)</PresentationFormat>
  <Paragraphs>72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Franklin Gothic Book</vt:lpstr>
      <vt:lpstr>Franklin Gothic Medium</vt:lpstr>
      <vt:lpstr>Office Theme</vt:lpstr>
      <vt:lpstr>PowerPoint Presentation</vt:lpstr>
      <vt:lpstr>2024 STATISTICAL REPORTS</vt:lpstr>
      <vt:lpstr>2024 STATISTICAL REPORTS</vt:lpstr>
      <vt:lpstr>Table 1: Membership &amp; Participation</vt:lpstr>
      <vt:lpstr>Table 1: Membership &amp; Participation</vt:lpstr>
      <vt:lpstr>Table 1: Membership &amp; Participation</vt:lpstr>
      <vt:lpstr>Table 1: Membership &amp; Participation</vt:lpstr>
      <vt:lpstr>Table 1: Membership &amp; Participation</vt:lpstr>
      <vt:lpstr>Table 1: Membership &amp; Participation</vt:lpstr>
      <vt:lpstr>Table 1: Membership &amp; Participation</vt:lpstr>
      <vt:lpstr>Table 1: Membership &amp; Participation</vt:lpstr>
      <vt:lpstr>Table 2: Assets &amp; Expenses</vt:lpstr>
      <vt:lpstr>Table 2: Assets &amp; Expenses</vt:lpstr>
      <vt:lpstr>Table 2: Assets &amp; Expenses</vt:lpstr>
      <vt:lpstr>Table 2: Assets &amp; Expenses</vt:lpstr>
      <vt:lpstr>Table 2: Assets &amp; Expenses</vt:lpstr>
      <vt:lpstr>Table 3: Income</vt:lpstr>
      <vt:lpstr>Table 3: Income</vt:lpstr>
      <vt:lpstr>Table 3: Income</vt:lpstr>
      <vt:lpstr>Table 3: Income</vt:lpstr>
      <vt:lpstr>Netting Concept</vt:lpstr>
      <vt:lpstr>GNJ Shared Ministry Formula</vt:lpstr>
      <vt:lpstr>GNJ Shared Ministry Formula</vt:lpstr>
      <vt:lpstr>2024 STATISTICAL REPORTS</vt:lpstr>
    </vt:vector>
  </TitlesOfParts>
  <Company>Greater New Jersey Annual Conference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Brittney Reilly</dc:creator>
  <cp:lastModifiedBy>Robert Zuckerman</cp:lastModifiedBy>
  <cp:revision>91</cp:revision>
  <cp:lastPrinted>2022-12-01T19:03:54Z</cp:lastPrinted>
  <dcterms:created xsi:type="dcterms:W3CDTF">2017-09-29T14:47:34Z</dcterms:created>
  <dcterms:modified xsi:type="dcterms:W3CDTF">2025-01-02T14:35:59Z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0x0101006FA3EA0022F1C344854DDD6DFA79E11D</vt:lpwstr>
  </property>
  <property fmtid="{D5CDD505-2E9C-101B-9397-08002B2CF9AE}" pid="3" name="Order">
    <vt:r8>5172000</vt:r8>
  </property>
  <property fmtid="{D5CDD505-2E9C-101B-9397-08002B2CF9AE}" pid="4" name="MediaServiceImageTags">
    <vt:lpwstr/>
  </property>
</Properties>
</file>