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47" r:id="rId2"/>
  </p:sldMasterIdLst>
  <p:notesMasterIdLst>
    <p:notesMasterId r:id="rId30"/>
  </p:notesMasterIdLst>
  <p:handoutMasterIdLst>
    <p:handoutMasterId r:id="rId31"/>
  </p:handoutMasterIdLst>
  <p:sldIdLst>
    <p:sldId id="1078" r:id="rId3"/>
    <p:sldId id="1081" r:id="rId4"/>
    <p:sldId id="1083" r:id="rId5"/>
    <p:sldId id="1084" r:id="rId6"/>
    <p:sldId id="1085" r:id="rId7"/>
    <p:sldId id="1086" r:id="rId8"/>
    <p:sldId id="1087" r:id="rId9"/>
    <p:sldId id="1088" r:id="rId10"/>
    <p:sldId id="1102" r:id="rId11"/>
    <p:sldId id="1090" r:id="rId12"/>
    <p:sldId id="1089" r:id="rId13"/>
    <p:sldId id="1091" r:id="rId14"/>
    <p:sldId id="1092" r:id="rId15"/>
    <p:sldId id="1093" r:id="rId16"/>
    <p:sldId id="1094" r:id="rId17"/>
    <p:sldId id="1095" r:id="rId18"/>
    <p:sldId id="1096" r:id="rId19"/>
    <p:sldId id="1097" r:id="rId20"/>
    <p:sldId id="1098" r:id="rId21"/>
    <p:sldId id="1099" r:id="rId22"/>
    <p:sldId id="1100" r:id="rId23"/>
    <p:sldId id="1101" r:id="rId24"/>
    <p:sldId id="1103" r:id="rId25"/>
    <p:sldId id="273" r:id="rId26"/>
    <p:sldId id="275" r:id="rId27"/>
    <p:sldId id="281" r:id="rId28"/>
    <p:sldId id="278" r:id="rId29"/>
  </p:sldIdLst>
  <p:sldSz cx="9906000" cy="6858000" type="A4"/>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40F"/>
    <a:srgbClr val="2C7FB5"/>
    <a:srgbClr val="22ADD6"/>
    <a:srgbClr val="EBF6F8"/>
    <a:srgbClr val="E5202F"/>
    <a:srgbClr val="2C3E50"/>
    <a:srgbClr val="9BBB59"/>
    <a:srgbClr val="16A085"/>
    <a:srgbClr val="F39C12"/>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318CB-FF9B-457A-A5D9-6125E1CE3761}" v="41" dt="2022-01-20T14:48:46.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8" autoAdjust="0"/>
    <p:restoredTop sz="96433" autoAdjust="0"/>
  </p:normalViewPr>
  <p:slideViewPr>
    <p:cSldViewPr snapToGrid="0">
      <p:cViewPr varScale="1">
        <p:scale>
          <a:sx n="114" d="100"/>
          <a:sy n="114" d="100"/>
        </p:scale>
        <p:origin x="1056"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Zuckerman" userId="3217fc34-9d5f-4481-a03a-93c0aa935285" providerId="ADAL" clId="{5BE318CB-FF9B-457A-A5D9-6125E1CE3761}"/>
    <pc:docChg chg="undo custSel addSld delSld modSld sldOrd modNotesMaster modHandout">
      <pc:chgData name="Robert Zuckerman" userId="3217fc34-9d5f-4481-a03a-93c0aa935285" providerId="ADAL" clId="{5BE318CB-FF9B-457A-A5D9-6125E1CE3761}" dt="2022-01-20T14:49:27.104" v="12194" actId="6549"/>
      <pc:docMkLst>
        <pc:docMk/>
      </pc:docMkLst>
      <pc:sldChg chg="modSp mod">
        <pc:chgData name="Robert Zuckerman" userId="3217fc34-9d5f-4481-a03a-93c0aa935285" providerId="ADAL" clId="{5BE318CB-FF9B-457A-A5D9-6125E1CE3761}" dt="2022-01-20T14:49:11.202" v="12193" actId="20577"/>
        <pc:sldMkLst>
          <pc:docMk/>
          <pc:sldMk cId="1154140532" sldId="273"/>
        </pc:sldMkLst>
        <pc:spChg chg="mod">
          <ac:chgData name="Robert Zuckerman" userId="3217fc34-9d5f-4481-a03a-93c0aa935285" providerId="ADAL" clId="{5BE318CB-FF9B-457A-A5D9-6125E1CE3761}" dt="2022-01-20T14:49:11.202" v="12193" actId="20577"/>
          <ac:spMkLst>
            <pc:docMk/>
            <pc:sldMk cId="1154140532" sldId="273"/>
            <ac:spMk id="3" creationId="{00000000-0000-0000-0000-000000000000}"/>
          </ac:spMkLst>
        </pc:spChg>
      </pc:sldChg>
      <pc:sldChg chg="modSp mod">
        <pc:chgData name="Robert Zuckerman" userId="3217fc34-9d5f-4481-a03a-93c0aa935285" providerId="ADAL" clId="{5BE318CB-FF9B-457A-A5D9-6125E1CE3761}" dt="2022-01-20T14:49:27.104" v="12194" actId="6549"/>
        <pc:sldMkLst>
          <pc:docMk/>
          <pc:sldMk cId="2494309992" sldId="275"/>
        </pc:sldMkLst>
        <pc:spChg chg="mod">
          <ac:chgData name="Robert Zuckerman" userId="3217fc34-9d5f-4481-a03a-93c0aa935285" providerId="ADAL" clId="{5BE318CB-FF9B-457A-A5D9-6125E1CE3761}" dt="2022-01-20T14:49:27.104" v="12194" actId="6549"/>
          <ac:spMkLst>
            <pc:docMk/>
            <pc:sldMk cId="2494309992" sldId="275"/>
            <ac:spMk id="2" creationId="{00000000-0000-0000-0000-000000000000}"/>
          </ac:spMkLst>
        </pc:spChg>
      </pc:sldChg>
      <pc:sldChg chg="delSp modSp mod">
        <pc:chgData name="Robert Zuckerman" userId="3217fc34-9d5f-4481-a03a-93c0aa935285" providerId="ADAL" clId="{5BE318CB-FF9B-457A-A5D9-6125E1CE3761}" dt="2022-01-20T14:47:24.061" v="12191" actId="1038"/>
        <pc:sldMkLst>
          <pc:docMk/>
          <pc:sldMk cId="2196558807" sldId="281"/>
        </pc:sldMkLst>
        <pc:spChg chg="del">
          <ac:chgData name="Robert Zuckerman" userId="3217fc34-9d5f-4481-a03a-93c0aa935285" providerId="ADAL" clId="{5BE318CB-FF9B-457A-A5D9-6125E1CE3761}" dt="2022-01-20T14:47:00.048" v="12166" actId="478"/>
          <ac:spMkLst>
            <pc:docMk/>
            <pc:sldMk cId="2196558807" sldId="281"/>
            <ac:spMk id="6" creationId="{00000000-0000-0000-0000-000000000000}"/>
          </ac:spMkLst>
        </pc:spChg>
        <pc:spChg chg="mod">
          <ac:chgData name="Robert Zuckerman" userId="3217fc34-9d5f-4481-a03a-93c0aa935285" providerId="ADAL" clId="{5BE318CB-FF9B-457A-A5D9-6125E1CE3761}" dt="2022-01-20T14:47:24.061" v="12191" actId="1038"/>
          <ac:spMkLst>
            <pc:docMk/>
            <pc:sldMk cId="2196558807" sldId="281"/>
            <ac:spMk id="7" creationId="{D35B014F-6198-49AB-99F0-51E0DBC15EEF}"/>
          </ac:spMkLst>
        </pc:spChg>
      </pc:sldChg>
      <pc:sldChg chg="add del">
        <pc:chgData name="Robert Zuckerman" userId="3217fc34-9d5f-4481-a03a-93c0aa935285" providerId="ADAL" clId="{5BE318CB-FF9B-457A-A5D9-6125E1CE3761}" dt="2021-12-09T19:19:03.400" v="2" actId="47"/>
        <pc:sldMkLst>
          <pc:docMk/>
          <pc:sldMk cId="2791261700" sldId="1080"/>
        </pc:sldMkLst>
      </pc:sldChg>
      <pc:sldChg chg="addSp modSp mod">
        <pc:chgData name="Robert Zuckerman" userId="3217fc34-9d5f-4481-a03a-93c0aa935285" providerId="ADAL" clId="{5BE318CB-FF9B-457A-A5D9-6125E1CE3761}" dt="2021-12-10T15:34:49.659" v="1390" actId="255"/>
        <pc:sldMkLst>
          <pc:docMk/>
          <pc:sldMk cId="139951921" sldId="1081"/>
        </pc:sldMkLst>
        <pc:spChg chg="mod">
          <ac:chgData name="Robert Zuckerman" userId="3217fc34-9d5f-4481-a03a-93c0aa935285" providerId="ADAL" clId="{5BE318CB-FF9B-457A-A5D9-6125E1CE3761}" dt="2021-12-09T19:40:54.502" v="142" actId="313"/>
          <ac:spMkLst>
            <pc:docMk/>
            <pc:sldMk cId="139951921" sldId="1081"/>
            <ac:spMk id="2" creationId="{9E0A6E8C-B053-4430-8019-2F72345B17BD}"/>
          </ac:spMkLst>
        </pc:spChg>
        <pc:spChg chg="mod">
          <ac:chgData name="Robert Zuckerman" userId="3217fc34-9d5f-4481-a03a-93c0aa935285" providerId="ADAL" clId="{5BE318CB-FF9B-457A-A5D9-6125E1CE3761}" dt="2021-12-09T19:57:50.449" v="641" actId="313"/>
          <ac:spMkLst>
            <pc:docMk/>
            <pc:sldMk cId="139951921" sldId="1081"/>
            <ac:spMk id="3" creationId="{796BA29E-1013-4FDE-A946-91ACB8BBF4ED}"/>
          </ac:spMkLst>
        </pc:spChg>
        <pc:spChg chg="add mod">
          <ac:chgData name="Robert Zuckerman" userId="3217fc34-9d5f-4481-a03a-93c0aa935285" providerId="ADAL" clId="{5BE318CB-FF9B-457A-A5D9-6125E1CE3761}" dt="2021-12-10T15:34:49.659" v="1390" actId="255"/>
          <ac:spMkLst>
            <pc:docMk/>
            <pc:sldMk cId="139951921" sldId="1081"/>
            <ac:spMk id="5" creationId="{C15A1502-E2F8-4C50-B4D2-150C27CE0743}"/>
          </ac:spMkLst>
        </pc:spChg>
      </pc:sldChg>
      <pc:sldChg chg="del">
        <pc:chgData name="Robert Zuckerman" userId="3217fc34-9d5f-4481-a03a-93c0aa935285" providerId="ADAL" clId="{5BE318CB-FF9B-457A-A5D9-6125E1CE3761}" dt="2021-12-10T21:06:56.996" v="4660" actId="47"/>
        <pc:sldMkLst>
          <pc:docMk/>
          <pc:sldMk cId="542548428" sldId="1082"/>
        </pc:sldMkLst>
      </pc:sldChg>
      <pc:sldChg chg="addSp delSp modSp add mod">
        <pc:chgData name="Robert Zuckerman" userId="3217fc34-9d5f-4481-a03a-93c0aa935285" providerId="ADAL" clId="{5BE318CB-FF9B-457A-A5D9-6125E1CE3761}" dt="2021-12-10T15:22:38.154" v="1104" actId="20577"/>
        <pc:sldMkLst>
          <pc:docMk/>
          <pc:sldMk cId="1810984335" sldId="1083"/>
        </pc:sldMkLst>
        <pc:spChg chg="mod">
          <ac:chgData name="Robert Zuckerman" userId="3217fc34-9d5f-4481-a03a-93c0aa935285" providerId="ADAL" clId="{5BE318CB-FF9B-457A-A5D9-6125E1CE3761}" dt="2021-12-09T20:05:26.380" v="689" actId="20577"/>
          <ac:spMkLst>
            <pc:docMk/>
            <pc:sldMk cId="1810984335" sldId="1083"/>
            <ac:spMk id="2" creationId="{9E0A6E8C-B053-4430-8019-2F72345B17BD}"/>
          </ac:spMkLst>
        </pc:spChg>
        <pc:spChg chg="del mod">
          <ac:chgData name="Robert Zuckerman" userId="3217fc34-9d5f-4481-a03a-93c0aa935285" providerId="ADAL" clId="{5BE318CB-FF9B-457A-A5D9-6125E1CE3761}" dt="2021-12-09T20:18:22.137" v="692"/>
          <ac:spMkLst>
            <pc:docMk/>
            <pc:sldMk cId="1810984335" sldId="1083"/>
            <ac:spMk id="3" creationId="{796BA29E-1013-4FDE-A946-91ACB8BBF4ED}"/>
          </ac:spMkLst>
        </pc:spChg>
        <pc:spChg chg="del">
          <ac:chgData name="Robert Zuckerman" userId="3217fc34-9d5f-4481-a03a-93c0aa935285" providerId="ADAL" clId="{5BE318CB-FF9B-457A-A5D9-6125E1CE3761}" dt="2021-12-09T20:21:01.465" v="769" actId="478"/>
          <ac:spMkLst>
            <pc:docMk/>
            <pc:sldMk cId="1810984335" sldId="1083"/>
            <ac:spMk id="5" creationId="{C15A1502-E2F8-4C50-B4D2-150C27CE0743}"/>
          </ac:spMkLst>
        </pc:spChg>
        <pc:spChg chg="add mod">
          <ac:chgData name="Robert Zuckerman" userId="3217fc34-9d5f-4481-a03a-93c0aa935285" providerId="ADAL" clId="{5BE318CB-FF9B-457A-A5D9-6125E1CE3761}" dt="2021-12-10T15:22:38.154" v="1104" actId="20577"/>
          <ac:spMkLst>
            <pc:docMk/>
            <pc:sldMk cId="1810984335" sldId="1083"/>
            <ac:spMk id="7" creationId="{6A73F37E-7DC5-44BB-9B0E-5CD5C3A8327A}"/>
          </ac:spMkLst>
        </pc:spChg>
      </pc:sldChg>
      <pc:sldChg chg="modSp add mod">
        <pc:chgData name="Robert Zuckerman" userId="3217fc34-9d5f-4481-a03a-93c0aa935285" providerId="ADAL" clId="{5BE318CB-FF9B-457A-A5D9-6125E1CE3761}" dt="2021-12-10T21:28:17.296" v="5727" actId="20577"/>
        <pc:sldMkLst>
          <pc:docMk/>
          <pc:sldMk cId="2675302815" sldId="1084"/>
        </pc:sldMkLst>
        <pc:spChg chg="mod">
          <ac:chgData name="Robert Zuckerman" userId="3217fc34-9d5f-4481-a03a-93c0aa935285" providerId="ADAL" clId="{5BE318CB-FF9B-457A-A5D9-6125E1CE3761}" dt="2021-12-10T21:28:17.296" v="5727" actId="20577"/>
          <ac:spMkLst>
            <pc:docMk/>
            <pc:sldMk cId="2675302815" sldId="1084"/>
            <ac:spMk id="2" creationId="{9E0A6E8C-B053-4430-8019-2F72345B17BD}"/>
          </ac:spMkLst>
        </pc:spChg>
        <pc:spChg chg="mod">
          <ac:chgData name="Robert Zuckerman" userId="3217fc34-9d5f-4481-a03a-93c0aa935285" providerId="ADAL" clId="{5BE318CB-FF9B-457A-A5D9-6125E1CE3761}" dt="2021-12-09T20:52:57.925" v="963" actId="115"/>
          <ac:spMkLst>
            <pc:docMk/>
            <pc:sldMk cId="2675302815" sldId="1084"/>
            <ac:spMk id="7" creationId="{6A73F37E-7DC5-44BB-9B0E-5CD5C3A8327A}"/>
          </ac:spMkLst>
        </pc:spChg>
      </pc:sldChg>
      <pc:sldChg chg="modSp add mod">
        <pc:chgData name="Robert Zuckerman" userId="3217fc34-9d5f-4481-a03a-93c0aa935285" providerId="ADAL" clId="{5BE318CB-FF9B-457A-A5D9-6125E1CE3761}" dt="2021-12-10T21:28:30.904" v="5730" actId="20577"/>
        <pc:sldMkLst>
          <pc:docMk/>
          <pc:sldMk cId="666189318" sldId="1085"/>
        </pc:sldMkLst>
        <pc:spChg chg="mod">
          <ac:chgData name="Robert Zuckerman" userId="3217fc34-9d5f-4481-a03a-93c0aa935285" providerId="ADAL" clId="{5BE318CB-FF9B-457A-A5D9-6125E1CE3761}" dt="2021-12-10T21:28:30.904" v="5730" actId="20577"/>
          <ac:spMkLst>
            <pc:docMk/>
            <pc:sldMk cId="666189318" sldId="1085"/>
            <ac:spMk id="2" creationId="{9E0A6E8C-B053-4430-8019-2F72345B17BD}"/>
          </ac:spMkLst>
        </pc:spChg>
        <pc:spChg chg="mod">
          <ac:chgData name="Robert Zuckerman" userId="3217fc34-9d5f-4481-a03a-93c0aa935285" providerId="ADAL" clId="{5BE318CB-FF9B-457A-A5D9-6125E1CE3761}" dt="2021-12-09T20:53:03.895" v="965" actId="115"/>
          <ac:spMkLst>
            <pc:docMk/>
            <pc:sldMk cId="666189318" sldId="1085"/>
            <ac:spMk id="7" creationId="{6A73F37E-7DC5-44BB-9B0E-5CD5C3A8327A}"/>
          </ac:spMkLst>
        </pc:spChg>
      </pc:sldChg>
      <pc:sldChg chg="addSp modSp add mod ord">
        <pc:chgData name="Robert Zuckerman" userId="3217fc34-9d5f-4481-a03a-93c0aa935285" providerId="ADAL" clId="{5BE318CB-FF9B-457A-A5D9-6125E1CE3761}" dt="2021-12-16T20:03:31.006" v="10204" actId="1582"/>
        <pc:sldMkLst>
          <pc:docMk/>
          <pc:sldMk cId="3746170048" sldId="1086"/>
        </pc:sldMkLst>
        <pc:spChg chg="mod">
          <ac:chgData name="Robert Zuckerman" userId="3217fc34-9d5f-4481-a03a-93c0aa935285" providerId="ADAL" clId="{5BE318CB-FF9B-457A-A5D9-6125E1CE3761}" dt="2021-12-10T21:28:38.657" v="5733" actId="20577"/>
          <ac:spMkLst>
            <pc:docMk/>
            <pc:sldMk cId="3746170048" sldId="1086"/>
            <ac:spMk id="2" creationId="{9E0A6E8C-B053-4430-8019-2F72345B17BD}"/>
          </ac:spMkLst>
        </pc:spChg>
        <pc:spChg chg="add mod">
          <ac:chgData name="Robert Zuckerman" userId="3217fc34-9d5f-4481-a03a-93c0aa935285" providerId="ADAL" clId="{5BE318CB-FF9B-457A-A5D9-6125E1CE3761}" dt="2021-12-16T20:02:20.188" v="10200" actId="1035"/>
          <ac:spMkLst>
            <pc:docMk/>
            <pc:sldMk cId="3746170048" sldId="1086"/>
            <ac:spMk id="5" creationId="{F4D2CD50-C2D9-4B79-A693-2102C5BA634C}"/>
          </ac:spMkLst>
        </pc:spChg>
        <pc:spChg chg="mod">
          <ac:chgData name="Robert Zuckerman" userId="3217fc34-9d5f-4481-a03a-93c0aa935285" providerId="ADAL" clId="{5BE318CB-FF9B-457A-A5D9-6125E1CE3761}" dt="2021-12-09T20:34:22.903" v="961" actId="20577"/>
          <ac:spMkLst>
            <pc:docMk/>
            <pc:sldMk cId="3746170048" sldId="1086"/>
            <ac:spMk id="7" creationId="{6A73F37E-7DC5-44BB-9B0E-5CD5C3A8327A}"/>
          </ac:spMkLst>
        </pc:spChg>
        <pc:cxnChg chg="add mod">
          <ac:chgData name="Robert Zuckerman" userId="3217fc34-9d5f-4481-a03a-93c0aa935285" providerId="ADAL" clId="{5BE318CB-FF9B-457A-A5D9-6125E1CE3761}" dt="2021-12-16T20:03:31.006" v="10204" actId="1582"/>
          <ac:cxnSpMkLst>
            <pc:docMk/>
            <pc:sldMk cId="3746170048" sldId="1086"/>
            <ac:cxnSpMk id="4" creationId="{9EB94FD6-1D59-4525-BA90-05C549B1524F}"/>
          </ac:cxnSpMkLst>
        </pc:cxnChg>
      </pc:sldChg>
      <pc:sldChg chg="addSp delSp modSp add mod">
        <pc:chgData name="Robert Zuckerman" userId="3217fc34-9d5f-4481-a03a-93c0aa935285" providerId="ADAL" clId="{5BE318CB-FF9B-457A-A5D9-6125E1CE3761}" dt="2021-12-10T21:29:03.004" v="5761" actId="1036"/>
        <pc:sldMkLst>
          <pc:docMk/>
          <pc:sldMk cId="884461465" sldId="1087"/>
        </pc:sldMkLst>
        <pc:spChg chg="mod">
          <ac:chgData name="Robert Zuckerman" userId="3217fc34-9d5f-4481-a03a-93c0aa935285" providerId="ADAL" clId="{5BE318CB-FF9B-457A-A5D9-6125E1CE3761}" dt="2021-12-10T21:28:45.536" v="5736" actId="20577"/>
          <ac:spMkLst>
            <pc:docMk/>
            <pc:sldMk cId="884461465" sldId="1087"/>
            <ac:spMk id="2" creationId="{9E0A6E8C-B053-4430-8019-2F72345B17BD}"/>
          </ac:spMkLst>
        </pc:spChg>
        <pc:spChg chg="mod">
          <ac:chgData name="Robert Zuckerman" userId="3217fc34-9d5f-4481-a03a-93c0aa935285" providerId="ADAL" clId="{5BE318CB-FF9B-457A-A5D9-6125E1CE3761}" dt="2021-12-10T21:29:03.004" v="5761" actId="1036"/>
          <ac:spMkLst>
            <pc:docMk/>
            <pc:sldMk cId="884461465" sldId="1087"/>
            <ac:spMk id="7" creationId="{6A73F37E-7DC5-44BB-9B0E-5CD5C3A8327A}"/>
          </ac:spMkLst>
        </pc:spChg>
        <pc:picChg chg="add del mod">
          <ac:chgData name="Robert Zuckerman" userId="3217fc34-9d5f-4481-a03a-93c0aa935285" providerId="ADAL" clId="{5BE318CB-FF9B-457A-A5D9-6125E1CE3761}" dt="2021-12-09T21:17:19.972" v="1016" actId="478"/>
          <ac:picMkLst>
            <pc:docMk/>
            <pc:sldMk cId="884461465" sldId="1087"/>
            <ac:picMk id="3" creationId="{0B6C8C3A-8948-443C-BD63-2CC849ADD244}"/>
          </ac:picMkLst>
        </pc:picChg>
        <pc:picChg chg="add mod">
          <ac:chgData name="Robert Zuckerman" userId="3217fc34-9d5f-4481-a03a-93c0aa935285" providerId="ADAL" clId="{5BE318CB-FF9B-457A-A5D9-6125E1CE3761}" dt="2021-12-10T21:28:56.178" v="5751" actId="1036"/>
          <ac:picMkLst>
            <pc:docMk/>
            <pc:sldMk cId="884461465" sldId="1087"/>
            <ac:picMk id="4" creationId="{B5FA4752-2417-4608-9CCB-FD5DE06B7401}"/>
          </ac:picMkLst>
        </pc:picChg>
      </pc:sldChg>
      <pc:sldChg chg="addSp delSp modSp add mod">
        <pc:chgData name="Robert Zuckerman" userId="3217fc34-9d5f-4481-a03a-93c0aa935285" providerId="ADAL" clId="{5BE318CB-FF9B-457A-A5D9-6125E1CE3761}" dt="2022-01-20T14:36:03.969" v="12030" actId="20577"/>
        <pc:sldMkLst>
          <pc:docMk/>
          <pc:sldMk cId="869006031" sldId="1088"/>
        </pc:sldMkLst>
        <pc:spChg chg="mod">
          <ac:chgData name="Robert Zuckerman" userId="3217fc34-9d5f-4481-a03a-93c0aa935285" providerId="ADAL" clId="{5BE318CB-FF9B-457A-A5D9-6125E1CE3761}" dt="2021-12-10T21:29:10.447" v="5763"/>
          <ac:spMkLst>
            <pc:docMk/>
            <pc:sldMk cId="869006031" sldId="1088"/>
            <ac:spMk id="2" creationId="{9E0A6E8C-B053-4430-8019-2F72345B17BD}"/>
          </ac:spMkLst>
        </pc:spChg>
        <pc:spChg chg="mod">
          <ac:chgData name="Robert Zuckerman" userId="3217fc34-9d5f-4481-a03a-93c0aa935285" providerId="ADAL" clId="{5BE318CB-FF9B-457A-A5D9-6125E1CE3761}" dt="2022-01-20T14:36:03.969" v="12030" actId="20577"/>
          <ac:spMkLst>
            <pc:docMk/>
            <pc:sldMk cId="869006031" sldId="1088"/>
            <ac:spMk id="7" creationId="{6A73F37E-7DC5-44BB-9B0E-5CD5C3A8327A}"/>
          </ac:spMkLst>
        </pc:spChg>
        <pc:picChg chg="del">
          <ac:chgData name="Robert Zuckerman" userId="3217fc34-9d5f-4481-a03a-93c0aa935285" providerId="ADAL" clId="{5BE318CB-FF9B-457A-A5D9-6125E1CE3761}" dt="2021-12-09T20:56:19.306" v="987" actId="478"/>
          <ac:picMkLst>
            <pc:docMk/>
            <pc:sldMk cId="869006031" sldId="1088"/>
            <ac:picMk id="3" creationId="{0B6C8C3A-8948-443C-BD63-2CC849ADD244}"/>
          </ac:picMkLst>
        </pc:picChg>
        <pc:picChg chg="add del mod">
          <ac:chgData name="Robert Zuckerman" userId="3217fc34-9d5f-4481-a03a-93c0aa935285" providerId="ADAL" clId="{5BE318CB-FF9B-457A-A5D9-6125E1CE3761}" dt="2021-12-09T21:09:14.348" v="1015" actId="478"/>
          <ac:picMkLst>
            <pc:docMk/>
            <pc:sldMk cId="869006031" sldId="1088"/>
            <ac:picMk id="4" creationId="{CB69A5FC-08D3-4CC1-B6F2-58292DF1A54F}"/>
          </ac:picMkLst>
        </pc:picChg>
        <pc:picChg chg="add mod">
          <ac:chgData name="Robert Zuckerman" userId="3217fc34-9d5f-4481-a03a-93c0aa935285" providerId="ADAL" clId="{5BE318CB-FF9B-457A-A5D9-6125E1CE3761}" dt="2021-12-10T21:29:19.835" v="5782" actId="1036"/>
          <ac:picMkLst>
            <pc:docMk/>
            <pc:sldMk cId="869006031" sldId="1088"/>
            <ac:picMk id="5" creationId="{30DF748F-6C8F-4B9D-B175-C1EB2D183218}"/>
          </ac:picMkLst>
        </pc:picChg>
      </pc:sldChg>
      <pc:sldChg chg="addSp delSp modSp add mod">
        <pc:chgData name="Robert Zuckerman" userId="3217fc34-9d5f-4481-a03a-93c0aa935285" providerId="ADAL" clId="{5BE318CB-FF9B-457A-A5D9-6125E1CE3761}" dt="2021-12-10T20:28:15.658" v="3303" actId="20577"/>
        <pc:sldMkLst>
          <pc:docMk/>
          <pc:sldMk cId="3931328156" sldId="1089"/>
        </pc:sldMkLst>
        <pc:spChg chg="mod">
          <ac:chgData name="Robert Zuckerman" userId="3217fc34-9d5f-4481-a03a-93c0aa935285" providerId="ADAL" clId="{5BE318CB-FF9B-457A-A5D9-6125E1CE3761}" dt="2021-12-10T15:52:11.877" v="2184" actId="20577"/>
          <ac:spMkLst>
            <pc:docMk/>
            <pc:sldMk cId="3931328156" sldId="1089"/>
            <ac:spMk id="2" creationId="{9E0A6E8C-B053-4430-8019-2F72345B17BD}"/>
          </ac:spMkLst>
        </pc:spChg>
        <pc:spChg chg="add mod">
          <ac:chgData name="Robert Zuckerman" userId="3217fc34-9d5f-4481-a03a-93c0aa935285" providerId="ADAL" clId="{5BE318CB-FF9B-457A-A5D9-6125E1CE3761}" dt="2021-12-10T20:28:15.658" v="3303" actId="20577"/>
          <ac:spMkLst>
            <pc:docMk/>
            <pc:sldMk cId="3931328156" sldId="1089"/>
            <ac:spMk id="5" creationId="{B9DB50F7-9AE5-4FB9-A771-93B315F7B41B}"/>
          </ac:spMkLst>
        </pc:spChg>
        <pc:spChg chg="del mod">
          <ac:chgData name="Robert Zuckerman" userId="3217fc34-9d5f-4481-a03a-93c0aa935285" providerId="ADAL" clId="{5BE318CB-FF9B-457A-A5D9-6125E1CE3761}" dt="2021-12-10T15:20:18.080" v="1045"/>
          <ac:spMkLst>
            <pc:docMk/>
            <pc:sldMk cId="3931328156" sldId="1089"/>
            <ac:spMk id="7" creationId="{6A73F37E-7DC5-44BB-9B0E-5CD5C3A8327A}"/>
          </ac:spMkLst>
        </pc:spChg>
        <pc:spChg chg="add mod">
          <ac:chgData name="Robert Zuckerman" userId="3217fc34-9d5f-4481-a03a-93c0aa935285" providerId="ADAL" clId="{5BE318CB-FF9B-457A-A5D9-6125E1CE3761}" dt="2021-12-10T15:49:54.003" v="2139" actId="1036"/>
          <ac:spMkLst>
            <pc:docMk/>
            <pc:sldMk cId="3931328156" sldId="1089"/>
            <ac:spMk id="8" creationId="{EBBE515C-9DC1-44B0-B072-72193204B646}"/>
          </ac:spMkLst>
        </pc:spChg>
      </pc:sldChg>
      <pc:sldChg chg="modSp add mod ord">
        <pc:chgData name="Robert Zuckerman" userId="3217fc34-9d5f-4481-a03a-93c0aa935285" providerId="ADAL" clId="{5BE318CB-FF9B-457A-A5D9-6125E1CE3761}" dt="2021-12-10T20:24:30.489" v="2913" actId="20577"/>
        <pc:sldMkLst>
          <pc:docMk/>
          <pc:sldMk cId="2118632183" sldId="1090"/>
        </pc:sldMkLst>
        <pc:spChg chg="mod">
          <ac:chgData name="Robert Zuckerman" userId="3217fc34-9d5f-4481-a03a-93c0aa935285" providerId="ADAL" clId="{5BE318CB-FF9B-457A-A5D9-6125E1CE3761}" dt="2021-12-10T20:24:30.489" v="2913" actId="20577"/>
          <ac:spMkLst>
            <pc:docMk/>
            <pc:sldMk cId="2118632183" sldId="1090"/>
            <ac:spMk id="5" creationId="{B9DB50F7-9AE5-4FB9-A771-93B315F7B41B}"/>
          </ac:spMkLst>
        </pc:spChg>
      </pc:sldChg>
      <pc:sldChg chg="add del">
        <pc:chgData name="Robert Zuckerman" userId="3217fc34-9d5f-4481-a03a-93c0aa935285" providerId="ADAL" clId="{5BE318CB-FF9B-457A-A5D9-6125E1CE3761}" dt="2021-12-10T20:28:37.348" v="3305"/>
        <pc:sldMkLst>
          <pc:docMk/>
          <pc:sldMk cId="1158513131" sldId="1091"/>
        </pc:sldMkLst>
      </pc:sldChg>
      <pc:sldChg chg="modSp add mod">
        <pc:chgData name="Robert Zuckerman" userId="3217fc34-9d5f-4481-a03a-93c0aa935285" providerId="ADAL" clId="{5BE318CB-FF9B-457A-A5D9-6125E1CE3761}" dt="2021-12-10T21:00:54.179" v="4299" actId="6549"/>
        <pc:sldMkLst>
          <pc:docMk/>
          <pc:sldMk cId="2236988115" sldId="1091"/>
        </pc:sldMkLst>
        <pc:spChg chg="mod">
          <ac:chgData name="Robert Zuckerman" userId="3217fc34-9d5f-4481-a03a-93c0aa935285" providerId="ADAL" clId="{5BE318CB-FF9B-457A-A5D9-6125E1CE3761}" dt="2021-12-10T21:00:54.179" v="4299" actId="6549"/>
          <ac:spMkLst>
            <pc:docMk/>
            <pc:sldMk cId="2236988115" sldId="1091"/>
            <ac:spMk id="5" creationId="{B9DB50F7-9AE5-4FB9-A771-93B315F7B41B}"/>
          </ac:spMkLst>
        </pc:spChg>
      </pc:sldChg>
      <pc:sldChg chg="modSp add mod ord">
        <pc:chgData name="Robert Zuckerman" userId="3217fc34-9d5f-4481-a03a-93c0aa935285" providerId="ADAL" clId="{5BE318CB-FF9B-457A-A5D9-6125E1CE3761}" dt="2021-12-10T21:06:23.110" v="4658" actId="115"/>
        <pc:sldMkLst>
          <pc:docMk/>
          <pc:sldMk cId="1902683218" sldId="1092"/>
        </pc:sldMkLst>
        <pc:spChg chg="mod">
          <ac:chgData name="Robert Zuckerman" userId="3217fc34-9d5f-4481-a03a-93c0aa935285" providerId="ADAL" clId="{5BE318CB-FF9B-457A-A5D9-6125E1CE3761}" dt="2021-12-10T21:06:23.110" v="4658" actId="115"/>
          <ac:spMkLst>
            <pc:docMk/>
            <pc:sldMk cId="1902683218" sldId="1092"/>
            <ac:spMk id="5" creationId="{B9DB50F7-9AE5-4FB9-A771-93B315F7B41B}"/>
          </ac:spMkLst>
        </pc:spChg>
      </pc:sldChg>
      <pc:sldChg chg="new del">
        <pc:chgData name="Robert Zuckerman" userId="3217fc34-9d5f-4481-a03a-93c0aa935285" providerId="ADAL" clId="{5BE318CB-FF9B-457A-A5D9-6125E1CE3761}" dt="2021-12-10T20:55:36.252" v="3765" actId="680"/>
        <pc:sldMkLst>
          <pc:docMk/>
          <pc:sldMk cId="2602024308" sldId="1092"/>
        </pc:sldMkLst>
      </pc:sldChg>
      <pc:sldChg chg="modSp add mod">
        <pc:chgData name="Robert Zuckerman" userId="3217fc34-9d5f-4481-a03a-93c0aa935285" providerId="ADAL" clId="{5BE318CB-FF9B-457A-A5D9-6125E1CE3761}" dt="2021-12-10T21:27:01.811" v="5702" actId="20577"/>
        <pc:sldMkLst>
          <pc:docMk/>
          <pc:sldMk cId="3205485457" sldId="1093"/>
        </pc:sldMkLst>
        <pc:spChg chg="mod">
          <ac:chgData name="Robert Zuckerman" userId="3217fc34-9d5f-4481-a03a-93c0aa935285" providerId="ADAL" clId="{5BE318CB-FF9B-457A-A5D9-6125E1CE3761}" dt="2021-12-10T21:07:19.975" v="4672" actId="20577"/>
          <ac:spMkLst>
            <pc:docMk/>
            <pc:sldMk cId="3205485457" sldId="1093"/>
            <ac:spMk id="2" creationId="{9E0A6E8C-B053-4430-8019-2F72345B17BD}"/>
          </ac:spMkLst>
        </pc:spChg>
        <pc:spChg chg="mod">
          <ac:chgData name="Robert Zuckerman" userId="3217fc34-9d5f-4481-a03a-93c0aa935285" providerId="ADAL" clId="{5BE318CB-FF9B-457A-A5D9-6125E1CE3761}" dt="2021-12-10T21:27:01.811" v="5702" actId="20577"/>
          <ac:spMkLst>
            <pc:docMk/>
            <pc:sldMk cId="3205485457" sldId="1093"/>
            <ac:spMk id="7" creationId="{6A73F37E-7DC5-44BB-9B0E-5CD5C3A8327A}"/>
          </ac:spMkLst>
        </pc:spChg>
      </pc:sldChg>
      <pc:sldChg chg="modSp add mod">
        <pc:chgData name="Robert Zuckerman" userId="3217fc34-9d5f-4481-a03a-93c0aa935285" providerId="ADAL" clId="{5BE318CB-FF9B-457A-A5D9-6125E1CE3761}" dt="2021-12-10T21:39:19.958" v="6699" actId="20577"/>
        <pc:sldMkLst>
          <pc:docMk/>
          <pc:sldMk cId="3321198769" sldId="1094"/>
        </pc:sldMkLst>
        <pc:spChg chg="mod">
          <ac:chgData name="Robert Zuckerman" userId="3217fc34-9d5f-4481-a03a-93c0aa935285" providerId="ADAL" clId="{5BE318CB-FF9B-457A-A5D9-6125E1CE3761}" dt="2021-12-10T21:27:58.554" v="5715" actId="20577"/>
          <ac:spMkLst>
            <pc:docMk/>
            <pc:sldMk cId="3321198769" sldId="1094"/>
            <ac:spMk id="2" creationId="{9E0A6E8C-B053-4430-8019-2F72345B17BD}"/>
          </ac:spMkLst>
        </pc:spChg>
        <pc:spChg chg="mod">
          <ac:chgData name="Robert Zuckerman" userId="3217fc34-9d5f-4481-a03a-93c0aa935285" providerId="ADAL" clId="{5BE318CB-FF9B-457A-A5D9-6125E1CE3761}" dt="2021-12-10T21:39:19.958" v="6699" actId="20577"/>
          <ac:spMkLst>
            <pc:docMk/>
            <pc:sldMk cId="3321198769" sldId="1094"/>
            <ac:spMk id="7" creationId="{6A73F37E-7DC5-44BB-9B0E-5CD5C3A8327A}"/>
          </ac:spMkLst>
        </pc:spChg>
      </pc:sldChg>
      <pc:sldChg chg="modSp add mod">
        <pc:chgData name="Robert Zuckerman" userId="3217fc34-9d5f-4481-a03a-93c0aa935285" providerId="ADAL" clId="{5BE318CB-FF9B-457A-A5D9-6125E1CE3761}" dt="2021-12-10T22:00:19.264" v="7950" actId="6549"/>
        <pc:sldMkLst>
          <pc:docMk/>
          <pc:sldMk cId="3233749895" sldId="1095"/>
        </pc:sldMkLst>
        <pc:spChg chg="mod">
          <ac:chgData name="Robert Zuckerman" userId="3217fc34-9d5f-4481-a03a-93c0aa935285" providerId="ADAL" clId="{5BE318CB-FF9B-457A-A5D9-6125E1CE3761}" dt="2021-12-10T21:40:32.268" v="6722" actId="6549"/>
          <ac:spMkLst>
            <pc:docMk/>
            <pc:sldMk cId="3233749895" sldId="1095"/>
            <ac:spMk id="2" creationId="{9E0A6E8C-B053-4430-8019-2F72345B17BD}"/>
          </ac:spMkLst>
        </pc:spChg>
        <pc:spChg chg="mod">
          <ac:chgData name="Robert Zuckerman" userId="3217fc34-9d5f-4481-a03a-93c0aa935285" providerId="ADAL" clId="{5BE318CB-FF9B-457A-A5D9-6125E1CE3761}" dt="2021-12-10T22:00:19.264" v="7950" actId="6549"/>
          <ac:spMkLst>
            <pc:docMk/>
            <pc:sldMk cId="3233749895" sldId="1095"/>
            <ac:spMk id="7" creationId="{6A73F37E-7DC5-44BB-9B0E-5CD5C3A8327A}"/>
          </ac:spMkLst>
        </pc:spChg>
      </pc:sldChg>
      <pc:sldChg chg="modSp add mod">
        <pc:chgData name="Robert Zuckerman" userId="3217fc34-9d5f-4481-a03a-93c0aa935285" providerId="ADAL" clId="{5BE318CB-FF9B-457A-A5D9-6125E1CE3761}" dt="2021-12-16T19:52:53.103" v="9528" actId="20577"/>
        <pc:sldMkLst>
          <pc:docMk/>
          <pc:sldMk cId="3923509201" sldId="1096"/>
        </pc:sldMkLst>
        <pc:spChg chg="mod">
          <ac:chgData name="Robert Zuckerman" userId="3217fc34-9d5f-4481-a03a-93c0aa935285" providerId="ADAL" clId="{5BE318CB-FF9B-457A-A5D9-6125E1CE3761}" dt="2021-12-10T22:00:47.533" v="7963" actId="20577"/>
          <ac:spMkLst>
            <pc:docMk/>
            <pc:sldMk cId="3923509201" sldId="1096"/>
            <ac:spMk id="2" creationId="{9E0A6E8C-B053-4430-8019-2F72345B17BD}"/>
          </ac:spMkLst>
        </pc:spChg>
        <pc:spChg chg="mod">
          <ac:chgData name="Robert Zuckerman" userId="3217fc34-9d5f-4481-a03a-93c0aa935285" providerId="ADAL" clId="{5BE318CB-FF9B-457A-A5D9-6125E1CE3761}" dt="2021-12-16T19:52:53.103" v="9528" actId="20577"/>
          <ac:spMkLst>
            <pc:docMk/>
            <pc:sldMk cId="3923509201" sldId="1096"/>
            <ac:spMk id="7" creationId="{6A73F37E-7DC5-44BB-9B0E-5CD5C3A8327A}"/>
          </ac:spMkLst>
        </pc:spChg>
      </pc:sldChg>
      <pc:sldChg chg="addSp modSp add mod">
        <pc:chgData name="Robert Zuckerman" userId="3217fc34-9d5f-4481-a03a-93c0aa935285" providerId="ADAL" clId="{5BE318CB-FF9B-457A-A5D9-6125E1CE3761}" dt="2021-12-16T19:57:04.069" v="9866" actId="20577"/>
        <pc:sldMkLst>
          <pc:docMk/>
          <pc:sldMk cId="53859669" sldId="1097"/>
        </pc:sldMkLst>
        <pc:spChg chg="mod">
          <ac:chgData name="Robert Zuckerman" userId="3217fc34-9d5f-4481-a03a-93c0aa935285" providerId="ADAL" clId="{5BE318CB-FF9B-457A-A5D9-6125E1CE3761}" dt="2021-12-16T19:57:04.069" v="9866" actId="20577"/>
          <ac:spMkLst>
            <pc:docMk/>
            <pc:sldMk cId="53859669" sldId="1097"/>
            <ac:spMk id="2" creationId="{9E0A6E8C-B053-4430-8019-2F72345B17BD}"/>
          </ac:spMkLst>
        </pc:spChg>
        <pc:spChg chg="add mod">
          <ac:chgData name="Robert Zuckerman" userId="3217fc34-9d5f-4481-a03a-93c0aa935285" providerId="ADAL" clId="{5BE318CB-FF9B-457A-A5D9-6125E1CE3761}" dt="2021-12-16T19:56:38.109" v="9864"/>
          <ac:spMkLst>
            <pc:docMk/>
            <pc:sldMk cId="53859669" sldId="1097"/>
            <ac:spMk id="5" creationId="{B8EA0567-D61D-492C-B7CC-7F1F28712ACF}"/>
          </ac:spMkLst>
        </pc:spChg>
        <pc:spChg chg="mod">
          <ac:chgData name="Robert Zuckerman" userId="3217fc34-9d5f-4481-a03a-93c0aa935285" providerId="ADAL" clId="{5BE318CB-FF9B-457A-A5D9-6125E1CE3761}" dt="2021-12-16T19:56:14.128" v="9863" actId="20577"/>
          <ac:spMkLst>
            <pc:docMk/>
            <pc:sldMk cId="53859669" sldId="1097"/>
            <ac:spMk id="7" creationId="{6A73F37E-7DC5-44BB-9B0E-5CD5C3A8327A}"/>
          </ac:spMkLst>
        </pc:spChg>
      </pc:sldChg>
      <pc:sldChg chg="delSp modSp add mod">
        <pc:chgData name="Robert Zuckerman" userId="3217fc34-9d5f-4481-a03a-93c0aa935285" providerId="ADAL" clId="{5BE318CB-FF9B-457A-A5D9-6125E1CE3761}" dt="2021-12-16T20:11:29.070" v="10284" actId="20577"/>
        <pc:sldMkLst>
          <pc:docMk/>
          <pc:sldMk cId="2693444311" sldId="1098"/>
        </pc:sldMkLst>
        <pc:spChg chg="del">
          <ac:chgData name="Robert Zuckerman" userId="3217fc34-9d5f-4481-a03a-93c0aa935285" providerId="ADAL" clId="{5BE318CB-FF9B-457A-A5D9-6125E1CE3761}" dt="2021-12-16T20:08:46.231" v="10209" actId="478"/>
          <ac:spMkLst>
            <pc:docMk/>
            <pc:sldMk cId="2693444311" sldId="1098"/>
            <ac:spMk id="2" creationId="{9E0A6E8C-B053-4430-8019-2F72345B17BD}"/>
          </ac:spMkLst>
        </pc:spChg>
        <pc:spChg chg="del">
          <ac:chgData name="Robert Zuckerman" userId="3217fc34-9d5f-4481-a03a-93c0aa935285" providerId="ADAL" clId="{5BE318CB-FF9B-457A-A5D9-6125E1CE3761}" dt="2021-12-16T20:08:50.340" v="10210" actId="478"/>
          <ac:spMkLst>
            <pc:docMk/>
            <pc:sldMk cId="2693444311" sldId="1098"/>
            <ac:spMk id="5" creationId="{B8EA0567-D61D-492C-B7CC-7F1F28712ACF}"/>
          </ac:spMkLst>
        </pc:spChg>
        <pc:spChg chg="mod">
          <ac:chgData name="Robert Zuckerman" userId="3217fc34-9d5f-4481-a03a-93c0aa935285" providerId="ADAL" clId="{5BE318CB-FF9B-457A-A5D9-6125E1CE3761}" dt="2021-12-16T20:11:29.070" v="10284" actId="20577"/>
          <ac:spMkLst>
            <pc:docMk/>
            <pc:sldMk cId="2693444311" sldId="1098"/>
            <ac:spMk id="7" creationId="{6A73F37E-7DC5-44BB-9B0E-5CD5C3A8327A}"/>
          </ac:spMkLst>
        </pc:spChg>
      </pc:sldChg>
      <pc:sldChg chg="addSp delSp modSp add mod">
        <pc:chgData name="Robert Zuckerman" userId="3217fc34-9d5f-4481-a03a-93c0aa935285" providerId="ADAL" clId="{5BE318CB-FF9B-457A-A5D9-6125E1CE3761}" dt="2021-12-16T21:23:37.834" v="12028" actId="20577"/>
        <pc:sldMkLst>
          <pc:docMk/>
          <pc:sldMk cId="1900932674" sldId="1099"/>
        </pc:sldMkLst>
        <pc:spChg chg="mod">
          <ac:chgData name="Robert Zuckerman" userId="3217fc34-9d5f-4481-a03a-93c0aa935285" providerId="ADAL" clId="{5BE318CB-FF9B-457A-A5D9-6125E1CE3761}" dt="2021-12-16T20:17:49.348" v="10317" actId="313"/>
          <ac:spMkLst>
            <pc:docMk/>
            <pc:sldMk cId="1900932674" sldId="1099"/>
            <ac:spMk id="2" creationId="{9E0A6E8C-B053-4430-8019-2F72345B17BD}"/>
          </ac:spMkLst>
        </pc:spChg>
        <pc:spChg chg="del">
          <ac:chgData name="Robert Zuckerman" userId="3217fc34-9d5f-4481-a03a-93c0aa935285" providerId="ADAL" clId="{5BE318CB-FF9B-457A-A5D9-6125E1CE3761}" dt="2021-12-16T20:19:45.283" v="10319" actId="478"/>
          <ac:spMkLst>
            <pc:docMk/>
            <pc:sldMk cId="1900932674" sldId="1099"/>
            <ac:spMk id="5" creationId="{B8EA0567-D61D-492C-B7CC-7F1F28712ACF}"/>
          </ac:spMkLst>
        </pc:spChg>
        <pc:spChg chg="del">
          <ac:chgData name="Robert Zuckerman" userId="3217fc34-9d5f-4481-a03a-93c0aa935285" providerId="ADAL" clId="{5BE318CB-FF9B-457A-A5D9-6125E1CE3761}" dt="2021-12-16T20:17:45.721" v="10316" actId="478"/>
          <ac:spMkLst>
            <pc:docMk/>
            <pc:sldMk cId="1900932674" sldId="1099"/>
            <ac:spMk id="7" creationId="{6A73F37E-7DC5-44BB-9B0E-5CD5C3A8327A}"/>
          </ac:spMkLst>
        </pc:spChg>
        <pc:spChg chg="add mod">
          <ac:chgData name="Robert Zuckerman" userId="3217fc34-9d5f-4481-a03a-93c0aa935285" providerId="ADAL" clId="{5BE318CB-FF9B-457A-A5D9-6125E1CE3761}" dt="2021-12-16T21:23:37.834" v="12028" actId="20577"/>
          <ac:spMkLst>
            <pc:docMk/>
            <pc:sldMk cId="1900932674" sldId="1099"/>
            <ac:spMk id="8" creationId="{55FC9AD7-181E-45C5-9D9F-6155BB7408F8}"/>
          </ac:spMkLst>
        </pc:spChg>
      </pc:sldChg>
      <pc:sldChg chg="modSp add mod">
        <pc:chgData name="Robert Zuckerman" userId="3217fc34-9d5f-4481-a03a-93c0aa935285" providerId="ADAL" clId="{5BE318CB-FF9B-457A-A5D9-6125E1CE3761}" dt="2021-12-16T21:07:58.655" v="11592" actId="20577"/>
        <pc:sldMkLst>
          <pc:docMk/>
          <pc:sldMk cId="2713837969" sldId="1100"/>
        </pc:sldMkLst>
        <pc:spChg chg="mod">
          <ac:chgData name="Robert Zuckerman" userId="3217fc34-9d5f-4481-a03a-93c0aa935285" providerId="ADAL" clId="{5BE318CB-FF9B-457A-A5D9-6125E1CE3761}" dt="2021-12-16T20:29:13.502" v="10473" actId="20577"/>
          <ac:spMkLst>
            <pc:docMk/>
            <pc:sldMk cId="2713837969" sldId="1100"/>
            <ac:spMk id="2" creationId="{9E0A6E8C-B053-4430-8019-2F72345B17BD}"/>
          </ac:spMkLst>
        </pc:spChg>
        <pc:spChg chg="mod">
          <ac:chgData name="Robert Zuckerman" userId="3217fc34-9d5f-4481-a03a-93c0aa935285" providerId="ADAL" clId="{5BE318CB-FF9B-457A-A5D9-6125E1CE3761}" dt="2021-12-16T21:07:58.655" v="11592" actId="20577"/>
          <ac:spMkLst>
            <pc:docMk/>
            <pc:sldMk cId="2713837969" sldId="1100"/>
            <ac:spMk id="8" creationId="{55FC9AD7-181E-45C5-9D9F-6155BB7408F8}"/>
          </ac:spMkLst>
        </pc:spChg>
      </pc:sldChg>
      <pc:sldChg chg="modSp add mod">
        <pc:chgData name="Robert Zuckerman" userId="3217fc34-9d5f-4481-a03a-93c0aa935285" providerId="ADAL" clId="{5BE318CB-FF9B-457A-A5D9-6125E1CE3761}" dt="2021-12-16T21:17:23.952" v="11873" actId="20577"/>
        <pc:sldMkLst>
          <pc:docMk/>
          <pc:sldMk cId="3852532314" sldId="1101"/>
        </pc:sldMkLst>
        <pc:spChg chg="mod">
          <ac:chgData name="Robert Zuckerman" userId="3217fc34-9d5f-4481-a03a-93c0aa935285" providerId="ADAL" clId="{5BE318CB-FF9B-457A-A5D9-6125E1CE3761}" dt="2021-12-16T20:35:09.072" v="10511" actId="20577"/>
          <ac:spMkLst>
            <pc:docMk/>
            <pc:sldMk cId="3852532314" sldId="1101"/>
            <ac:spMk id="2" creationId="{9E0A6E8C-B053-4430-8019-2F72345B17BD}"/>
          </ac:spMkLst>
        </pc:spChg>
        <pc:spChg chg="mod">
          <ac:chgData name="Robert Zuckerman" userId="3217fc34-9d5f-4481-a03a-93c0aa935285" providerId="ADAL" clId="{5BE318CB-FF9B-457A-A5D9-6125E1CE3761}" dt="2021-12-16T21:17:23.952" v="11873" actId="20577"/>
          <ac:spMkLst>
            <pc:docMk/>
            <pc:sldMk cId="3852532314" sldId="1101"/>
            <ac:spMk id="8" creationId="{55FC9AD7-181E-45C5-9D9F-6155BB7408F8}"/>
          </ac:spMkLst>
        </pc:spChg>
      </pc:sldChg>
      <pc:sldChg chg="addSp delSp modSp add mod">
        <pc:chgData name="Robert Zuckerman" userId="3217fc34-9d5f-4481-a03a-93c0aa935285" providerId="ADAL" clId="{5BE318CB-FF9B-457A-A5D9-6125E1CE3761}" dt="2022-01-20T14:39:23.183" v="12045" actId="1076"/>
        <pc:sldMkLst>
          <pc:docMk/>
          <pc:sldMk cId="2348421971" sldId="1102"/>
        </pc:sldMkLst>
        <pc:spChg chg="mod">
          <ac:chgData name="Robert Zuckerman" userId="3217fc34-9d5f-4481-a03a-93c0aa935285" providerId="ADAL" clId="{5BE318CB-FF9B-457A-A5D9-6125E1CE3761}" dt="2022-01-20T14:39:12.176" v="12043" actId="1076"/>
          <ac:spMkLst>
            <pc:docMk/>
            <pc:sldMk cId="2348421971" sldId="1102"/>
            <ac:spMk id="2" creationId="{9E0A6E8C-B053-4430-8019-2F72345B17BD}"/>
          </ac:spMkLst>
        </pc:spChg>
        <pc:spChg chg="mod">
          <ac:chgData name="Robert Zuckerman" userId="3217fc34-9d5f-4481-a03a-93c0aa935285" providerId="ADAL" clId="{5BE318CB-FF9B-457A-A5D9-6125E1CE3761}" dt="2022-01-20T14:39:17.801" v="12044" actId="1076"/>
          <ac:spMkLst>
            <pc:docMk/>
            <pc:sldMk cId="2348421971" sldId="1102"/>
            <ac:spMk id="7" creationId="{6A73F37E-7DC5-44BB-9B0E-5CD5C3A8327A}"/>
          </ac:spMkLst>
        </pc:spChg>
        <pc:graphicFrameChg chg="add mod">
          <ac:chgData name="Robert Zuckerman" userId="3217fc34-9d5f-4481-a03a-93c0aa935285" providerId="ADAL" clId="{5BE318CB-FF9B-457A-A5D9-6125E1CE3761}" dt="2022-01-20T14:39:23.183" v="12045" actId="1076"/>
          <ac:graphicFrameMkLst>
            <pc:docMk/>
            <pc:sldMk cId="2348421971" sldId="1102"/>
            <ac:graphicFrameMk id="8" creationId="{75BAF052-F480-460D-A1C6-5F6978285FEA}"/>
          </ac:graphicFrameMkLst>
        </pc:graphicFrameChg>
        <pc:picChg chg="add del">
          <ac:chgData name="Robert Zuckerman" userId="3217fc34-9d5f-4481-a03a-93c0aa935285" providerId="ADAL" clId="{5BE318CB-FF9B-457A-A5D9-6125E1CE3761}" dt="2022-01-20T14:37:47.659" v="12038" actId="478"/>
          <ac:picMkLst>
            <pc:docMk/>
            <pc:sldMk cId="2348421971" sldId="1102"/>
            <ac:picMk id="3" creationId="{1CA78EF3-09FD-409A-80BB-21166D306F4C}"/>
          </ac:picMkLst>
        </pc:picChg>
        <pc:picChg chg="del">
          <ac:chgData name="Robert Zuckerman" userId="3217fc34-9d5f-4481-a03a-93c0aa935285" providerId="ADAL" clId="{5BE318CB-FF9B-457A-A5D9-6125E1CE3761}" dt="2022-01-20T14:36:20.211" v="12032" actId="478"/>
          <ac:picMkLst>
            <pc:docMk/>
            <pc:sldMk cId="2348421971" sldId="1102"/>
            <ac:picMk id="5" creationId="{30DF748F-6C8F-4B9D-B175-C1EB2D183218}"/>
          </ac:picMkLst>
        </pc:picChg>
      </pc:sldChg>
      <pc:sldChg chg="modSp add mod">
        <pc:chgData name="Robert Zuckerman" userId="3217fc34-9d5f-4481-a03a-93c0aa935285" providerId="ADAL" clId="{5BE318CB-FF9B-457A-A5D9-6125E1CE3761}" dt="2022-01-20T14:42:08.858" v="12072" actId="20577"/>
        <pc:sldMkLst>
          <pc:docMk/>
          <pc:sldMk cId="1780577193" sldId="1103"/>
        </pc:sldMkLst>
        <pc:spChg chg="mod">
          <ac:chgData name="Robert Zuckerman" userId="3217fc34-9d5f-4481-a03a-93c0aa935285" providerId="ADAL" clId="{5BE318CB-FF9B-457A-A5D9-6125E1CE3761}" dt="2022-01-20T14:42:08.858" v="12072" actId="20577"/>
          <ac:spMkLst>
            <pc:docMk/>
            <pc:sldMk cId="1780577193" sldId="1103"/>
            <ac:spMk id="7" creationId="{6A73F37E-7DC5-44BB-9B0E-5CD5C3A8327A}"/>
          </ac:spMkLst>
        </pc:spChg>
      </pc:sldChg>
      <pc:sldChg chg="add del">
        <pc:chgData name="Robert Zuckerman" userId="3217fc34-9d5f-4481-a03a-93c0aa935285" providerId="ADAL" clId="{5BE318CB-FF9B-457A-A5D9-6125E1CE3761}" dt="2022-01-20T14:36:58.321" v="12036"/>
        <pc:sldMkLst>
          <pc:docMk/>
          <pc:sldMk cId="1962188945" sldId="11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9BDE163-30BF-3C4E-AD89-601D28D7C56E}" type="datetime1">
              <a:rPr lang="en-US" smtClean="0"/>
              <a:t>1/20/2022</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FECE7924-4106-8A4D-BF94-EC492EA3A5E8}" type="slidenum">
              <a:rPr lang="en-US" smtClean="0"/>
              <a:t>‹#›</a:t>
            </a:fld>
            <a:endParaRPr lang="en-US" dirty="0"/>
          </a:p>
        </p:txBody>
      </p:sp>
    </p:spTree>
    <p:extLst>
      <p:ext uri="{BB962C8B-B14F-4D97-AF65-F5344CB8AC3E}">
        <p14:creationId xmlns:p14="http://schemas.microsoft.com/office/powerpoint/2010/main" val="25039118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B8CC2F1-9624-6240-8140-5DA13374FF00}" type="datetime1">
              <a:rPr lang="en-US" smtClean="0"/>
              <a:t>1/20/2022</a:t>
            </a:fld>
            <a:endParaRPr lang="en-US" dirty="0"/>
          </a:p>
        </p:txBody>
      </p:sp>
      <p:sp>
        <p:nvSpPr>
          <p:cNvPr id="4" name="Slide Image Placeholder 3"/>
          <p:cNvSpPr>
            <a:spLocks noGrp="1" noRot="1" noChangeAspect="1"/>
          </p:cNvSpPr>
          <p:nvPr>
            <p:ph type="sldImg" idx="2"/>
          </p:nvPr>
        </p:nvSpPr>
        <p:spPr>
          <a:xfrm>
            <a:off x="1262063" y="1173163"/>
            <a:ext cx="45783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72B52D5-0F10-409C-88A1-07E8733E16BA}" type="slidenum">
              <a:rPr lang="en-US" smtClean="0"/>
              <a:t>‹#›</a:t>
            </a:fld>
            <a:endParaRPr lang="en-US" dirty="0"/>
          </a:p>
        </p:txBody>
      </p:sp>
    </p:spTree>
    <p:extLst>
      <p:ext uri="{BB962C8B-B14F-4D97-AF65-F5344CB8AC3E}">
        <p14:creationId xmlns:p14="http://schemas.microsoft.com/office/powerpoint/2010/main" val="19689753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CF3A17-EB29-7842-BDF0-778D117DA9D3}" type="datetime1">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121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A712B-6286-8546-9B22-68425F77EDC9}" type="datetime1">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3473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B8A72-9AE1-294E-93B0-48D74916731B}" type="datetime1">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427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45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A6169-9C26-E74D-BA96-1E1A0EF3DF4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3774901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A6169-9C26-E74D-BA96-1E1A0EF3DF4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778439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A6169-9C26-E74D-BA96-1E1A0EF3DF4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3039852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A6169-9C26-E74D-BA96-1E1A0EF3DF46}"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1307780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EA6169-9C26-E74D-BA96-1E1A0EF3DF46}" type="datetimeFigureOut">
              <a:rPr lang="en-US" smtClean="0"/>
              <a:t>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2334003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EA6169-9C26-E74D-BA96-1E1A0EF3DF46}" type="datetimeFigureOut">
              <a:rPr lang="en-US" smtClean="0"/>
              <a:t>1/20/2022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1853130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A6169-9C26-E74D-BA96-1E1A0EF3DF46}" type="datetimeFigureOut">
              <a:rPr lang="en-US" smtClean="0"/>
              <a:t>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232764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289C9-179F-0345-B29A-6277D417D556}" type="datetime1">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3657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A6169-9C26-E74D-BA96-1E1A0EF3DF46}"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849570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A6169-9C26-E74D-BA96-1E1A0EF3DF46}"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1516362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A6169-9C26-E74D-BA96-1E1A0EF3DF4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13884485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A6169-9C26-E74D-BA96-1E1A0EF3DF4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DF252-05E9-4F43-B6BC-A9B51200600C}" type="slidenum">
              <a:rPr lang="en-US" smtClean="0"/>
              <a:t>‹#›</a:t>
            </a:fld>
            <a:endParaRPr lang="en-US"/>
          </a:p>
        </p:txBody>
      </p:sp>
    </p:spTree>
    <p:extLst>
      <p:ext uri="{BB962C8B-B14F-4D97-AF65-F5344CB8AC3E}">
        <p14:creationId xmlns:p14="http://schemas.microsoft.com/office/powerpoint/2010/main" val="80527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AFE9B4-D477-0947-BD66-7D64622C2574}" type="datetime1">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21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7583A-1CBC-8B46-8774-60D3B9B2B129}" type="datetime1">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7002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B8924-6EE7-C541-864A-D88666FA8A2C}" type="datetime1">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1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BF368-7FFC-D94D-AFDC-B1F3BA26DE1A}" type="datetime1">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306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8F401-D338-A945-B9B8-725C635B7DF1}" type="datetime1">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5717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80BB3-E662-994C-9687-24E5E560D40E}" type="datetime1">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57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C0ED0-86B2-8245-8C3F-3D92D5C85D7F}" type="datetime1">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829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9B47E-E5C2-D743-99FC-071D20111070}" type="datetime1">
              <a:rPr lang="en-US" smtClean="0"/>
              <a:t>1/20/2022</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7" name="Round Diagonal Corner Rectangle 6"/>
          <p:cNvSpPr/>
          <p:nvPr userDrawn="1"/>
        </p:nvSpPr>
        <p:spPr>
          <a:xfrm>
            <a:off x="8970645" y="425411"/>
            <a:ext cx="508635" cy="512064"/>
          </a:xfrm>
          <a:prstGeom prst="round2DiagRect">
            <a:avLst>
              <a:gd name="adj1" fmla="val 20663"/>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B5CD7A-6D37-40EC-ABE9-FB00214C4DA7}" type="slidenum">
              <a:rPr lang="en-US" sz="812" b="0" smtClean="0">
                <a:latin typeface="Lato" panose="020F0502020204030203" pitchFamily="34" charset="0"/>
              </a:rPr>
              <a:pPr/>
              <a:t>‹#›</a:t>
            </a:fld>
            <a:endParaRPr lang="en-US" sz="812" b="0" dirty="0">
              <a:latin typeface="Lato" panose="020F0502020204030203" pitchFamily="34" charset="0"/>
            </a:endParaRPr>
          </a:p>
        </p:txBody>
      </p:sp>
    </p:spTree>
    <p:extLst>
      <p:ext uri="{BB962C8B-B14F-4D97-AF65-F5344CB8AC3E}">
        <p14:creationId xmlns:p14="http://schemas.microsoft.com/office/powerpoint/2010/main" val="4142176643"/>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66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A6169-9C26-E74D-BA96-1E1A0EF3DF46}" type="datetimeFigureOut">
              <a:rPr lang="en-US" smtClean="0"/>
              <a:t>1/20/2022</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DF252-05E9-4F43-B6BC-A9B51200600C}" type="slidenum">
              <a:rPr lang="en-US" smtClean="0"/>
              <a:t>‹#›</a:t>
            </a:fld>
            <a:endParaRPr lang="en-US"/>
          </a:p>
        </p:txBody>
      </p:sp>
    </p:spTree>
    <p:extLst>
      <p:ext uri="{BB962C8B-B14F-4D97-AF65-F5344CB8AC3E}">
        <p14:creationId xmlns:p14="http://schemas.microsoft.com/office/powerpoint/2010/main" val="1596417694"/>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gcfa.org/media/2571/local-church-audit-guide-february-2021.pdf"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1360" y="1627910"/>
            <a:ext cx="5007360" cy="2851726"/>
          </a:xfrm>
          <a:prstGeom prst="rect">
            <a:avLst/>
          </a:prstGeom>
        </p:spPr>
      </p:pic>
      <p:sp>
        <p:nvSpPr>
          <p:cNvPr id="2" name="TextBox 1">
            <a:extLst>
              <a:ext uri="{FF2B5EF4-FFF2-40B4-BE49-F238E27FC236}">
                <a16:creationId xmlns:a16="http://schemas.microsoft.com/office/drawing/2014/main" id="{B736DEE2-8A3E-412D-9EF5-271D91775CF6}"/>
              </a:ext>
            </a:extLst>
          </p:cNvPr>
          <p:cNvSpPr txBox="1"/>
          <p:nvPr/>
        </p:nvSpPr>
        <p:spPr>
          <a:xfrm>
            <a:off x="3098800" y="4999257"/>
            <a:ext cx="4100945" cy="461665"/>
          </a:xfrm>
          <a:prstGeom prst="rect">
            <a:avLst/>
          </a:prstGeom>
          <a:noFill/>
        </p:spPr>
        <p:txBody>
          <a:bodyPr wrap="square" rtlCol="0">
            <a:spAutoFit/>
          </a:bodyPr>
          <a:lstStyle/>
          <a:p>
            <a:pPr algn="ctr"/>
            <a:r>
              <a:rPr lang="en-US" sz="2400" dirty="0">
                <a:latin typeface="Franklin Gothic Book" panose="020B0503020102020204" pitchFamily="34" charset="0"/>
              </a:rPr>
              <a:t>Finance Committee Workshop</a:t>
            </a:r>
          </a:p>
        </p:txBody>
      </p:sp>
    </p:spTree>
    <p:extLst>
      <p:ext uri="{BB962C8B-B14F-4D97-AF65-F5344CB8AC3E}">
        <p14:creationId xmlns:p14="http://schemas.microsoft.com/office/powerpoint/2010/main" val="377703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Internal Controls</a:t>
            </a:r>
            <a:endParaRPr lang="en-US" baseline="30000" dirty="0">
              <a:latin typeface="Franklin Gothic Book" panose="020B0503020102020204" pitchFamily="34" charset="0"/>
            </a:endParaRPr>
          </a:p>
        </p:txBody>
      </p:sp>
      <p:sp>
        <p:nvSpPr>
          <p:cNvPr id="5" name="TextBox 4">
            <a:extLst>
              <a:ext uri="{FF2B5EF4-FFF2-40B4-BE49-F238E27FC236}">
                <a16:creationId xmlns:a16="http://schemas.microsoft.com/office/drawing/2014/main" id="{B9DB50F7-9AE5-4FB9-A771-93B315F7B41B}"/>
              </a:ext>
            </a:extLst>
          </p:cNvPr>
          <p:cNvSpPr txBox="1"/>
          <p:nvPr/>
        </p:nvSpPr>
        <p:spPr>
          <a:xfrm>
            <a:off x="549564" y="1445491"/>
            <a:ext cx="8502072" cy="4708981"/>
          </a:xfrm>
          <a:prstGeom prst="rect">
            <a:avLst/>
          </a:prstGeom>
          <a:noFill/>
        </p:spPr>
        <p:txBody>
          <a:bodyPr wrap="square" rtlCol="0">
            <a:spAutoFit/>
          </a:bodyPr>
          <a:lstStyle/>
          <a:p>
            <a:r>
              <a:rPr lang="en-US" b="1" dirty="0"/>
              <a:t>Strong internal controls “do not suggest a lack of trust of volunteers and church employees; they serve to shield employees and volunteers from false accusations as well as temptation, and they protect and honor the gifts of donors.”</a:t>
            </a:r>
            <a:r>
              <a:rPr lang="en-US" b="1" baseline="30000" dirty="0"/>
              <a:t> *</a:t>
            </a:r>
          </a:p>
          <a:p>
            <a:endParaRPr lang="en-US" baseline="30000" dirty="0"/>
          </a:p>
          <a:p>
            <a:pPr marL="342900" indent="-342900">
              <a:buFont typeface="+mj-lt"/>
              <a:buAutoNum type="arabicPeriod"/>
            </a:pPr>
            <a:r>
              <a:rPr lang="en-US" dirty="0"/>
              <a:t>Segregation of Duties:</a:t>
            </a:r>
          </a:p>
          <a:p>
            <a:pPr marL="800100" lvl="1" indent="-342900">
              <a:buFont typeface="Arial" panose="020B0604020202020204" pitchFamily="34" charset="0"/>
              <a:buChar char="•"/>
            </a:pPr>
            <a:r>
              <a:rPr lang="en-US" dirty="0"/>
              <a:t>Prevents a single person from perpetrating fraud</a:t>
            </a:r>
          </a:p>
          <a:p>
            <a:pPr marL="800100" lvl="1" indent="-342900">
              <a:buFont typeface="Arial" panose="020B0604020202020204" pitchFamily="34" charset="0"/>
              <a:buChar char="•"/>
            </a:pPr>
            <a:r>
              <a:rPr lang="en-US" dirty="0"/>
              <a:t>Separates income and expense sides of the church</a:t>
            </a:r>
          </a:p>
          <a:p>
            <a:pPr marL="1257300" lvl="2" indent="-342900">
              <a:buFont typeface="Arial" panose="020B0604020202020204" pitchFamily="34" charset="0"/>
              <a:buChar char="•"/>
            </a:pPr>
            <a:r>
              <a:rPr lang="en-US" dirty="0"/>
              <a:t>Income – role of Financial Secretary</a:t>
            </a:r>
          </a:p>
          <a:p>
            <a:pPr marL="1257300" lvl="2" indent="-342900">
              <a:buFont typeface="Arial" panose="020B0604020202020204" pitchFamily="34" charset="0"/>
              <a:buChar char="•"/>
            </a:pPr>
            <a:r>
              <a:rPr lang="en-US" dirty="0"/>
              <a:t>Expenses – role of the Treasurer</a:t>
            </a:r>
          </a:p>
          <a:p>
            <a:pPr marL="800100" lvl="1" indent="-342900">
              <a:buFont typeface="Arial" panose="020B0604020202020204" pitchFamily="34" charset="0"/>
              <a:buChar char="•"/>
            </a:pPr>
            <a:r>
              <a:rPr lang="en-US" dirty="0"/>
              <a:t>Financial Secretary and Treasurer must be separate, unrelated people</a:t>
            </a:r>
          </a:p>
          <a:p>
            <a:pPr marL="800100" lvl="1" indent="-342900">
              <a:buFont typeface="Arial" panose="020B0604020202020204" pitchFamily="34" charset="0"/>
              <a:buChar char="•"/>
            </a:pPr>
            <a:r>
              <a:rPr lang="en-US" dirty="0"/>
              <a:t>Offerings should be counted by two, unrelated people</a:t>
            </a:r>
          </a:p>
          <a:p>
            <a:pPr marL="800100" lvl="1" indent="-342900">
              <a:buFont typeface="Arial" panose="020B0604020202020204" pitchFamily="34" charset="0"/>
              <a:buChar char="•"/>
            </a:pPr>
            <a:r>
              <a:rPr lang="en-US" dirty="0"/>
              <a:t>Keep the following tasks separate:</a:t>
            </a:r>
          </a:p>
          <a:p>
            <a:pPr marL="1257300" lvl="2" indent="-342900">
              <a:buFont typeface="Arial" panose="020B0604020202020204" pitchFamily="34" charset="0"/>
              <a:buChar char="•"/>
            </a:pPr>
            <a:r>
              <a:rPr lang="en-US" dirty="0"/>
              <a:t>Approve payments</a:t>
            </a:r>
          </a:p>
          <a:p>
            <a:pPr marL="1257300" lvl="2" indent="-342900">
              <a:buFont typeface="Arial" panose="020B0604020202020204" pitchFamily="34" charset="0"/>
              <a:buChar char="•"/>
            </a:pPr>
            <a:r>
              <a:rPr lang="en-US" dirty="0"/>
              <a:t>Signing of checks</a:t>
            </a:r>
          </a:p>
          <a:p>
            <a:pPr marL="1257300" lvl="2" indent="-342900">
              <a:buFont typeface="Arial" panose="020B0604020202020204" pitchFamily="34" charset="0"/>
              <a:buChar char="•"/>
            </a:pPr>
            <a:r>
              <a:rPr lang="en-US" dirty="0"/>
              <a:t>Bank reconciliations</a:t>
            </a:r>
          </a:p>
          <a:p>
            <a:pPr marL="1257300" lvl="2" indent="-342900">
              <a:buFont typeface="Arial" panose="020B0604020202020204" pitchFamily="34" charset="0"/>
              <a:buChar char="•"/>
            </a:pPr>
            <a:r>
              <a:rPr lang="en-US" dirty="0"/>
              <a:t>Example:  If the Treasurer is authorized to sign checks,                         someone else must approve the bill for payment</a:t>
            </a:r>
          </a:p>
        </p:txBody>
      </p:sp>
      <p:sp>
        <p:nvSpPr>
          <p:cNvPr id="8" name="TextBox 7">
            <a:extLst>
              <a:ext uri="{FF2B5EF4-FFF2-40B4-BE49-F238E27FC236}">
                <a16:creationId xmlns:a16="http://schemas.microsoft.com/office/drawing/2014/main" id="{EBBE515C-9DC1-44B0-B072-72193204B646}"/>
              </a:ext>
            </a:extLst>
          </p:cNvPr>
          <p:cNvSpPr txBox="1"/>
          <p:nvPr/>
        </p:nvSpPr>
        <p:spPr>
          <a:xfrm>
            <a:off x="97956" y="6419189"/>
            <a:ext cx="8502072" cy="276999"/>
          </a:xfrm>
          <a:prstGeom prst="rect">
            <a:avLst/>
          </a:prstGeom>
          <a:noFill/>
        </p:spPr>
        <p:txBody>
          <a:bodyPr wrap="square" rtlCol="0">
            <a:spAutoFit/>
          </a:bodyPr>
          <a:lstStyle/>
          <a:p>
            <a:r>
              <a:rPr lang="en-US" sz="1200" dirty="0"/>
              <a:t>* Source:  UMC Guidelines, Finance:  Handling God’s Money in the Church</a:t>
            </a:r>
          </a:p>
        </p:txBody>
      </p:sp>
    </p:spTree>
    <p:extLst>
      <p:ext uri="{BB962C8B-B14F-4D97-AF65-F5344CB8AC3E}">
        <p14:creationId xmlns:p14="http://schemas.microsoft.com/office/powerpoint/2010/main" val="21186321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Internal Controls (continued)</a:t>
            </a:r>
            <a:endParaRPr lang="en-US" baseline="30000" dirty="0">
              <a:latin typeface="Franklin Gothic Book" panose="020B0503020102020204" pitchFamily="34" charset="0"/>
            </a:endParaRPr>
          </a:p>
        </p:txBody>
      </p:sp>
      <p:sp>
        <p:nvSpPr>
          <p:cNvPr id="5" name="TextBox 4">
            <a:extLst>
              <a:ext uri="{FF2B5EF4-FFF2-40B4-BE49-F238E27FC236}">
                <a16:creationId xmlns:a16="http://schemas.microsoft.com/office/drawing/2014/main" id="{B9DB50F7-9AE5-4FB9-A771-93B315F7B41B}"/>
              </a:ext>
            </a:extLst>
          </p:cNvPr>
          <p:cNvSpPr txBox="1"/>
          <p:nvPr/>
        </p:nvSpPr>
        <p:spPr>
          <a:xfrm>
            <a:off x="549564" y="1445491"/>
            <a:ext cx="8502072" cy="5262979"/>
          </a:xfrm>
          <a:prstGeom prst="rect">
            <a:avLst/>
          </a:prstGeom>
          <a:noFill/>
        </p:spPr>
        <p:txBody>
          <a:bodyPr wrap="square" rtlCol="0">
            <a:spAutoFit/>
          </a:bodyPr>
          <a:lstStyle/>
          <a:p>
            <a:r>
              <a:rPr lang="en-US" b="1" dirty="0"/>
              <a:t>Strong internal controls “do not suggest a lack of trust of volunteers and church employees; they serve to shield employees and volunteers from false accusations as well as temptation, and they protect and honor the gifts of donors.”</a:t>
            </a:r>
            <a:r>
              <a:rPr lang="en-US" b="1" baseline="30000" dirty="0"/>
              <a:t> *</a:t>
            </a:r>
          </a:p>
          <a:p>
            <a:endParaRPr lang="en-US" baseline="30000" dirty="0"/>
          </a:p>
          <a:p>
            <a:pPr marL="342900" indent="-342900">
              <a:buFont typeface="+mj-lt"/>
              <a:buAutoNum type="arabicPeriod" startAt="2"/>
            </a:pPr>
            <a:r>
              <a:rPr lang="en-US" dirty="0"/>
              <a:t>Physically securing assets:</a:t>
            </a:r>
          </a:p>
          <a:p>
            <a:pPr marL="800100" lvl="1" indent="-342900">
              <a:buFont typeface="Arial" panose="020B0604020202020204" pitchFamily="34" charset="0"/>
              <a:buChar char="•"/>
            </a:pPr>
            <a:r>
              <a:rPr lang="en-US" dirty="0"/>
              <a:t>Keep the offering securely locked between collection and deposit</a:t>
            </a:r>
          </a:p>
          <a:p>
            <a:pPr marL="800100" lvl="1" indent="-342900">
              <a:buFont typeface="Arial" panose="020B0604020202020204" pitchFamily="34" charset="0"/>
              <a:buChar char="•"/>
            </a:pPr>
            <a:r>
              <a:rPr lang="en-US" dirty="0"/>
              <a:t>Promptly deposit funds.  Funds should not be taken home; use a night-drop</a:t>
            </a:r>
          </a:p>
          <a:p>
            <a:pPr marL="800100" lvl="1" indent="-342900">
              <a:buFont typeface="Arial" panose="020B0604020202020204" pitchFamily="34" charset="0"/>
              <a:buChar char="•"/>
            </a:pPr>
            <a:r>
              <a:rPr lang="en-US" dirty="0"/>
              <a:t>Maintain bonding on church members handling money (covered by “dishonesty coverage” included in Church Mutual insurance).</a:t>
            </a:r>
          </a:p>
          <a:p>
            <a:pPr marL="800100" lvl="1" indent="-342900">
              <a:buFont typeface="Arial" panose="020B0604020202020204" pitchFamily="34" charset="0"/>
              <a:buChar char="•"/>
            </a:pPr>
            <a:r>
              <a:rPr lang="en-US" dirty="0"/>
              <a:t>Limit distribution of keys and security codes; maintain a log of who has access</a:t>
            </a:r>
          </a:p>
          <a:p>
            <a:pPr marL="342900" indent="-342900">
              <a:buFont typeface="+mj-lt"/>
              <a:buAutoNum type="arabicPeriod" startAt="3"/>
            </a:pPr>
            <a:r>
              <a:rPr lang="en-US" dirty="0"/>
              <a:t>Implement authorization procedures identifying who has the right to perform certain functions, such as making purchases, transferring cash between accounts, etc.</a:t>
            </a:r>
          </a:p>
          <a:p>
            <a:pPr marL="342900" indent="-342900">
              <a:buFont typeface="+mj-lt"/>
              <a:buAutoNum type="arabicPeriod" startAt="3"/>
            </a:pPr>
            <a:r>
              <a:rPr lang="en-US" dirty="0"/>
              <a:t>Document financial transactions:</a:t>
            </a:r>
          </a:p>
          <a:p>
            <a:pPr marL="800100" lvl="1" indent="-342900">
              <a:buFont typeface="Arial" panose="020B0604020202020204" pitchFamily="34" charset="0"/>
              <a:buChar char="•"/>
            </a:pPr>
            <a:r>
              <a:rPr lang="en-US" dirty="0"/>
              <a:t>Support each check issued with written documentation</a:t>
            </a:r>
          </a:p>
          <a:p>
            <a:pPr marL="800100" lvl="1" indent="-342900">
              <a:buFont typeface="Arial" panose="020B0604020202020204" pitchFamily="34" charset="0"/>
              <a:buChar char="•"/>
            </a:pPr>
            <a:r>
              <a:rPr lang="en-US" dirty="0"/>
              <a:t>Vendor invoices should be approved via signature by the ordering party</a:t>
            </a:r>
          </a:p>
          <a:p>
            <a:pPr marL="800100" lvl="1" indent="-342900">
              <a:buFont typeface="Arial" panose="020B0604020202020204" pitchFamily="34" charset="0"/>
              <a:buChar char="•"/>
            </a:pPr>
            <a:r>
              <a:rPr lang="en-US" dirty="0"/>
              <a:t>Count offering using a formatted count sheet and have two                             counters sign the sheet</a:t>
            </a:r>
          </a:p>
          <a:p>
            <a:pPr marL="800100" lvl="1" indent="-342900">
              <a:buFont typeface="Arial" panose="020B0604020202020204" pitchFamily="34" charset="0"/>
              <a:buChar char="•"/>
            </a:pPr>
            <a:endParaRPr lang="en-US" dirty="0"/>
          </a:p>
          <a:p>
            <a:pPr marL="342900" indent="-342900">
              <a:buFont typeface="+mj-lt"/>
              <a:buAutoNum type="arabicPeriod" startAt="2"/>
            </a:pPr>
            <a:endParaRPr lang="en-US" dirty="0"/>
          </a:p>
        </p:txBody>
      </p:sp>
      <p:sp>
        <p:nvSpPr>
          <p:cNvPr id="8" name="TextBox 7">
            <a:extLst>
              <a:ext uri="{FF2B5EF4-FFF2-40B4-BE49-F238E27FC236}">
                <a16:creationId xmlns:a16="http://schemas.microsoft.com/office/drawing/2014/main" id="{EBBE515C-9DC1-44B0-B072-72193204B646}"/>
              </a:ext>
            </a:extLst>
          </p:cNvPr>
          <p:cNvSpPr txBox="1"/>
          <p:nvPr/>
        </p:nvSpPr>
        <p:spPr>
          <a:xfrm>
            <a:off x="97956" y="6419189"/>
            <a:ext cx="8502072" cy="276999"/>
          </a:xfrm>
          <a:prstGeom prst="rect">
            <a:avLst/>
          </a:prstGeom>
          <a:noFill/>
        </p:spPr>
        <p:txBody>
          <a:bodyPr wrap="square" rtlCol="0">
            <a:spAutoFit/>
          </a:bodyPr>
          <a:lstStyle/>
          <a:p>
            <a:r>
              <a:rPr lang="en-US" sz="1200" dirty="0"/>
              <a:t>* Source:  UMC Guidelines, Finance:  Handling God’s Money in the Church</a:t>
            </a:r>
          </a:p>
        </p:txBody>
      </p:sp>
    </p:spTree>
    <p:extLst>
      <p:ext uri="{BB962C8B-B14F-4D97-AF65-F5344CB8AC3E}">
        <p14:creationId xmlns:p14="http://schemas.microsoft.com/office/powerpoint/2010/main" val="3931328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Internal Controls (continued)</a:t>
            </a:r>
            <a:endParaRPr lang="en-US" baseline="30000" dirty="0">
              <a:latin typeface="Franklin Gothic Book" panose="020B0503020102020204" pitchFamily="34" charset="0"/>
            </a:endParaRPr>
          </a:p>
        </p:txBody>
      </p:sp>
      <p:sp>
        <p:nvSpPr>
          <p:cNvPr id="5" name="TextBox 4">
            <a:extLst>
              <a:ext uri="{FF2B5EF4-FFF2-40B4-BE49-F238E27FC236}">
                <a16:creationId xmlns:a16="http://schemas.microsoft.com/office/drawing/2014/main" id="{B9DB50F7-9AE5-4FB9-A771-93B315F7B41B}"/>
              </a:ext>
            </a:extLst>
          </p:cNvPr>
          <p:cNvSpPr txBox="1"/>
          <p:nvPr/>
        </p:nvSpPr>
        <p:spPr>
          <a:xfrm>
            <a:off x="549564" y="1445491"/>
            <a:ext cx="8502072" cy="5539978"/>
          </a:xfrm>
          <a:prstGeom prst="rect">
            <a:avLst/>
          </a:prstGeom>
          <a:noFill/>
        </p:spPr>
        <p:txBody>
          <a:bodyPr wrap="square" rtlCol="0">
            <a:spAutoFit/>
          </a:bodyPr>
          <a:lstStyle/>
          <a:p>
            <a:r>
              <a:rPr lang="en-US" b="1" dirty="0"/>
              <a:t>Strong internal controls “do not suggest a lack of trust of volunteers and church employees; they serve to shield employees and volunteers from false accusations as well as temptation, and they protect and honor the gifts of donors.”</a:t>
            </a:r>
            <a:r>
              <a:rPr lang="en-US" b="1" baseline="30000" dirty="0"/>
              <a:t> *</a:t>
            </a:r>
          </a:p>
          <a:p>
            <a:endParaRPr lang="en-US" baseline="30000" dirty="0"/>
          </a:p>
          <a:p>
            <a:pPr marL="342900" indent="-342900">
              <a:buFont typeface="+mj-lt"/>
              <a:buAutoNum type="arabicPeriod" startAt="5"/>
            </a:pPr>
            <a:r>
              <a:rPr lang="en-US" dirty="0"/>
              <a:t>Reconciliations</a:t>
            </a:r>
          </a:p>
          <a:p>
            <a:pPr marL="800100" lvl="1" indent="-342900">
              <a:buFont typeface="Arial" panose="020B0604020202020204" pitchFamily="34" charset="0"/>
              <a:buChar char="•"/>
            </a:pPr>
            <a:r>
              <a:rPr lang="en-US" dirty="0"/>
              <a:t>Bank statements should be reconciled to the accounting records on a monthly basis by an individual that does not have signing authority on the accounts</a:t>
            </a:r>
          </a:p>
          <a:p>
            <a:pPr marL="800100" lvl="1" indent="-342900">
              <a:buFont typeface="Arial" panose="020B0604020202020204" pitchFamily="34" charset="0"/>
              <a:buChar char="•"/>
            </a:pPr>
            <a:r>
              <a:rPr lang="en-US" dirty="0"/>
              <a:t>Reconcile offering counter sheets to the deposit slip and bank statements (by someone independent of the count)</a:t>
            </a:r>
          </a:p>
          <a:p>
            <a:pPr marL="800100" lvl="1" indent="-342900">
              <a:buFont typeface="Arial" panose="020B0604020202020204" pitchFamily="34" charset="0"/>
              <a:buChar char="•"/>
            </a:pPr>
            <a:r>
              <a:rPr lang="en-US" dirty="0"/>
              <a:t>Provide donors with quarterly giving statements; donors should be encouraged to reconcile to their records.</a:t>
            </a:r>
          </a:p>
          <a:p>
            <a:pPr marL="342900" indent="-342900">
              <a:buFont typeface="+mj-lt"/>
              <a:buAutoNum type="arabicPeriod" startAt="6"/>
            </a:pPr>
            <a:r>
              <a:rPr lang="en-US" dirty="0"/>
              <a:t>Train volunteers and employees</a:t>
            </a:r>
          </a:p>
          <a:p>
            <a:pPr marL="800100" lvl="1" indent="-342900">
              <a:buFont typeface="Arial" panose="020B0604020202020204" pitchFamily="34" charset="0"/>
              <a:buChar char="•"/>
            </a:pPr>
            <a:r>
              <a:rPr lang="en-US" dirty="0"/>
              <a:t>Provide detailed job descriptions for employees and committee members</a:t>
            </a:r>
          </a:p>
          <a:p>
            <a:pPr marL="800100" lvl="1" indent="-342900">
              <a:buFont typeface="Arial" panose="020B0604020202020204" pitchFamily="34" charset="0"/>
              <a:buChar char="•"/>
            </a:pPr>
            <a:r>
              <a:rPr lang="en-US" dirty="0"/>
              <a:t>Teach ushers ow to take the offering and what to do with it</a:t>
            </a:r>
          </a:p>
          <a:p>
            <a:pPr marL="800100" lvl="1" indent="-342900">
              <a:buFont typeface="Arial" panose="020B0604020202020204" pitchFamily="34" charset="0"/>
              <a:buChar char="•"/>
            </a:pPr>
            <a:r>
              <a:rPr lang="en-US" dirty="0"/>
              <a:t>Train counters to compare envelopes with content, preparing deposit slips and taking deposit to the bank</a:t>
            </a:r>
          </a:p>
          <a:p>
            <a:pPr marL="800100" lvl="1" indent="-342900">
              <a:buFont typeface="Arial" panose="020B0604020202020204" pitchFamily="34" charset="0"/>
              <a:buChar char="•"/>
            </a:pPr>
            <a:r>
              <a:rPr lang="en-US" dirty="0"/>
              <a:t>Instruct volunteers working on fundraising events how to                                handle cash collected and paid out for the event</a:t>
            </a:r>
          </a:p>
          <a:p>
            <a:pPr marL="800100" lvl="1" indent="-342900">
              <a:buFont typeface="Arial" panose="020B0604020202020204" pitchFamily="34" charset="0"/>
              <a:buChar char="•"/>
            </a:pPr>
            <a:endParaRPr lang="en-US" dirty="0"/>
          </a:p>
          <a:p>
            <a:pPr marL="342900" indent="-342900">
              <a:buFont typeface="+mj-lt"/>
              <a:buAutoNum type="arabicPeriod" startAt="2"/>
            </a:pPr>
            <a:endParaRPr lang="en-US" dirty="0"/>
          </a:p>
        </p:txBody>
      </p:sp>
      <p:sp>
        <p:nvSpPr>
          <p:cNvPr id="8" name="TextBox 7">
            <a:extLst>
              <a:ext uri="{FF2B5EF4-FFF2-40B4-BE49-F238E27FC236}">
                <a16:creationId xmlns:a16="http://schemas.microsoft.com/office/drawing/2014/main" id="{EBBE515C-9DC1-44B0-B072-72193204B646}"/>
              </a:ext>
            </a:extLst>
          </p:cNvPr>
          <p:cNvSpPr txBox="1"/>
          <p:nvPr/>
        </p:nvSpPr>
        <p:spPr>
          <a:xfrm>
            <a:off x="97956" y="6419189"/>
            <a:ext cx="8502072" cy="276999"/>
          </a:xfrm>
          <a:prstGeom prst="rect">
            <a:avLst/>
          </a:prstGeom>
          <a:noFill/>
        </p:spPr>
        <p:txBody>
          <a:bodyPr wrap="square" rtlCol="0">
            <a:spAutoFit/>
          </a:bodyPr>
          <a:lstStyle/>
          <a:p>
            <a:r>
              <a:rPr lang="en-US" sz="1200" dirty="0"/>
              <a:t>* Source:  UMC Guidelines, Finance:  Handling God’s Money in the Church</a:t>
            </a:r>
          </a:p>
        </p:txBody>
      </p:sp>
    </p:spTree>
    <p:extLst>
      <p:ext uri="{BB962C8B-B14F-4D97-AF65-F5344CB8AC3E}">
        <p14:creationId xmlns:p14="http://schemas.microsoft.com/office/powerpoint/2010/main" val="22369881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Internal Controls (continued)</a:t>
            </a:r>
            <a:endParaRPr lang="en-US" baseline="30000" dirty="0">
              <a:latin typeface="Franklin Gothic Book" panose="020B0503020102020204" pitchFamily="34" charset="0"/>
            </a:endParaRPr>
          </a:p>
        </p:txBody>
      </p:sp>
      <p:sp>
        <p:nvSpPr>
          <p:cNvPr id="5" name="TextBox 4">
            <a:extLst>
              <a:ext uri="{FF2B5EF4-FFF2-40B4-BE49-F238E27FC236}">
                <a16:creationId xmlns:a16="http://schemas.microsoft.com/office/drawing/2014/main" id="{B9DB50F7-9AE5-4FB9-A771-93B315F7B41B}"/>
              </a:ext>
            </a:extLst>
          </p:cNvPr>
          <p:cNvSpPr txBox="1"/>
          <p:nvPr/>
        </p:nvSpPr>
        <p:spPr>
          <a:xfrm>
            <a:off x="549564" y="1445491"/>
            <a:ext cx="8502072" cy="3323987"/>
          </a:xfrm>
          <a:prstGeom prst="rect">
            <a:avLst/>
          </a:prstGeom>
          <a:noFill/>
        </p:spPr>
        <p:txBody>
          <a:bodyPr wrap="square" rtlCol="0">
            <a:spAutoFit/>
          </a:bodyPr>
          <a:lstStyle/>
          <a:p>
            <a:r>
              <a:rPr lang="en-US" b="1" dirty="0"/>
              <a:t>Strong internal controls “do not suggest a lack of trust of volunteers and church employees; they serve to shield employees and volunteers from false accusations as well as temptation, and they protect and honor the gifts of donors.”</a:t>
            </a:r>
            <a:r>
              <a:rPr lang="en-US" b="1" baseline="30000" dirty="0"/>
              <a:t> *</a:t>
            </a:r>
          </a:p>
          <a:p>
            <a:endParaRPr lang="en-US" baseline="30000" dirty="0"/>
          </a:p>
          <a:p>
            <a:pPr marL="800100" lvl="1" indent="-342900">
              <a:buFont typeface="Arial" panose="020B0604020202020204" pitchFamily="34" charset="0"/>
              <a:buChar char="•"/>
            </a:pPr>
            <a:endParaRPr lang="en-US" dirty="0"/>
          </a:p>
          <a:p>
            <a:pPr marL="342900" indent="-342900">
              <a:buFont typeface="+mj-lt"/>
              <a:buAutoNum type="arabicPeriod" startAt="2"/>
            </a:pPr>
            <a:endParaRPr lang="en-US" dirty="0"/>
          </a:p>
          <a:p>
            <a:r>
              <a:rPr lang="en-US" u="sng" dirty="0"/>
              <a:t>Book of Discipline, 258.4c:</a:t>
            </a:r>
          </a:p>
          <a:p>
            <a:endParaRPr lang="en-US" dirty="0"/>
          </a:p>
          <a:p>
            <a:r>
              <a:rPr lang="en-US" dirty="0"/>
              <a:t>The committee on finance should develop written financial policies to document the internal controls of the local church.  These policies should be reviewed for adequacy and effectiveness annually by the committee on finance and submitted as a report to the charge conference.</a:t>
            </a:r>
          </a:p>
        </p:txBody>
      </p:sp>
      <p:sp>
        <p:nvSpPr>
          <p:cNvPr id="8" name="TextBox 7">
            <a:extLst>
              <a:ext uri="{FF2B5EF4-FFF2-40B4-BE49-F238E27FC236}">
                <a16:creationId xmlns:a16="http://schemas.microsoft.com/office/drawing/2014/main" id="{EBBE515C-9DC1-44B0-B072-72193204B646}"/>
              </a:ext>
            </a:extLst>
          </p:cNvPr>
          <p:cNvSpPr txBox="1"/>
          <p:nvPr/>
        </p:nvSpPr>
        <p:spPr>
          <a:xfrm>
            <a:off x="97956" y="6419189"/>
            <a:ext cx="8502072" cy="276999"/>
          </a:xfrm>
          <a:prstGeom prst="rect">
            <a:avLst/>
          </a:prstGeom>
          <a:noFill/>
        </p:spPr>
        <p:txBody>
          <a:bodyPr wrap="square" rtlCol="0">
            <a:spAutoFit/>
          </a:bodyPr>
          <a:lstStyle/>
          <a:p>
            <a:r>
              <a:rPr lang="en-US" sz="1200" dirty="0"/>
              <a:t>* Source:  UMC Guidelines, Finance:  Handling God’s Money in the Church</a:t>
            </a:r>
          </a:p>
        </p:txBody>
      </p:sp>
    </p:spTree>
    <p:extLst>
      <p:ext uri="{BB962C8B-B14F-4D97-AF65-F5344CB8AC3E}">
        <p14:creationId xmlns:p14="http://schemas.microsoft.com/office/powerpoint/2010/main" val="19026832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Annual Audit</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445491"/>
            <a:ext cx="8502072" cy="5355312"/>
          </a:xfrm>
          <a:prstGeom prst="rect">
            <a:avLst/>
          </a:prstGeom>
          <a:noFill/>
        </p:spPr>
        <p:txBody>
          <a:bodyPr wrap="square" rtlCol="0">
            <a:spAutoFit/>
          </a:bodyPr>
          <a:lstStyle/>
          <a:p>
            <a:r>
              <a:rPr lang="en-US" u="sng" dirty="0"/>
              <a:t>Book of Discipline, 258.4d:</a:t>
            </a:r>
          </a:p>
          <a:p>
            <a:endParaRPr lang="en-US" dirty="0"/>
          </a:p>
          <a:p>
            <a:r>
              <a:rPr lang="en-US" dirty="0"/>
              <a:t>The committee on finance shall make provisions for an annual audit of the financial statements of the local church and all its organizations and accounts.  The committee shall make a full and complete report to the annual charge conference.</a:t>
            </a:r>
          </a:p>
          <a:p>
            <a:endParaRPr lang="en-US" dirty="0"/>
          </a:p>
          <a:p>
            <a:pPr marL="342900" indent="-342900">
              <a:buFont typeface="+mj-lt"/>
              <a:buAutoNum type="arabicPeriod"/>
            </a:pPr>
            <a:r>
              <a:rPr lang="en-US" dirty="0"/>
              <a:t>GCFA publishes the “Local Church Audit Guide”</a:t>
            </a:r>
          </a:p>
          <a:p>
            <a:pPr marL="800100" lvl="1" indent="-342900">
              <a:buFont typeface="Arial" panose="020B0604020202020204" pitchFamily="34" charset="0"/>
              <a:buChar char="•"/>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https://gcfa.org/media/2571/local-church-audit-guide-february-2021.pdf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dirty="0"/>
              <a:t>Does not need to a Certified Public Accountant (CPA); needs to be an independent, not related to any of the financial positions or the pastor</a:t>
            </a:r>
          </a:p>
          <a:p>
            <a:pPr marL="342900" indent="-342900">
              <a:buFont typeface="+mj-lt"/>
              <a:buAutoNum type="arabicPeriod"/>
            </a:pPr>
            <a:r>
              <a:rPr lang="en-US" dirty="0"/>
              <a:t>Intended to be a process that provides reasonable assurance that good stewardship is practiced handling and accounting for funds and other assets of the church.</a:t>
            </a:r>
          </a:p>
          <a:p>
            <a:pPr marL="342900" indent="-342900">
              <a:buFont typeface="+mj-lt"/>
              <a:buAutoNum type="arabicPeriod"/>
            </a:pPr>
            <a:r>
              <a:rPr lang="en-US" dirty="0"/>
              <a:t>Audit includes:</a:t>
            </a:r>
          </a:p>
          <a:p>
            <a:pPr marL="800100" lvl="1" indent="-342900">
              <a:buFont typeface="Arial" panose="020B0604020202020204" pitchFamily="34" charset="0"/>
              <a:buChar char="•"/>
            </a:pPr>
            <a:r>
              <a:rPr lang="en-US" dirty="0"/>
              <a:t>Financial statements of the church</a:t>
            </a:r>
          </a:p>
          <a:p>
            <a:pPr marL="800100" lvl="1" indent="-342900">
              <a:buFont typeface="Arial" panose="020B0604020202020204" pitchFamily="34" charset="0"/>
              <a:buChar char="•"/>
            </a:pPr>
            <a:r>
              <a:rPr lang="en-US" dirty="0"/>
              <a:t>All the organizations and accounts of the church (operating account, trustees, pre-school, brokerage accounts, etc.)</a:t>
            </a:r>
          </a:p>
          <a:p>
            <a:pPr marL="800100" lvl="1" indent="-342900">
              <a:buFont typeface="Arial" panose="020B0604020202020204" pitchFamily="34" charset="0"/>
              <a:buChar char="•"/>
            </a:pPr>
            <a:r>
              <a:rPr lang="en-US" dirty="0"/>
              <a:t>Internal controls of the church</a:t>
            </a:r>
          </a:p>
          <a:p>
            <a:pPr marL="342900" indent="-342900">
              <a:buFont typeface="+mj-lt"/>
              <a:buAutoNum type="arabicPeriod"/>
            </a:pPr>
            <a:r>
              <a:rPr lang="en-US" dirty="0"/>
              <a:t>Audit report provide to District Superintendent at time of                                        Charge Conference</a:t>
            </a:r>
          </a:p>
        </p:txBody>
      </p:sp>
    </p:spTree>
    <p:extLst>
      <p:ext uri="{BB962C8B-B14F-4D97-AF65-F5344CB8AC3E}">
        <p14:creationId xmlns:p14="http://schemas.microsoft.com/office/powerpoint/2010/main" val="32054854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Annual Audit (continued)</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445491"/>
            <a:ext cx="8502072" cy="3416320"/>
          </a:xfrm>
          <a:prstGeom prst="rect">
            <a:avLst/>
          </a:prstGeom>
          <a:noFill/>
        </p:spPr>
        <p:txBody>
          <a:bodyPr wrap="square" rtlCol="0">
            <a:spAutoFit/>
          </a:bodyPr>
          <a:lstStyle/>
          <a:p>
            <a:r>
              <a:rPr lang="en-US" u="sng" dirty="0"/>
              <a:t>Why do an audit?</a:t>
            </a:r>
            <a:endParaRPr lang="en-US" dirty="0"/>
          </a:p>
          <a:p>
            <a:pPr marL="342900" indent="-342900">
              <a:buFont typeface="+mj-lt"/>
              <a:buAutoNum type="arabicPeriod"/>
            </a:pPr>
            <a:r>
              <a:rPr lang="en-US" dirty="0"/>
              <a:t>The book of discipline requires it! </a:t>
            </a:r>
          </a:p>
          <a:p>
            <a:pPr marL="342900" indent="-342900">
              <a:buFont typeface="+mj-lt"/>
              <a:buAutoNum type="arabicPeriod"/>
            </a:pPr>
            <a:r>
              <a:rPr lang="en-US" dirty="0"/>
              <a:t>To protect the people of the church elects to offices of financial responsibility from unwarranted charges of careless or improper handling of funds</a:t>
            </a:r>
          </a:p>
          <a:p>
            <a:pPr marL="342900" indent="-342900">
              <a:buFont typeface="+mj-lt"/>
              <a:buAutoNum type="arabicPeriod"/>
            </a:pPr>
            <a:r>
              <a:rPr lang="en-US" dirty="0"/>
              <a:t>To build trust and confidence with the financial supporters of the church in the way their money is being accounted for</a:t>
            </a:r>
          </a:p>
          <a:p>
            <a:pPr marL="342900" indent="-342900">
              <a:buFont typeface="+mj-lt"/>
              <a:buAutoNum type="arabicPeriod"/>
            </a:pPr>
            <a:r>
              <a:rPr lang="en-US" dirty="0"/>
              <a:t>To set habits of fiscal responsibility that continue with turnover in personnel</a:t>
            </a:r>
          </a:p>
          <a:p>
            <a:pPr marL="342900" indent="-342900">
              <a:buFont typeface="+mj-lt"/>
              <a:buAutoNum type="arabicPeriod"/>
            </a:pPr>
            <a:r>
              <a:rPr lang="en-US" dirty="0"/>
              <a:t>To ensure that gifts made to the church with special conditions attached (restricted funds) are consistently administered in accordance with the donor’s instructions</a:t>
            </a:r>
          </a:p>
          <a:p>
            <a:pPr marL="342900" indent="-342900">
              <a:buFont typeface="+mj-lt"/>
              <a:buAutoNum type="arabicPeriod"/>
            </a:pPr>
            <a:r>
              <a:rPr lang="en-US" dirty="0"/>
              <a:t>To provide checks and balances for monies received and disbursed </a:t>
            </a:r>
          </a:p>
          <a:p>
            <a:pPr marL="342900" indent="-342900">
              <a:buFont typeface="+mj-lt"/>
              <a:buAutoNum type="arabicPeriod"/>
            </a:pPr>
            <a:r>
              <a:rPr lang="en-US" dirty="0"/>
              <a:t>NOT a symbol of distrust.  Rather a mark of responsibility, good stewardship for all to see and a message to donors that you care about their gifts.</a:t>
            </a:r>
          </a:p>
        </p:txBody>
      </p:sp>
    </p:spTree>
    <p:extLst>
      <p:ext uri="{BB962C8B-B14F-4D97-AF65-F5344CB8AC3E}">
        <p14:creationId xmlns:p14="http://schemas.microsoft.com/office/powerpoint/2010/main" val="33211987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Missional Budgeting</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336434"/>
            <a:ext cx="8502072" cy="5078313"/>
          </a:xfrm>
          <a:prstGeom prst="rect">
            <a:avLst/>
          </a:prstGeom>
          <a:noFill/>
        </p:spPr>
        <p:txBody>
          <a:bodyPr wrap="square" rtlCol="0">
            <a:spAutoFit/>
          </a:bodyPr>
          <a:lstStyle/>
          <a:p>
            <a:pPr marL="342900" indent="-342900">
              <a:buFont typeface="+mj-lt"/>
              <a:buAutoNum type="arabicPeriod"/>
            </a:pPr>
            <a:r>
              <a:rPr lang="en-US" dirty="0"/>
              <a:t>Key component of a vital congregation</a:t>
            </a:r>
          </a:p>
          <a:p>
            <a:pPr marL="800100" lvl="1" indent="-342900">
              <a:buFont typeface="Arial" panose="020B0604020202020204" pitchFamily="34" charset="0"/>
              <a:buChar char="•"/>
            </a:pPr>
            <a:r>
              <a:rPr lang="en-US" dirty="0"/>
              <a:t>Facilitates projection of income and expenses</a:t>
            </a:r>
          </a:p>
          <a:p>
            <a:pPr marL="800100" lvl="1" indent="-342900">
              <a:buFont typeface="Arial" panose="020B0604020202020204" pitchFamily="34" charset="0"/>
              <a:buChar char="•"/>
            </a:pPr>
            <a:r>
              <a:rPr lang="en-US" dirty="0"/>
              <a:t>Provides benchmark to measure progress on goals</a:t>
            </a:r>
          </a:p>
          <a:p>
            <a:pPr marL="800100" lvl="1" indent="-342900">
              <a:buFont typeface="Arial" panose="020B0604020202020204" pitchFamily="34" charset="0"/>
              <a:buChar char="•"/>
            </a:pPr>
            <a:r>
              <a:rPr lang="en-US" dirty="0"/>
              <a:t>Presents a snapshot of financial matters to</a:t>
            </a:r>
          </a:p>
          <a:p>
            <a:pPr marL="342900" indent="-342900">
              <a:buFont typeface="+mj-lt"/>
              <a:buAutoNum type="arabicPeriod"/>
            </a:pPr>
            <a:r>
              <a:rPr lang="en-US" dirty="0"/>
              <a:t>Prepared annually</a:t>
            </a:r>
          </a:p>
          <a:p>
            <a:pPr marL="800100" lvl="1" indent="-342900">
              <a:buFont typeface="Arial" panose="020B0604020202020204" pitchFamily="34" charset="0"/>
              <a:buChar char="•"/>
            </a:pPr>
            <a:r>
              <a:rPr lang="en-US" dirty="0"/>
              <a:t>Responsibility of the finance committee with input from church council, committees and possibly the entire congregation (committee may solicit feedback rather than a secretive, behind-closed-doors manner)</a:t>
            </a:r>
          </a:p>
          <a:p>
            <a:pPr marL="800100" lvl="1" indent="-342900">
              <a:buFont typeface="Arial" panose="020B0604020202020204" pitchFamily="34" charset="0"/>
              <a:buChar char="•"/>
            </a:pPr>
            <a:r>
              <a:rPr lang="en-US" dirty="0"/>
              <a:t>Seeks to develop </a:t>
            </a:r>
            <a:r>
              <a:rPr lang="en-US" u="sng" dirty="0"/>
              <a:t>stewards</a:t>
            </a:r>
            <a:r>
              <a:rPr lang="en-US" dirty="0"/>
              <a:t> rather than donors</a:t>
            </a:r>
          </a:p>
          <a:p>
            <a:pPr marL="800100" lvl="1" indent="-342900">
              <a:buFont typeface="Arial" panose="020B0604020202020204" pitchFamily="34" charset="0"/>
              <a:buChar char="•"/>
            </a:pPr>
            <a:r>
              <a:rPr lang="en-US" dirty="0"/>
              <a:t>Should reflect all income and expenses</a:t>
            </a:r>
          </a:p>
          <a:p>
            <a:pPr marL="342900" indent="-342900">
              <a:buFont typeface="+mj-lt"/>
              <a:buAutoNum type="arabicPeriod"/>
            </a:pPr>
            <a:r>
              <a:rPr lang="en-US" dirty="0"/>
              <a:t>Report progress periodically to congregation to help strengthen stewardship efforts; some consider lack of reporting to be a drag on efforts to promote giving</a:t>
            </a:r>
          </a:p>
          <a:p>
            <a:pPr marL="342900" indent="-342900">
              <a:buFont typeface="+mj-lt"/>
              <a:buAutoNum type="arabicPeriod"/>
            </a:pPr>
            <a:r>
              <a:rPr lang="en-US" dirty="0"/>
              <a:t>Be flexible to adapt &amp; react to new information that arises during the year</a:t>
            </a:r>
          </a:p>
          <a:p>
            <a:pPr marL="800100" lvl="1" indent="-342900">
              <a:buFont typeface="Arial" panose="020B0604020202020204" pitchFamily="34" charset="0"/>
              <a:buChar char="•"/>
            </a:pPr>
            <a:r>
              <a:rPr lang="en-US" dirty="0"/>
              <a:t>A budget is a “point in time” based on best available information at the time</a:t>
            </a:r>
          </a:p>
          <a:p>
            <a:pPr marL="800100" lvl="1" indent="-342900">
              <a:buFont typeface="Arial" panose="020B0604020202020204" pitchFamily="34" charset="0"/>
              <a:buChar char="•"/>
            </a:pPr>
            <a:r>
              <a:rPr lang="en-US" dirty="0"/>
              <a:t>For example, an unexpected major repair may force you to shift money from another budgeted expense to offset the overage</a:t>
            </a:r>
          </a:p>
          <a:p>
            <a:pPr marL="342900"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233749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Missional Budgeting (continued)</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135098"/>
            <a:ext cx="8502072" cy="6093976"/>
          </a:xfrm>
          <a:prstGeom prst="rect">
            <a:avLst/>
          </a:prstGeom>
          <a:noFill/>
        </p:spPr>
        <p:txBody>
          <a:bodyPr wrap="square" rtlCol="0">
            <a:spAutoFit/>
          </a:bodyPr>
          <a:lstStyle/>
          <a:p>
            <a:r>
              <a:rPr lang="en-US" dirty="0"/>
              <a:t>Budget Process:</a:t>
            </a:r>
          </a:p>
          <a:p>
            <a:pPr marL="342900" indent="-342900">
              <a:buFont typeface="+mj-lt"/>
              <a:buAutoNum type="arabicPeriod"/>
            </a:pPr>
            <a:endParaRPr lang="en-US" sz="1200" dirty="0"/>
          </a:p>
          <a:p>
            <a:pPr marL="342900" indent="-342900">
              <a:buFont typeface="+mj-lt"/>
              <a:buAutoNum type="arabicPeriod"/>
            </a:pPr>
            <a:r>
              <a:rPr lang="en-US" dirty="0"/>
              <a:t>Mission First – a mission statement declares the priorities of the church</a:t>
            </a:r>
          </a:p>
          <a:p>
            <a:pPr marL="342900" indent="-342900">
              <a:buFont typeface="+mj-lt"/>
              <a:buAutoNum type="arabicPeriod"/>
            </a:pPr>
            <a:r>
              <a:rPr lang="en-US" dirty="0"/>
              <a:t>Discern and set goals &amp; strategies</a:t>
            </a:r>
          </a:p>
          <a:p>
            <a:pPr marL="800100" lvl="1" indent="-342900">
              <a:buFont typeface="Arial" panose="020B0604020202020204" pitchFamily="34" charset="0"/>
              <a:buChar char="•"/>
            </a:pPr>
            <a:r>
              <a:rPr lang="en-US" dirty="0"/>
              <a:t>Pastor leads a cross-section of congregation to discern on God’s plans for the church this coming year</a:t>
            </a:r>
          </a:p>
          <a:p>
            <a:pPr marL="800100" lvl="1" indent="-342900">
              <a:buFont typeface="Arial" panose="020B0604020202020204" pitchFamily="34" charset="0"/>
              <a:buChar char="•"/>
            </a:pPr>
            <a:r>
              <a:rPr lang="en-US" dirty="0"/>
              <a:t>Set SMART goals (focus on one big idea; two to three at most)</a:t>
            </a:r>
          </a:p>
          <a:p>
            <a:pPr marL="1257300" lvl="2" indent="-342900">
              <a:buFont typeface="Courier New" panose="02070309020205020404" pitchFamily="49" charset="0"/>
              <a:buChar char="o"/>
            </a:pPr>
            <a:r>
              <a:rPr lang="en-US" dirty="0"/>
              <a:t>Specific – what do you want to do?</a:t>
            </a:r>
          </a:p>
          <a:p>
            <a:pPr marL="1257300" lvl="2" indent="-342900">
              <a:buFont typeface="Courier New" panose="02070309020205020404" pitchFamily="49" charset="0"/>
              <a:buChar char="o"/>
            </a:pPr>
            <a:r>
              <a:rPr lang="en-US" dirty="0"/>
              <a:t>Measurable – how will you know when you reached it?</a:t>
            </a:r>
          </a:p>
          <a:p>
            <a:pPr marL="1257300" lvl="2" indent="-342900">
              <a:buFont typeface="Courier New" panose="02070309020205020404" pitchFamily="49" charset="0"/>
              <a:buChar char="o"/>
            </a:pPr>
            <a:r>
              <a:rPr lang="en-US" dirty="0"/>
              <a:t>Achievable – Is it in your power to accomplish?</a:t>
            </a:r>
          </a:p>
          <a:p>
            <a:pPr marL="1257300" lvl="2" indent="-342900">
              <a:buFont typeface="Courier New" panose="02070309020205020404" pitchFamily="49" charset="0"/>
              <a:buChar char="o"/>
            </a:pPr>
            <a:r>
              <a:rPr lang="en-US" dirty="0"/>
              <a:t>Realistic – can you realistically achieve it?</a:t>
            </a:r>
          </a:p>
          <a:p>
            <a:pPr marL="1257300" lvl="2" indent="-342900">
              <a:buFont typeface="Courier New" panose="02070309020205020404" pitchFamily="49" charset="0"/>
              <a:buChar char="o"/>
            </a:pPr>
            <a:r>
              <a:rPr lang="en-US" dirty="0"/>
              <a:t>Time-bound – when exactly do you want to accomplish it?</a:t>
            </a:r>
          </a:p>
          <a:p>
            <a:pPr marL="800100" lvl="1" indent="-342900">
              <a:buFont typeface="Courier New" panose="02070309020205020404" pitchFamily="49" charset="0"/>
              <a:buChar char="o"/>
            </a:pPr>
            <a:r>
              <a:rPr lang="en-US" dirty="0"/>
              <a:t>Develop strategies to achieve the goals</a:t>
            </a:r>
          </a:p>
          <a:p>
            <a:pPr marL="342900" indent="-342900">
              <a:buFont typeface="+mj-lt"/>
              <a:buAutoNum type="arabicPeriod"/>
            </a:pPr>
            <a:r>
              <a:rPr lang="en-US" dirty="0"/>
              <a:t>Budget – align spending to mission &amp; goals; committees provide description of how purpose of spend aligns</a:t>
            </a:r>
          </a:p>
          <a:p>
            <a:pPr marL="800100" lvl="1" indent="-342900">
              <a:buFont typeface="Arial" panose="020B0604020202020204" pitchFamily="34" charset="0"/>
              <a:buChar char="•"/>
            </a:pPr>
            <a:r>
              <a:rPr lang="en-US" dirty="0"/>
              <a:t>Be realistic in projections of income; set a balanced budget of                                 expenses vs. income</a:t>
            </a:r>
          </a:p>
          <a:p>
            <a:pPr marL="800100" lvl="1" indent="-342900">
              <a:buFont typeface="Arial" panose="020B0604020202020204" pitchFamily="34" charset="0"/>
              <a:buChar char="•"/>
            </a:pPr>
            <a:r>
              <a:rPr lang="en-US" dirty="0"/>
              <a:t>Consider current trend, known “one-time” items (plus/minus)                             and goals or other changes in circumstances that will impact                               trend (simply comparing to prior year is insufficient)</a:t>
            </a:r>
          </a:p>
          <a:p>
            <a:pPr marL="1257300" lvl="2"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923509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Best Practices</a:t>
            </a:r>
            <a:r>
              <a:rPr lang="en-US" baseline="30000" dirty="0">
                <a:latin typeface="Franklin Gothic Book" panose="020B0503020102020204" pitchFamily="34" charset="0"/>
              </a:rPr>
              <a:t> *</a:t>
            </a: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336434"/>
            <a:ext cx="8502072" cy="2031325"/>
          </a:xfrm>
          <a:prstGeom prst="rect">
            <a:avLst/>
          </a:prstGeom>
          <a:noFill/>
        </p:spPr>
        <p:txBody>
          <a:bodyPr wrap="square" rtlCol="0">
            <a:spAutoFit/>
          </a:bodyPr>
          <a:lstStyle/>
          <a:p>
            <a:pPr marL="342900" indent="-342900">
              <a:buFont typeface="+mj-lt"/>
              <a:buAutoNum type="arabicPeriod"/>
            </a:pPr>
            <a:r>
              <a:rPr lang="en-US" dirty="0"/>
              <a:t>Place the mission and interest of the church above personal interests</a:t>
            </a:r>
          </a:p>
          <a:p>
            <a:pPr marL="342900" indent="-342900">
              <a:buFont typeface="+mj-lt"/>
              <a:buAutoNum type="arabicPeriod"/>
            </a:pPr>
            <a:r>
              <a:rPr lang="en-US" dirty="0"/>
              <a:t>Understand the connectional nature of apportionments</a:t>
            </a:r>
          </a:p>
          <a:p>
            <a:pPr marL="342900" indent="-342900">
              <a:buFont typeface="+mj-lt"/>
              <a:buAutoNum type="arabicPeriod"/>
            </a:pPr>
            <a:r>
              <a:rPr lang="en-US" dirty="0"/>
              <a:t>Honoring donor restrictions</a:t>
            </a:r>
          </a:p>
          <a:p>
            <a:pPr marL="342900" indent="-342900">
              <a:buFont typeface="+mj-lt"/>
              <a:buAutoNum type="arabicPeriod"/>
            </a:pPr>
            <a:r>
              <a:rPr lang="en-US" dirty="0"/>
              <a:t>Establish and follow a gift acceptance policy</a:t>
            </a:r>
          </a:p>
          <a:p>
            <a:pPr marL="342900" indent="-342900">
              <a:buFont typeface="+mj-lt"/>
              <a:buAutoNum type="arabicPeriod"/>
            </a:pPr>
            <a:r>
              <a:rPr lang="en-US" dirty="0"/>
              <a:t>Manage risk through insurance and training</a:t>
            </a:r>
          </a:p>
          <a:p>
            <a:pPr marL="342900" indent="-342900">
              <a:buFont typeface="+mj-lt"/>
              <a:buAutoNum type="arabicPeriod"/>
            </a:pPr>
            <a:r>
              <a:rPr lang="en-US" dirty="0"/>
              <a:t>Understand and comply with all laws and regulations</a:t>
            </a:r>
          </a:p>
          <a:p>
            <a:pPr marL="800100" lvl="1" indent="-34290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B8EA0567-D61D-492C-B7CC-7F1F28712ACF}"/>
              </a:ext>
            </a:extLst>
          </p:cNvPr>
          <p:cNvSpPr txBox="1"/>
          <p:nvPr/>
        </p:nvSpPr>
        <p:spPr>
          <a:xfrm>
            <a:off x="97956" y="5412509"/>
            <a:ext cx="8502072" cy="276999"/>
          </a:xfrm>
          <a:prstGeom prst="rect">
            <a:avLst/>
          </a:prstGeom>
          <a:noFill/>
        </p:spPr>
        <p:txBody>
          <a:bodyPr wrap="square" rtlCol="0">
            <a:spAutoFit/>
          </a:bodyPr>
          <a:lstStyle/>
          <a:p>
            <a:r>
              <a:rPr lang="en-US" sz="1200" dirty="0"/>
              <a:t>* Source:  UMC Guidelines, Finance:  Handling God’s Money in the Church</a:t>
            </a:r>
          </a:p>
        </p:txBody>
      </p:sp>
    </p:spTree>
    <p:extLst>
      <p:ext uri="{BB962C8B-B14F-4D97-AF65-F5344CB8AC3E}">
        <p14:creationId xmlns:p14="http://schemas.microsoft.com/office/powerpoint/2010/main" val="538596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7" name="TextBox 6">
            <a:extLst>
              <a:ext uri="{FF2B5EF4-FFF2-40B4-BE49-F238E27FC236}">
                <a16:creationId xmlns:a16="http://schemas.microsoft.com/office/drawing/2014/main" id="{6A73F37E-7DC5-44BB-9B0E-5CD5C3A8327A}"/>
              </a:ext>
            </a:extLst>
          </p:cNvPr>
          <p:cNvSpPr txBox="1"/>
          <p:nvPr/>
        </p:nvSpPr>
        <p:spPr>
          <a:xfrm>
            <a:off x="549564" y="2569617"/>
            <a:ext cx="8502072" cy="1077218"/>
          </a:xfrm>
          <a:prstGeom prst="rect">
            <a:avLst/>
          </a:prstGeom>
          <a:noFill/>
        </p:spPr>
        <p:txBody>
          <a:bodyPr wrap="square" rtlCol="0">
            <a:spAutoFit/>
          </a:bodyPr>
          <a:lstStyle/>
          <a:p>
            <a:pPr algn="ctr"/>
            <a:r>
              <a:rPr lang="en-US" sz="3200" dirty="0"/>
              <a:t>APPENDIX</a:t>
            </a:r>
          </a:p>
          <a:p>
            <a:pPr algn="ctr"/>
            <a:r>
              <a:rPr lang="en-US" sz="3200" dirty="0"/>
              <a:t>JOB DESCRIPTIONS</a:t>
            </a:r>
          </a:p>
        </p:txBody>
      </p:sp>
    </p:spTree>
    <p:extLst>
      <p:ext uri="{BB962C8B-B14F-4D97-AF65-F5344CB8AC3E}">
        <p14:creationId xmlns:p14="http://schemas.microsoft.com/office/powerpoint/2010/main" val="26934443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Characteristics of Financially Vital Congregations</a:t>
            </a:r>
            <a:r>
              <a:rPr lang="en-US" baseline="30000" dirty="0">
                <a:latin typeface="Franklin Gothic Book" panose="020B0503020102020204" pitchFamily="34" charset="0"/>
              </a:rPr>
              <a:t> *</a:t>
            </a:r>
          </a:p>
        </p:txBody>
      </p:sp>
      <p:sp>
        <p:nvSpPr>
          <p:cNvPr id="3" name="TextBox 2">
            <a:extLst>
              <a:ext uri="{FF2B5EF4-FFF2-40B4-BE49-F238E27FC236}">
                <a16:creationId xmlns:a16="http://schemas.microsoft.com/office/drawing/2014/main" id="{796BA29E-1013-4FDE-A946-91ACB8BBF4ED}"/>
              </a:ext>
            </a:extLst>
          </p:cNvPr>
          <p:cNvSpPr txBox="1"/>
          <p:nvPr/>
        </p:nvSpPr>
        <p:spPr>
          <a:xfrm>
            <a:off x="549564" y="1445491"/>
            <a:ext cx="8502072" cy="3416320"/>
          </a:xfrm>
          <a:prstGeom prst="rect">
            <a:avLst/>
          </a:prstGeom>
          <a:noFill/>
        </p:spPr>
        <p:txBody>
          <a:bodyPr wrap="square" rtlCol="0">
            <a:spAutoFit/>
          </a:bodyPr>
          <a:lstStyle/>
          <a:p>
            <a:pPr marL="342900" indent="-342900">
              <a:buFont typeface="+mj-lt"/>
              <a:buAutoNum type="arabicPeriod"/>
            </a:pPr>
            <a:r>
              <a:rPr lang="en-US" dirty="0"/>
              <a:t>Financial Transparency</a:t>
            </a:r>
          </a:p>
          <a:p>
            <a:pPr marL="800100" lvl="1" indent="-342900">
              <a:buFont typeface="+mj-lt"/>
              <a:buAutoNum type="alphaUcPeriod"/>
            </a:pPr>
            <a:r>
              <a:rPr lang="en-US" dirty="0"/>
              <a:t>Sharing clear, easy-to-understand financial reports with members</a:t>
            </a:r>
          </a:p>
          <a:p>
            <a:pPr marL="800100" lvl="1" indent="-342900">
              <a:buFont typeface="+mj-lt"/>
              <a:buAutoNum type="alphaUcPeriod"/>
            </a:pPr>
            <a:r>
              <a:rPr lang="en-US" dirty="0"/>
              <a:t>Implementing a strong system of internal controls</a:t>
            </a:r>
          </a:p>
          <a:p>
            <a:pPr marL="800100" lvl="1" indent="-342900">
              <a:buFont typeface="+mj-lt"/>
              <a:buAutoNum type="alphaUcPeriod"/>
            </a:pPr>
            <a:r>
              <a:rPr lang="en-US" dirty="0"/>
              <a:t>Providing for an annual audit of the financial reports</a:t>
            </a:r>
          </a:p>
          <a:p>
            <a:pPr marL="800100" lvl="1" indent="-342900">
              <a:buFont typeface="+mj-lt"/>
              <a:buAutoNum type="alphaUcPeriod"/>
            </a:pPr>
            <a:endParaRPr lang="en-US" dirty="0"/>
          </a:p>
          <a:p>
            <a:pPr marL="342900" indent="-342900">
              <a:buFont typeface="+mj-lt"/>
              <a:buAutoNum type="arabicPeriod"/>
            </a:pPr>
            <a:r>
              <a:rPr lang="en-US" dirty="0"/>
              <a:t>Missional Budgeting and Fundraising</a:t>
            </a:r>
          </a:p>
          <a:p>
            <a:pPr marL="800100" lvl="1" indent="-342900">
              <a:buFont typeface="+mj-lt"/>
              <a:buAutoNum type="alphaUcPeriod"/>
            </a:pPr>
            <a:r>
              <a:rPr lang="en-US" dirty="0"/>
              <a:t>Facilitate the congregation-wide activity of discerning, planning and budgeting for God’s mission</a:t>
            </a:r>
          </a:p>
          <a:p>
            <a:pPr marL="800100" lvl="1" indent="-342900">
              <a:buFont typeface="+mj-lt"/>
              <a:buAutoNum type="alphaUcPeriod"/>
            </a:pPr>
            <a:endParaRPr lang="en-US" dirty="0"/>
          </a:p>
          <a:p>
            <a:pPr marL="342900" indent="-342900">
              <a:buFont typeface="+mj-lt"/>
              <a:buAutoNum type="arabicPeriod"/>
            </a:pPr>
            <a:r>
              <a:rPr lang="en-US" dirty="0"/>
              <a:t>Best Practices</a:t>
            </a:r>
          </a:p>
          <a:p>
            <a:pPr marL="800100" lvl="1" indent="-342900">
              <a:buFont typeface="+mj-lt"/>
              <a:buAutoNum type="alphaUcPeriod"/>
            </a:pPr>
            <a:r>
              <a:rPr lang="en-US" dirty="0"/>
              <a:t>Engage in practices that ensure their current financial health and long-term sustainability</a:t>
            </a:r>
          </a:p>
        </p:txBody>
      </p:sp>
      <p:sp>
        <p:nvSpPr>
          <p:cNvPr id="5" name="TextBox 4">
            <a:extLst>
              <a:ext uri="{FF2B5EF4-FFF2-40B4-BE49-F238E27FC236}">
                <a16:creationId xmlns:a16="http://schemas.microsoft.com/office/drawing/2014/main" id="{C15A1502-E2F8-4C50-B4D2-150C27CE0743}"/>
              </a:ext>
            </a:extLst>
          </p:cNvPr>
          <p:cNvSpPr txBox="1"/>
          <p:nvPr/>
        </p:nvSpPr>
        <p:spPr>
          <a:xfrm>
            <a:off x="97956" y="5412509"/>
            <a:ext cx="8502072" cy="276999"/>
          </a:xfrm>
          <a:prstGeom prst="rect">
            <a:avLst/>
          </a:prstGeom>
          <a:noFill/>
        </p:spPr>
        <p:txBody>
          <a:bodyPr wrap="square" rtlCol="0">
            <a:spAutoFit/>
          </a:bodyPr>
          <a:lstStyle/>
          <a:p>
            <a:r>
              <a:rPr lang="en-US" sz="1200" dirty="0"/>
              <a:t>* Source:  UMC Guidelines, Finance:  Handling God’s Money in the Church</a:t>
            </a:r>
          </a:p>
        </p:txBody>
      </p:sp>
    </p:spTree>
    <p:extLst>
      <p:ext uri="{BB962C8B-B14F-4D97-AF65-F5344CB8AC3E}">
        <p14:creationId xmlns:p14="http://schemas.microsoft.com/office/powerpoint/2010/main" val="139951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Finance Committee</a:t>
            </a:r>
            <a:endParaRPr lang="en-US" baseline="30000" dirty="0">
              <a:latin typeface="Franklin Gothic Book" panose="020B0503020102020204" pitchFamily="34" charset="0"/>
            </a:endParaRPr>
          </a:p>
        </p:txBody>
      </p:sp>
      <p:sp>
        <p:nvSpPr>
          <p:cNvPr id="8" name="TextBox 7">
            <a:extLst>
              <a:ext uri="{FF2B5EF4-FFF2-40B4-BE49-F238E27FC236}">
                <a16:creationId xmlns:a16="http://schemas.microsoft.com/office/drawing/2014/main" id="{55FC9AD7-181E-45C5-9D9F-6155BB7408F8}"/>
              </a:ext>
            </a:extLst>
          </p:cNvPr>
          <p:cNvSpPr txBox="1"/>
          <p:nvPr/>
        </p:nvSpPr>
        <p:spPr>
          <a:xfrm>
            <a:off x="549564" y="1009263"/>
            <a:ext cx="8502072" cy="5262979"/>
          </a:xfrm>
          <a:prstGeom prst="rect">
            <a:avLst/>
          </a:prstGeom>
          <a:noFill/>
        </p:spPr>
        <p:txBody>
          <a:bodyPr wrap="square" rtlCol="0">
            <a:spAutoFit/>
          </a:bodyPr>
          <a:lstStyle/>
          <a:p>
            <a:r>
              <a:rPr lang="en-US" sz="1400" b="1" dirty="0"/>
              <a:t>Role: </a:t>
            </a:r>
          </a:p>
          <a:p>
            <a:r>
              <a:rPr lang="en-US" sz="1400" dirty="0"/>
              <a:t>An effective finance team proposes a budget, then raises, manages, and distributes the financial resources to support &amp; strengthen the mission &amp; ministry of the congregation. </a:t>
            </a:r>
          </a:p>
          <a:p>
            <a:endParaRPr lang="en-US" sz="1400" dirty="0"/>
          </a:p>
          <a:p>
            <a:r>
              <a:rPr lang="en-US" sz="1400" b="1" dirty="0"/>
              <a:t>Qualifications:</a:t>
            </a:r>
            <a:r>
              <a:rPr lang="en-US" sz="1400" dirty="0"/>
              <a:t> </a:t>
            </a:r>
          </a:p>
          <a:p>
            <a:pPr marL="285750" indent="-285750">
              <a:buFont typeface="Arial" panose="020B0604020202020204" pitchFamily="34" charset="0"/>
              <a:buChar char="•"/>
            </a:pPr>
            <a:r>
              <a:rPr lang="en-US" sz="1400" dirty="0"/>
              <a:t>Ability to listen to &amp; communicate with people of all ages who have ideas about the mission and ministry of the congregation</a:t>
            </a:r>
          </a:p>
          <a:p>
            <a:pPr marL="285750" indent="-285750">
              <a:buFont typeface="Arial" panose="020B0604020202020204" pitchFamily="34" charset="0"/>
              <a:buChar char="•"/>
            </a:pPr>
            <a:r>
              <a:rPr lang="en-US" sz="1400" dirty="0"/>
              <a:t>Skills with financial budgetary matters along with understanding of Biblical stewardship and management of the resources God provides. </a:t>
            </a:r>
          </a:p>
          <a:p>
            <a:endParaRPr lang="en-US" sz="1400" dirty="0"/>
          </a:p>
          <a:p>
            <a:r>
              <a:rPr lang="en-US" sz="1400" b="1" dirty="0"/>
              <a:t>Structure:</a:t>
            </a:r>
          </a:p>
          <a:p>
            <a:r>
              <a:rPr lang="en-US" sz="1400" dirty="0"/>
              <a:t>Comprised of a chairperson, pastor, lay member of annual conference, chairperson of church council, chairperson or rep. from staff-parish committee, a representative of the trustees, lay leader, financial secretary, treasurer and others determined by the charge conference.</a:t>
            </a:r>
          </a:p>
          <a:p>
            <a:endParaRPr lang="en-US" sz="1400" dirty="0"/>
          </a:p>
          <a:p>
            <a:r>
              <a:rPr lang="en-US" sz="1400" b="1" dirty="0"/>
              <a:t>Responsibilities:</a:t>
            </a:r>
          </a:p>
          <a:p>
            <a:pPr marL="285750" indent="-285750">
              <a:buFont typeface="Arial" panose="020B0604020202020204" pitchFamily="34" charset="0"/>
              <a:buChar char="•"/>
            </a:pPr>
            <a:r>
              <a:rPr lang="en-US" sz="1400" dirty="0"/>
              <a:t>Compile annual budget to support mission and vision of the church</a:t>
            </a:r>
          </a:p>
          <a:p>
            <a:pPr marL="285750" indent="-285750">
              <a:buFont typeface="Arial" panose="020B0604020202020204" pitchFamily="34" charset="0"/>
              <a:buChar char="•"/>
            </a:pPr>
            <a:r>
              <a:rPr lang="en-US" sz="1400" dirty="0"/>
              <a:t>Submit budget to church leadership for review &amp; adoption</a:t>
            </a:r>
          </a:p>
          <a:p>
            <a:pPr marL="285750" indent="-285750">
              <a:buFont typeface="Arial" panose="020B0604020202020204" pitchFamily="34" charset="0"/>
              <a:buChar char="•"/>
            </a:pPr>
            <a:r>
              <a:rPr lang="en-US" sz="1400" dirty="0"/>
              <a:t>Provide reports that show how the church is doing vs. budget</a:t>
            </a:r>
          </a:p>
          <a:p>
            <a:pPr marL="285750" indent="-285750">
              <a:buFont typeface="Arial" panose="020B0604020202020204" pitchFamily="34" charset="0"/>
              <a:buChar char="•"/>
            </a:pPr>
            <a:r>
              <a:rPr lang="en-US" sz="1400" dirty="0"/>
              <a:t>Develop &amp; implement plans to raise sufficient income to support the approved budget</a:t>
            </a:r>
          </a:p>
          <a:p>
            <a:pPr marL="285750" indent="-285750">
              <a:buFont typeface="Arial" panose="020B0604020202020204" pitchFamily="34" charset="0"/>
              <a:buChar char="•"/>
            </a:pPr>
            <a:r>
              <a:rPr lang="en-US" sz="1400" dirty="0"/>
              <a:t>Establish written financial policies &amp; procedures for internal controls; assess effectiveness annually</a:t>
            </a:r>
          </a:p>
          <a:p>
            <a:pPr marL="285750" indent="-285750">
              <a:buFont typeface="Arial" panose="020B0604020202020204" pitchFamily="34" charset="0"/>
              <a:buChar char="•"/>
            </a:pPr>
            <a:r>
              <a:rPr lang="en-US" sz="1400" dirty="0"/>
              <a:t>Recommend proper depositories for funds</a:t>
            </a:r>
          </a:p>
          <a:p>
            <a:pPr marL="285750" indent="-285750">
              <a:buFont typeface="Arial" panose="020B0604020202020204" pitchFamily="34" charset="0"/>
              <a:buChar char="•"/>
            </a:pPr>
            <a:r>
              <a:rPr lang="en-US" sz="1400" dirty="0"/>
              <a:t>Arrange for annual audit of financial records of church &amp; all its organizations                                                           and accounts; provide report to the charge conference</a:t>
            </a:r>
          </a:p>
        </p:txBody>
      </p:sp>
    </p:spTree>
    <p:extLst>
      <p:ext uri="{BB962C8B-B14F-4D97-AF65-F5344CB8AC3E}">
        <p14:creationId xmlns:p14="http://schemas.microsoft.com/office/powerpoint/2010/main" val="19009326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Treasurer</a:t>
            </a:r>
            <a:endParaRPr lang="en-US" baseline="30000" dirty="0">
              <a:latin typeface="Franklin Gothic Book" panose="020B0503020102020204" pitchFamily="34" charset="0"/>
            </a:endParaRPr>
          </a:p>
        </p:txBody>
      </p:sp>
      <p:sp>
        <p:nvSpPr>
          <p:cNvPr id="8" name="TextBox 7">
            <a:extLst>
              <a:ext uri="{FF2B5EF4-FFF2-40B4-BE49-F238E27FC236}">
                <a16:creationId xmlns:a16="http://schemas.microsoft.com/office/drawing/2014/main" id="{55FC9AD7-181E-45C5-9D9F-6155BB7408F8}"/>
              </a:ext>
            </a:extLst>
          </p:cNvPr>
          <p:cNvSpPr txBox="1"/>
          <p:nvPr/>
        </p:nvSpPr>
        <p:spPr>
          <a:xfrm>
            <a:off x="549564" y="1009263"/>
            <a:ext cx="8502072" cy="5047536"/>
          </a:xfrm>
          <a:prstGeom prst="rect">
            <a:avLst/>
          </a:prstGeom>
          <a:noFill/>
        </p:spPr>
        <p:txBody>
          <a:bodyPr wrap="square" rtlCol="0">
            <a:spAutoFit/>
          </a:bodyPr>
          <a:lstStyle/>
          <a:p>
            <a:r>
              <a:rPr lang="en-US" sz="1400" b="1" dirty="0"/>
              <a:t>Role: </a:t>
            </a:r>
          </a:p>
          <a:p>
            <a:r>
              <a:rPr lang="en-US" sz="1400" dirty="0"/>
              <a:t>Disburses funds in a responsible and timely manner with funds identified and bills paid when due, as directed by the policy and procedures. </a:t>
            </a:r>
          </a:p>
          <a:p>
            <a:endParaRPr lang="en-US" sz="1400" dirty="0"/>
          </a:p>
          <a:p>
            <a:r>
              <a:rPr lang="en-US" sz="1400" b="1" dirty="0"/>
              <a:t>Qualifications:</a:t>
            </a:r>
            <a:r>
              <a:rPr lang="en-US" sz="1400" dirty="0"/>
              <a:t> </a:t>
            </a:r>
          </a:p>
          <a:p>
            <a:pPr marL="285750" indent="-285750">
              <a:buFont typeface="Arial" panose="020B0604020202020204" pitchFamily="34" charset="0"/>
              <a:buChar char="•"/>
            </a:pPr>
            <a:r>
              <a:rPr lang="en-US" sz="1400" dirty="0"/>
              <a:t>Demonstrate skills and interest in financial matters</a:t>
            </a:r>
          </a:p>
          <a:p>
            <a:pPr marL="285750" indent="-285750">
              <a:buFont typeface="Arial" panose="020B0604020202020204" pitchFamily="34" charset="0"/>
              <a:buChar char="•"/>
            </a:pPr>
            <a:r>
              <a:rPr lang="en-US" sz="1400" dirty="0"/>
              <a:t>Can keep detailed, accurate records and maintain appropriate confidentiality</a:t>
            </a:r>
          </a:p>
          <a:p>
            <a:pPr marL="285750" indent="-285750">
              <a:buFont typeface="Arial" panose="020B0604020202020204" pitchFamily="34" charset="0"/>
              <a:buChar char="•"/>
            </a:pPr>
            <a:r>
              <a:rPr lang="en-US" sz="1400" dirty="0"/>
              <a:t>Understand biblical stewardship and management of resources that God provides</a:t>
            </a:r>
          </a:p>
          <a:p>
            <a:endParaRPr lang="en-US" sz="1400" dirty="0"/>
          </a:p>
          <a:p>
            <a:r>
              <a:rPr lang="en-US" sz="1400" b="1" dirty="0"/>
              <a:t>Responsibilities:</a:t>
            </a:r>
          </a:p>
          <a:p>
            <a:pPr marL="285750" indent="-285750">
              <a:buFont typeface="Arial" panose="020B0604020202020204" pitchFamily="34" charset="0"/>
              <a:buChar char="•"/>
            </a:pPr>
            <a:r>
              <a:rPr lang="en-US" sz="1400" dirty="0"/>
              <a:t>Disburses all money contributed to the local church budget, keeping accurate records of how money is spent</a:t>
            </a:r>
          </a:p>
          <a:p>
            <a:pPr marL="742950" lvl="1" indent="-285750">
              <a:buFont typeface="Arial" panose="020B0604020202020204" pitchFamily="34" charset="0"/>
              <a:buChar char="•"/>
            </a:pPr>
            <a:r>
              <a:rPr lang="en-US" sz="1400" dirty="0"/>
              <a:t>Utilize an accounting software (such as QuickBooks) or, at a minimum, a spreadsheet</a:t>
            </a:r>
          </a:p>
          <a:p>
            <a:pPr marL="285750" indent="-285750">
              <a:buFont typeface="Arial" panose="020B0604020202020204" pitchFamily="34" charset="0"/>
              <a:buChar char="•"/>
            </a:pPr>
            <a:r>
              <a:rPr lang="en-US" sz="1400" dirty="0"/>
              <a:t>Manages disbursement of funds according to the policy &amp; procedures established by the committee on Finance and Staff Parish Relations Committee (SPRC). This includes:</a:t>
            </a:r>
          </a:p>
          <a:p>
            <a:pPr marL="742950" lvl="1" indent="-285750">
              <a:buFont typeface="Courier New" panose="02070309020205020404" pitchFamily="49" charset="0"/>
              <a:buChar char="o"/>
            </a:pPr>
            <a:r>
              <a:rPr lang="en-US" sz="1400" dirty="0"/>
              <a:t>Maintaining compliance with all disciplinary requirements and applicable governmental tax guidelines.</a:t>
            </a:r>
          </a:p>
          <a:p>
            <a:pPr marL="742950" lvl="1" indent="-285750">
              <a:buFont typeface="Courier New" panose="02070309020205020404" pitchFamily="49" charset="0"/>
              <a:buChar char="o"/>
            </a:pPr>
            <a:r>
              <a:rPr lang="en-US" sz="1400" dirty="0"/>
              <a:t>Ensuring restricted funds are used only as directed by donors</a:t>
            </a:r>
          </a:p>
          <a:p>
            <a:pPr marL="285750" indent="-285750">
              <a:buFont typeface="Arial" panose="020B0604020202020204" pitchFamily="34" charset="0"/>
              <a:buChar char="•"/>
            </a:pPr>
            <a:r>
              <a:rPr lang="en-US" sz="1400" dirty="0"/>
              <a:t>Prepares and disburses payroll checks (or direct deposit)</a:t>
            </a:r>
          </a:p>
          <a:p>
            <a:pPr marL="742950" lvl="1" indent="-285750">
              <a:buFont typeface="Courier New" panose="02070309020205020404" pitchFamily="49" charset="0"/>
              <a:buChar char="o"/>
            </a:pPr>
            <a:r>
              <a:rPr lang="en-US" sz="1400" dirty="0"/>
              <a:t>Prepares and files all payroll-related tax returns (941’s, W2’s, 1099’s, etc.)</a:t>
            </a:r>
          </a:p>
          <a:p>
            <a:pPr marL="285750" indent="-285750">
              <a:buFont typeface="Arial" panose="020B0604020202020204" pitchFamily="34" charset="0"/>
              <a:buChar char="•"/>
            </a:pPr>
            <a:r>
              <a:rPr lang="en-US" sz="1400" dirty="0"/>
              <a:t>Works with the Financial Secretary to reconcile the records and keep records in good order for an annual audit</a:t>
            </a:r>
          </a:p>
          <a:p>
            <a:pPr marL="285750" indent="-285750">
              <a:buFont typeface="Arial" panose="020B0604020202020204" pitchFamily="34" charset="0"/>
              <a:buChar char="•"/>
            </a:pPr>
            <a:r>
              <a:rPr lang="en-US" sz="1400" dirty="0"/>
              <a:t>Works with the Financial Secretary and chair of the committee on finance to make regular financial reports to the committee on finance, church council, and the charge conference</a:t>
            </a:r>
          </a:p>
          <a:p>
            <a:pPr marL="285750" indent="-285750">
              <a:buFont typeface="Arial" panose="020B0604020202020204" pitchFamily="34" charset="0"/>
              <a:buChar char="•"/>
            </a:pPr>
            <a:r>
              <a:rPr lang="en-US" sz="1400" dirty="0"/>
              <a:t>Works with the committee on finance and SPRC to establish policy &amp; procedures for                                                 the authorization and payment of bills, investment of funds and remittance of offerings</a:t>
            </a:r>
          </a:p>
        </p:txBody>
      </p:sp>
    </p:spTree>
    <p:extLst>
      <p:ext uri="{BB962C8B-B14F-4D97-AF65-F5344CB8AC3E}">
        <p14:creationId xmlns:p14="http://schemas.microsoft.com/office/powerpoint/2010/main" val="27138379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Secretary</a:t>
            </a:r>
            <a:endParaRPr lang="en-US" baseline="30000" dirty="0">
              <a:latin typeface="Franklin Gothic Book" panose="020B0503020102020204" pitchFamily="34" charset="0"/>
            </a:endParaRPr>
          </a:p>
        </p:txBody>
      </p:sp>
      <p:sp>
        <p:nvSpPr>
          <p:cNvPr id="8" name="TextBox 7">
            <a:extLst>
              <a:ext uri="{FF2B5EF4-FFF2-40B4-BE49-F238E27FC236}">
                <a16:creationId xmlns:a16="http://schemas.microsoft.com/office/drawing/2014/main" id="{55FC9AD7-181E-45C5-9D9F-6155BB7408F8}"/>
              </a:ext>
            </a:extLst>
          </p:cNvPr>
          <p:cNvSpPr txBox="1"/>
          <p:nvPr/>
        </p:nvSpPr>
        <p:spPr>
          <a:xfrm>
            <a:off x="549564" y="1009263"/>
            <a:ext cx="8502072" cy="4616648"/>
          </a:xfrm>
          <a:prstGeom prst="rect">
            <a:avLst/>
          </a:prstGeom>
          <a:noFill/>
        </p:spPr>
        <p:txBody>
          <a:bodyPr wrap="square" rtlCol="0">
            <a:spAutoFit/>
          </a:bodyPr>
          <a:lstStyle/>
          <a:p>
            <a:r>
              <a:rPr lang="en-US" sz="1400" b="1" dirty="0"/>
              <a:t>Role: </a:t>
            </a:r>
          </a:p>
          <a:p>
            <a:pPr marL="285750" indent="-285750">
              <a:buFont typeface="Arial" panose="020B0604020202020204" pitchFamily="34" charset="0"/>
              <a:buChar char="•"/>
            </a:pPr>
            <a:r>
              <a:rPr lang="en-US" sz="1400" dirty="0"/>
              <a:t>Receives, records, &amp; deposits funds in timely, thorough &amp; confidential manner.</a:t>
            </a:r>
          </a:p>
          <a:p>
            <a:pPr marL="285750" indent="-285750">
              <a:buFont typeface="Arial" panose="020B0604020202020204" pitchFamily="34" charset="0"/>
              <a:buChar char="•"/>
            </a:pPr>
            <a:r>
              <a:rPr lang="en-US" sz="1400" dirty="0"/>
              <a:t>Works with Treasurer &amp; Finance Committee to develop policies &amp; procedures to ensure funds are available to support the ministry of the congregation.</a:t>
            </a:r>
          </a:p>
          <a:p>
            <a:endParaRPr lang="en-US" sz="1400" dirty="0"/>
          </a:p>
          <a:p>
            <a:r>
              <a:rPr lang="en-US" sz="1400" b="1" dirty="0"/>
              <a:t>Qualifications:</a:t>
            </a:r>
            <a:r>
              <a:rPr lang="en-US" sz="1400" dirty="0"/>
              <a:t> </a:t>
            </a:r>
          </a:p>
          <a:p>
            <a:pPr marL="285750" indent="-285750">
              <a:buFont typeface="Arial" panose="020B0604020202020204" pitchFamily="34" charset="0"/>
              <a:buChar char="•"/>
            </a:pPr>
            <a:r>
              <a:rPr lang="en-US" sz="1400" dirty="0"/>
              <a:t>Skills &amp; interest in financial record keeping</a:t>
            </a:r>
          </a:p>
          <a:p>
            <a:pPr marL="285750" indent="-285750">
              <a:buFont typeface="Arial" panose="020B0604020202020204" pitchFamily="34" charset="0"/>
              <a:buChar char="•"/>
            </a:pPr>
            <a:r>
              <a:rPr lang="en-US" sz="1400" dirty="0"/>
              <a:t>Can keep detailed, accurate records &amp; maintain appropriate confidentiality</a:t>
            </a:r>
          </a:p>
          <a:p>
            <a:pPr marL="285750" indent="-285750">
              <a:buFont typeface="Arial" panose="020B0604020202020204" pitchFamily="34" charset="0"/>
              <a:buChar char="•"/>
            </a:pPr>
            <a:r>
              <a:rPr lang="en-US" sz="1400" dirty="0"/>
              <a:t>Ability to work with individuals &amp; ministry teams.</a:t>
            </a:r>
          </a:p>
          <a:p>
            <a:pPr marL="285750" indent="-285750">
              <a:buFont typeface="Arial" panose="020B0604020202020204" pitchFamily="34" charset="0"/>
              <a:buChar char="•"/>
            </a:pPr>
            <a:r>
              <a:rPr lang="en-US" sz="1400" dirty="0"/>
              <a:t>Skills in identifying new revenue sources along with an understanding of biblical stewardship &amp; management of all resources that God provides. </a:t>
            </a:r>
          </a:p>
          <a:p>
            <a:endParaRPr lang="en-US" sz="1400" dirty="0"/>
          </a:p>
          <a:p>
            <a:r>
              <a:rPr lang="en-US" sz="1400" b="1" dirty="0"/>
              <a:t>Responsibilities:</a:t>
            </a:r>
          </a:p>
          <a:p>
            <a:pPr marL="285750" indent="-285750">
              <a:buFont typeface="Arial" panose="020B0604020202020204" pitchFamily="34" charset="0"/>
              <a:buChar char="•"/>
            </a:pPr>
            <a:r>
              <a:rPr lang="en-US" sz="1400" dirty="0"/>
              <a:t>Supervise the offering count and deposits money as soon as possible after it is received</a:t>
            </a:r>
          </a:p>
          <a:p>
            <a:pPr marL="285750" indent="-285750">
              <a:buFont typeface="Arial" panose="020B0604020202020204" pitchFamily="34" charset="0"/>
              <a:buChar char="•"/>
            </a:pPr>
            <a:r>
              <a:rPr lang="en-US" sz="1400" dirty="0"/>
              <a:t>Works according to policy &amp; procedure established by Finance Committee to receive funds, count &amp; record them, &amp; report them to the Treasurer and Finance Committee</a:t>
            </a:r>
          </a:p>
          <a:p>
            <a:pPr marL="285750" indent="-285750">
              <a:buFont typeface="Arial" panose="020B0604020202020204" pitchFamily="34" charset="0"/>
              <a:buChar char="•"/>
            </a:pPr>
            <a:r>
              <a:rPr lang="en-US" sz="1400" dirty="0"/>
              <a:t>Maintains detailed, accurate records of how much money is contributed and by whom </a:t>
            </a:r>
          </a:p>
          <a:p>
            <a:pPr marL="285750" indent="-285750">
              <a:buFont typeface="Arial" panose="020B0604020202020204" pitchFamily="34" charset="0"/>
              <a:buChar char="•"/>
            </a:pPr>
            <a:r>
              <a:rPr lang="en-US" sz="1400" dirty="0"/>
              <a:t>Reconciles records against those of the Treasurer and keeps records in good order for audit</a:t>
            </a:r>
          </a:p>
          <a:p>
            <a:pPr marL="285750" indent="-285750">
              <a:buFont typeface="Arial" panose="020B0604020202020204" pitchFamily="34" charset="0"/>
              <a:buChar char="•"/>
            </a:pPr>
            <a:r>
              <a:rPr lang="en-US" sz="1400" dirty="0"/>
              <a:t>Arranges for collecting offerings received during worship services &amp; other church gatherings making certain that more than one person (unrelated) is involved in collecting &amp; counting money</a:t>
            </a:r>
          </a:p>
          <a:p>
            <a:pPr marL="285750" indent="-285750">
              <a:buFont typeface="Arial" panose="020B0604020202020204" pitchFamily="34" charset="0"/>
              <a:buChar char="•"/>
            </a:pPr>
            <a:r>
              <a:rPr lang="en-US" sz="1400" dirty="0"/>
              <a:t>Provide donors, at least quarterly, a statement of giving</a:t>
            </a:r>
          </a:p>
        </p:txBody>
      </p:sp>
    </p:spTree>
    <p:extLst>
      <p:ext uri="{BB962C8B-B14F-4D97-AF65-F5344CB8AC3E}">
        <p14:creationId xmlns:p14="http://schemas.microsoft.com/office/powerpoint/2010/main" val="3852532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7" name="TextBox 6">
            <a:extLst>
              <a:ext uri="{FF2B5EF4-FFF2-40B4-BE49-F238E27FC236}">
                <a16:creationId xmlns:a16="http://schemas.microsoft.com/office/drawing/2014/main" id="{6A73F37E-7DC5-44BB-9B0E-5CD5C3A8327A}"/>
              </a:ext>
            </a:extLst>
          </p:cNvPr>
          <p:cNvSpPr txBox="1"/>
          <p:nvPr/>
        </p:nvSpPr>
        <p:spPr>
          <a:xfrm>
            <a:off x="549564" y="2569617"/>
            <a:ext cx="8502072" cy="1077218"/>
          </a:xfrm>
          <a:prstGeom prst="rect">
            <a:avLst/>
          </a:prstGeom>
          <a:noFill/>
        </p:spPr>
        <p:txBody>
          <a:bodyPr wrap="square" rtlCol="0">
            <a:spAutoFit/>
          </a:bodyPr>
          <a:lstStyle/>
          <a:p>
            <a:pPr algn="ctr"/>
            <a:r>
              <a:rPr lang="en-US" sz="3200" dirty="0"/>
              <a:t>APPENDIX</a:t>
            </a:r>
          </a:p>
          <a:p>
            <a:pPr algn="ctr"/>
            <a:r>
              <a:rPr lang="en-US" sz="3200" dirty="0"/>
              <a:t>Shared Ministry &amp; Billings</a:t>
            </a:r>
          </a:p>
        </p:txBody>
      </p:sp>
    </p:spTree>
    <p:extLst>
      <p:ext uri="{BB962C8B-B14F-4D97-AF65-F5344CB8AC3E}">
        <p14:creationId xmlns:p14="http://schemas.microsoft.com/office/powerpoint/2010/main" val="17805771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9" y="939602"/>
            <a:ext cx="8543925" cy="828687"/>
          </a:xfrm>
        </p:spPr>
        <p:txBody>
          <a:bodyPr>
            <a:normAutofit/>
          </a:bodyPr>
          <a:lstStyle/>
          <a:p>
            <a:pPr algn="ctr"/>
            <a:r>
              <a:rPr lang="en-US" sz="3900" b="1" dirty="0">
                <a:latin typeface="Calibri" panose="020F0502020204030204" pitchFamily="34" charset="0"/>
                <a:cs typeface="Calibri" panose="020F0502020204030204" pitchFamily="34" charset="0"/>
              </a:rPr>
              <a:t>Shared Ministry</a:t>
            </a:r>
          </a:p>
        </p:txBody>
      </p:sp>
      <p:sp>
        <p:nvSpPr>
          <p:cNvPr id="3" name="Content Placeholder 2"/>
          <p:cNvSpPr>
            <a:spLocks noGrp="1"/>
          </p:cNvSpPr>
          <p:nvPr>
            <p:ph idx="1"/>
          </p:nvPr>
        </p:nvSpPr>
        <p:spPr>
          <a:xfrm>
            <a:off x="681039" y="1768289"/>
            <a:ext cx="8543925" cy="4370294"/>
          </a:xfrm>
        </p:spPr>
        <p:txBody>
          <a:bodyPr>
            <a:noAutofit/>
          </a:bodyPr>
          <a:lstStyle/>
          <a:p>
            <a:r>
              <a:rPr lang="en-US" sz="2600" dirty="0"/>
              <a:t>The local church Apportionment is determined as a percentage of the church’s shared ministry </a:t>
            </a:r>
            <a:r>
              <a:rPr lang="en-US" sz="2600" b="1" dirty="0"/>
              <a:t>base</a:t>
            </a:r>
            <a:r>
              <a:rPr lang="en-US" sz="2600" dirty="0"/>
              <a:t>. The percentage is set at 15.2% for the year 2022 (updated/approved annually by Council of Finance &amp; Administration)</a:t>
            </a:r>
          </a:p>
          <a:p>
            <a:r>
              <a:rPr lang="en-US" sz="2600" dirty="0"/>
              <a:t>The </a:t>
            </a:r>
            <a:r>
              <a:rPr lang="en-US" sz="2600" b="1" dirty="0"/>
              <a:t>base</a:t>
            </a:r>
            <a:r>
              <a:rPr lang="en-US" sz="2600" dirty="0"/>
              <a:t> is the total of a congregation’s expenses including lines 41a-47 of Table II of the local church statistical report plus: </a:t>
            </a:r>
          </a:p>
          <a:p>
            <a:r>
              <a:rPr lang="en-US" sz="2600" dirty="0"/>
              <a:t>The billed amounts for the prior year’s Comprehensive Protection Plan (CPP), Clergy Retirement Security Program (CRSP), Health Insurance, Property Insurance and Workers Compensation.</a:t>
            </a:r>
          </a:p>
        </p:txBody>
      </p:sp>
    </p:spTree>
    <p:extLst>
      <p:ext uri="{BB962C8B-B14F-4D97-AF65-F5344CB8AC3E}">
        <p14:creationId xmlns:p14="http://schemas.microsoft.com/office/powerpoint/2010/main" val="1154140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1046831"/>
            <a:ext cx="8543925" cy="775635"/>
          </a:xfrm>
        </p:spPr>
        <p:txBody>
          <a:bodyPr>
            <a:normAutofit/>
          </a:bodyPr>
          <a:lstStyle/>
          <a:p>
            <a:r>
              <a:rPr lang="en-US" b="1" dirty="0">
                <a:latin typeface="Calibri" panose="020F0502020204030204" pitchFamily="34" charset="0"/>
                <a:cs typeface="Calibri" panose="020F0502020204030204" pitchFamily="34" charset="0"/>
              </a:rPr>
              <a:t>  Shared Ministry </a:t>
            </a:r>
            <a:endParaRPr lang="en-US" dirty="0"/>
          </a:p>
        </p:txBody>
      </p:sp>
      <p:sp>
        <p:nvSpPr>
          <p:cNvPr id="3" name="Content Placeholder 2"/>
          <p:cNvSpPr>
            <a:spLocks noGrp="1"/>
          </p:cNvSpPr>
          <p:nvPr>
            <p:ph idx="1"/>
          </p:nvPr>
        </p:nvSpPr>
        <p:spPr>
          <a:xfrm>
            <a:off x="681038" y="1822467"/>
            <a:ext cx="8214100" cy="4061645"/>
          </a:xfrm>
        </p:spPr>
        <p:txBody>
          <a:bodyPr>
            <a:normAutofit/>
          </a:bodyPr>
          <a:lstStyle/>
          <a:p>
            <a:pPr marL="0" indent="0">
              <a:lnSpc>
                <a:spcPct val="0"/>
              </a:lnSpc>
              <a:buNone/>
            </a:pPr>
            <a:endParaRPr lang="en-US" sz="2600" dirty="0"/>
          </a:p>
          <a:p>
            <a:r>
              <a:rPr lang="en-US" sz="2600" dirty="0"/>
              <a:t>Shared Ministry provides support for the Conference Administration and World Mission expenses. </a:t>
            </a:r>
          </a:p>
          <a:p>
            <a:pPr>
              <a:lnSpc>
                <a:spcPct val="0"/>
              </a:lnSpc>
            </a:pPr>
            <a:endParaRPr lang="en-US" sz="2600" dirty="0"/>
          </a:p>
          <a:p>
            <a:r>
              <a:rPr lang="en-US" sz="2600" dirty="0"/>
              <a:t>The Conference’s Shared ministry is made up of the apportionment from each local church. </a:t>
            </a:r>
          </a:p>
          <a:p>
            <a:pPr marL="0" indent="0">
              <a:lnSpc>
                <a:spcPct val="0"/>
              </a:lnSpc>
              <a:buNone/>
            </a:pPr>
            <a:endParaRPr lang="en-US" sz="2600" dirty="0"/>
          </a:p>
          <a:p>
            <a:r>
              <a:rPr lang="en-US" sz="2600" dirty="0"/>
              <a:t>Thus, Shared Ministry makes us (UMC) a Connectional church because our shared mission is supported by the work we do together to support our Conference and the global church. </a:t>
            </a:r>
          </a:p>
          <a:p>
            <a:endParaRPr lang="en-US" dirty="0"/>
          </a:p>
        </p:txBody>
      </p:sp>
    </p:spTree>
    <p:extLst>
      <p:ext uri="{BB962C8B-B14F-4D97-AF65-F5344CB8AC3E}">
        <p14:creationId xmlns:p14="http://schemas.microsoft.com/office/powerpoint/2010/main" val="2494309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312" y="395894"/>
            <a:ext cx="7682972" cy="875557"/>
          </a:xfrm>
        </p:spPr>
        <p:txBody>
          <a:bodyPr>
            <a:normAutofit/>
          </a:bodyPr>
          <a:lstStyle/>
          <a:p>
            <a:pPr algn="l"/>
            <a:r>
              <a:rPr lang="en-US" sz="4000" b="1" dirty="0">
                <a:latin typeface="Franklin Gothic Book"/>
                <a:cs typeface="Franklin Gothic Book"/>
              </a:rPr>
              <a:t>Shared Ministry Formula</a:t>
            </a:r>
          </a:p>
        </p:txBody>
      </p:sp>
      <p:pic>
        <p:nvPicPr>
          <p:cNvPr id="5" name="Picture 4" descr="GNJ_Englis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5352" y="6143113"/>
            <a:ext cx="2099036" cy="586323"/>
          </a:xfrm>
          <a:prstGeom prst="rect">
            <a:avLst/>
          </a:prstGeom>
        </p:spPr>
      </p:pic>
      <p:sp>
        <p:nvSpPr>
          <p:cNvPr id="9" name="TextBox 8"/>
          <p:cNvSpPr txBox="1"/>
          <p:nvPr/>
        </p:nvSpPr>
        <p:spPr>
          <a:xfrm>
            <a:off x="2467242" y="1271451"/>
            <a:ext cx="2882657" cy="461665"/>
          </a:xfrm>
          <a:prstGeom prst="rect">
            <a:avLst/>
          </a:prstGeom>
          <a:noFill/>
        </p:spPr>
        <p:txBody>
          <a:bodyPr wrap="square" rtlCol="0">
            <a:spAutoFit/>
          </a:bodyPr>
          <a:lstStyle/>
          <a:p>
            <a:pPr algn="ctr" defTabSz="457200"/>
            <a:r>
              <a:rPr lang="en-US" sz="2400" b="1" dirty="0">
                <a:solidFill>
                  <a:srgbClr val="0070C0"/>
                </a:solidFill>
                <a:latin typeface="Franklin Gothic Book"/>
              </a:rPr>
              <a:t>Calculation Example</a:t>
            </a:r>
          </a:p>
        </p:txBody>
      </p:sp>
      <p:pic>
        <p:nvPicPr>
          <p:cNvPr id="10" name="Picture 9"/>
          <p:cNvPicPr>
            <a:picLocks noChangeAspect="1"/>
          </p:cNvPicPr>
          <p:nvPr/>
        </p:nvPicPr>
        <p:blipFill>
          <a:blip r:embed="rId3"/>
          <a:stretch>
            <a:fillRect/>
          </a:stretch>
        </p:blipFill>
        <p:spPr>
          <a:xfrm>
            <a:off x="1389669" y="1837651"/>
            <a:ext cx="4543719" cy="4891784"/>
          </a:xfrm>
          <a:prstGeom prst="rect">
            <a:avLst/>
          </a:prstGeom>
        </p:spPr>
      </p:pic>
      <p:sp>
        <p:nvSpPr>
          <p:cNvPr id="7" name="TextBox 6">
            <a:extLst>
              <a:ext uri="{FF2B5EF4-FFF2-40B4-BE49-F238E27FC236}">
                <a16:creationId xmlns:a16="http://schemas.microsoft.com/office/drawing/2014/main" id="{D35B014F-6198-49AB-99F0-51E0DBC15EEF}"/>
              </a:ext>
            </a:extLst>
          </p:cNvPr>
          <p:cNvSpPr txBox="1"/>
          <p:nvPr/>
        </p:nvSpPr>
        <p:spPr>
          <a:xfrm>
            <a:off x="2265028" y="1887523"/>
            <a:ext cx="385893" cy="200762"/>
          </a:xfrm>
          <a:prstGeom prst="rect">
            <a:avLst/>
          </a:prstGeom>
          <a:solidFill>
            <a:schemeClr val="bg1"/>
          </a:solidFill>
        </p:spPr>
        <p:txBody>
          <a:bodyPr wrap="square" rtlCol="0">
            <a:spAutoFit/>
          </a:bodyPr>
          <a:lstStyle/>
          <a:p>
            <a:pPr defTabSz="457200"/>
            <a:endParaRPr lang="en-US" dirty="0">
              <a:solidFill>
                <a:prstClr val="black"/>
              </a:solidFill>
              <a:latin typeface="Franklin Gothic Book"/>
            </a:endParaRPr>
          </a:p>
        </p:txBody>
      </p:sp>
    </p:spTree>
    <p:extLst>
      <p:ext uri="{BB962C8B-B14F-4D97-AF65-F5344CB8AC3E}">
        <p14:creationId xmlns:p14="http://schemas.microsoft.com/office/powerpoint/2010/main" val="2196558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u="sng" dirty="0"/>
              <a:t>Other Billings Include</a:t>
            </a:r>
          </a:p>
        </p:txBody>
      </p:sp>
      <p:sp>
        <p:nvSpPr>
          <p:cNvPr id="3" name="Content Placeholder 2"/>
          <p:cNvSpPr>
            <a:spLocks noGrp="1"/>
          </p:cNvSpPr>
          <p:nvPr>
            <p:ph idx="1"/>
          </p:nvPr>
        </p:nvSpPr>
        <p:spPr>
          <a:xfrm>
            <a:off x="2359959" y="2016623"/>
            <a:ext cx="6865003" cy="3958075"/>
          </a:xfrm>
        </p:spPr>
        <p:txBody>
          <a:bodyPr>
            <a:normAutofit lnSpcReduction="10000"/>
          </a:bodyPr>
          <a:lstStyle/>
          <a:p>
            <a:r>
              <a:rPr lang="en-US" sz="2925" dirty="0"/>
              <a:t>Pastor Benefits:</a:t>
            </a:r>
          </a:p>
          <a:p>
            <a:pPr lvl="1"/>
            <a:r>
              <a:rPr lang="en-US" sz="2600" dirty="0"/>
              <a:t>Clergy Retirement Security Program (CRSP)</a:t>
            </a:r>
          </a:p>
          <a:p>
            <a:pPr lvl="1"/>
            <a:r>
              <a:rPr lang="en-US" sz="2600" dirty="0"/>
              <a:t>Comprehensive Protection Plan (CPP)</a:t>
            </a:r>
          </a:p>
          <a:p>
            <a:pPr lvl="1"/>
            <a:r>
              <a:rPr lang="en-US" sz="2600" dirty="0"/>
              <a:t>Health Insurance Contributions</a:t>
            </a:r>
          </a:p>
          <a:p>
            <a:pPr marL="371480" lvl="1" indent="0">
              <a:buNone/>
            </a:pPr>
            <a:endParaRPr lang="en-US" sz="2925" dirty="0"/>
          </a:p>
          <a:p>
            <a:r>
              <a:rPr lang="en-US" sz="2925" dirty="0"/>
              <a:t>Staff Benefits:</a:t>
            </a:r>
          </a:p>
          <a:p>
            <a:pPr lvl="1"/>
            <a:r>
              <a:rPr lang="en-US" sz="2600" dirty="0"/>
              <a:t>Workers’ Compensation</a:t>
            </a:r>
          </a:p>
          <a:p>
            <a:pPr lvl="1"/>
            <a:endParaRPr lang="en-US" sz="2925" dirty="0"/>
          </a:p>
          <a:p>
            <a:r>
              <a:rPr lang="en-US" sz="2925" dirty="0"/>
              <a:t>Church Insurance</a:t>
            </a:r>
          </a:p>
          <a:p>
            <a:endParaRPr lang="en-US" dirty="0"/>
          </a:p>
        </p:txBody>
      </p:sp>
    </p:spTree>
    <p:extLst>
      <p:ext uri="{BB962C8B-B14F-4D97-AF65-F5344CB8AC3E}">
        <p14:creationId xmlns:p14="http://schemas.microsoft.com/office/powerpoint/2010/main" val="135162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Financial Reports</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445491"/>
            <a:ext cx="8502072" cy="4065857"/>
          </a:xfrm>
          <a:prstGeom prst="rect">
            <a:avLst/>
          </a:prstGeom>
          <a:noFill/>
        </p:spPr>
        <p:txBody>
          <a:bodyPr wrap="square" rtlCol="0">
            <a:spAutoFit/>
          </a:bodyPr>
          <a:lstStyle/>
          <a:p>
            <a:pPr marL="342900" indent="-342900">
              <a:buFont typeface="+mj-lt"/>
              <a:buAutoNum type="arabicPeriod"/>
            </a:pPr>
            <a:r>
              <a:rPr lang="en-US" dirty="0"/>
              <a:t>Statement of Financial Position (balance sheet)</a:t>
            </a:r>
          </a:p>
          <a:p>
            <a:pPr marL="914400" lvl="1" indent="-457200" algn="l">
              <a:lnSpc>
                <a:spcPct val="150000"/>
              </a:lnSpc>
              <a:buFont typeface="Arial" panose="020B0604020202020204" pitchFamily="34" charset="0"/>
              <a:buChar char="•"/>
            </a:pPr>
            <a:r>
              <a:rPr lang="en-US" dirty="0"/>
              <a:t>Reflects the overall financial position of the organization at a given moment in time. It shows the accumulated results of all the individual years of your organization’s operations put together. </a:t>
            </a:r>
          </a:p>
          <a:p>
            <a:pPr marL="914400" lvl="1" indent="-457200" algn="l">
              <a:lnSpc>
                <a:spcPct val="150000"/>
              </a:lnSpc>
              <a:buFont typeface="Arial" panose="020B0604020202020204" pitchFamily="34" charset="0"/>
              <a:buChar char="•"/>
            </a:pPr>
            <a:r>
              <a:rPr lang="en-US" dirty="0"/>
              <a:t>Assets = what you have or what you are owed</a:t>
            </a:r>
          </a:p>
          <a:p>
            <a:pPr marL="914400" lvl="1" indent="-457200" algn="l">
              <a:lnSpc>
                <a:spcPct val="150000"/>
              </a:lnSpc>
              <a:buFont typeface="Arial" panose="020B0604020202020204" pitchFamily="34" charset="0"/>
              <a:buChar char="•"/>
            </a:pPr>
            <a:r>
              <a:rPr lang="en-US" dirty="0"/>
              <a:t>Liabilities = what you owe</a:t>
            </a:r>
          </a:p>
          <a:p>
            <a:pPr marL="914400" lvl="1" indent="-457200" algn="l">
              <a:lnSpc>
                <a:spcPct val="150000"/>
              </a:lnSpc>
              <a:buFont typeface="Arial" panose="020B0604020202020204" pitchFamily="34" charset="0"/>
              <a:buChar char="•"/>
            </a:pPr>
            <a:r>
              <a:rPr lang="en-US" dirty="0"/>
              <a:t>Net Assets = what’s left (Assets – Liabilities)</a:t>
            </a:r>
          </a:p>
          <a:p>
            <a:pPr marL="1371600" lvl="2" indent="-457200" algn="l">
              <a:lnSpc>
                <a:spcPct val="150000"/>
              </a:lnSpc>
              <a:buFont typeface="Arial" panose="020B0604020202020204" pitchFamily="34" charset="0"/>
              <a:buChar char="•"/>
            </a:pPr>
            <a:r>
              <a:rPr lang="en-US" dirty="0"/>
              <a:t>Unrestricted – can be used for operating expenses or any other purpose</a:t>
            </a:r>
          </a:p>
          <a:p>
            <a:pPr marL="1371600" lvl="2" indent="-457200" algn="l">
              <a:lnSpc>
                <a:spcPct val="150000"/>
              </a:lnSpc>
              <a:buFont typeface="Arial" panose="020B0604020202020204" pitchFamily="34" charset="0"/>
              <a:buChar char="•"/>
            </a:pPr>
            <a:r>
              <a:rPr lang="en-US" dirty="0"/>
              <a:t>Restricted – designated to a specific program/project (examples:  Mission Fund or Youth Ministry fund)</a:t>
            </a:r>
          </a:p>
        </p:txBody>
      </p:sp>
    </p:spTree>
    <p:extLst>
      <p:ext uri="{BB962C8B-B14F-4D97-AF65-F5344CB8AC3E}">
        <p14:creationId xmlns:p14="http://schemas.microsoft.com/office/powerpoint/2010/main" val="18109843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Financial Reports (continued)</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445491"/>
            <a:ext cx="8502072" cy="4065857"/>
          </a:xfrm>
          <a:prstGeom prst="rect">
            <a:avLst/>
          </a:prstGeom>
          <a:noFill/>
        </p:spPr>
        <p:txBody>
          <a:bodyPr wrap="square" rtlCol="0">
            <a:spAutoFit/>
          </a:bodyPr>
          <a:lstStyle/>
          <a:p>
            <a:pPr marL="342900" indent="-342900">
              <a:buFont typeface="+mj-lt"/>
              <a:buAutoNum type="arabicPeriod"/>
            </a:pPr>
            <a:r>
              <a:rPr lang="en-US" dirty="0"/>
              <a:t>Statement of Financial Position (balance sheet)</a:t>
            </a:r>
          </a:p>
          <a:p>
            <a:pPr lvl="1">
              <a:lnSpc>
                <a:spcPct val="150000"/>
              </a:lnSpc>
            </a:pPr>
            <a:r>
              <a:rPr lang="en-US" b="1" u="sng" dirty="0"/>
              <a:t>Assets</a:t>
            </a:r>
            <a:r>
              <a:rPr lang="en-US" dirty="0"/>
              <a:t> – examples and what to look for and/or ask:</a:t>
            </a:r>
          </a:p>
          <a:p>
            <a:pPr marL="914400" lvl="1" indent="-457200">
              <a:lnSpc>
                <a:spcPct val="150000"/>
              </a:lnSpc>
              <a:buFont typeface="Arial" panose="020B0604020202020204" pitchFamily="34" charset="0"/>
              <a:buChar char="•"/>
            </a:pPr>
            <a:r>
              <a:rPr lang="en-US" dirty="0"/>
              <a:t>Cash – do I have enough to pay the bills?  Is it properly invested to maximize interest? Have we protected restricted funds? Is the balance increasing or decreasing?</a:t>
            </a:r>
          </a:p>
          <a:p>
            <a:pPr marL="914400" lvl="1" indent="-457200">
              <a:lnSpc>
                <a:spcPct val="150000"/>
              </a:lnSpc>
              <a:buFont typeface="Arial" panose="020B0604020202020204" pitchFamily="34" charset="0"/>
              <a:buChar char="•"/>
            </a:pPr>
            <a:r>
              <a:rPr lang="en-US" dirty="0"/>
              <a:t>Accounts Receivable (money owed to us) – are we collecting on a timely basis? Are there any that will never be paid?  Do we have an allowance for doubtful accounts (an estimate of those that will not be paid)?</a:t>
            </a:r>
          </a:p>
          <a:p>
            <a:pPr marL="914400" lvl="1" indent="-457200">
              <a:lnSpc>
                <a:spcPct val="150000"/>
              </a:lnSpc>
              <a:buFont typeface="Arial" panose="020B0604020202020204" pitchFamily="34" charset="0"/>
              <a:buChar char="•"/>
            </a:pPr>
            <a:r>
              <a:rPr lang="en-US" dirty="0"/>
              <a:t>Fixed Assets (Land, buildings &amp; equipment) – have we invested enough or too much?</a:t>
            </a:r>
          </a:p>
        </p:txBody>
      </p:sp>
    </p:spTree>
    <p:extLst>
      <p:ext uri="{BB962C8B-B14F-4D97-AF65-F5344CB8AC3E}">
        <p14:creationId xmlns:p14="http://schemas.microsoft.com/office/powerpoint/2010/main" val="2675302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Financial Reports </a:t>
            </a:r>
            <a:r>
              <a:rPr lang="en-US" sz="1800" dirty="0">
                <a:latin typeface="Franklin Gothic Book" panose="020B0503020102020204" pitchFamily="34" charset="0"/>
              </a:rPr>
              <a:t>(continued)</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445491"/>
            <a:ext cx="8502072" cy="2403863"/>
          </a:xfrm>
          <a:prstGeom prst="rect">
            <a:avLst/>
          </a:prstGeom>
          <a:noFill/>
        </p:spPr>
        <p:txBody>
          <a:bodyPr wrap="square" rtlCol="0">
            <a:spAutoFit/>
          </a:bodyPr>
          <a:lstStyle/>
          <a:p>
            <a:pPr marL="342900" indent="-342900">
              <a:buFont typeface="+mj-lt"/>
              <a:buAutoNum type="arabicPeriod"/>
            </a:pPr>
            <a:r>
              <a:rPr lang="en-US" dirty="0"/>
              <a:t>Statement of Financial Position (balance sheet)</a:t>
            </a:r>
          </a:p>
          <a:p>
            <a:pPr marL="457200" lvl="2">
              <a:lnSpc>
                <a:spcPct val="150000"/>
              </a:lnSpc>
            </a:pPr>
            <a:r>
              <a:rPr lang="en-US" b="1" u="sng" dirty="0"/>
              <a:t>Liabilities</a:t>
            </a:r>
            <a:r>
              <a:rPr lang="en-US" dirty="0"/>
              <a:t> – examples and what to look for and/or ask:</a:t>
            </a:r>
          </a:p>
          <a:p>
            <a:pPr marL="914400" lvl="1" indent="-457200">
              <a:lnSpc>
                <a:spcPct val="150000"/>
              </a:lnSpc>
              <a:buFont typeface="Arial" panose="020B0604020202020204" pitchFamily="34" charset="0"/>
              <a:buChar char="•"/>
            </a:pPr>
            <a:r>
              <a:rPr lang="en-US" dirty="0"/>
              <a:t>Accounts payable (unpaid bills to vendors) / Accrued expenses (usually estimated expense not yet invoiced/paid) – are we paying our vendors timely?  Do we have enough cash to pay?</a:t>
            </a:r>
          </a:p>
          <a:p>
            <a:pPr marL="914400" lvl="1" indent="-457200">
              <a:lnSpc>
                <a:spcPct val="150000"/>
              </a:lnSpc>
              <a:buFont typeface="Arial" panose="020B0604020202020204" pitchFamily="34" charset="0"/>
              <a:buChar char="•"/>
            </a:pPr>
            <a:r>
              <a:rPr lang="en-US" dirty="0"/>
              <a:t>Loans – do we have the means to pay over time?</a:t>
            </a:r>
          </a:p>
        </p:txBody>
      </p:sp>
    </p:spTree>
    <p:extLst>
      <p:ext uri="{BB962C8B-B14F-4D97-AF65-F5344CB8AC3E}">
        <p14:creationId xmlns:p14="http://schemas.microsoft.com/office/powerpoint/2010/main" val="6661893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Financial Reports </a:t>
            </a:r>
            <a:r>
              <a:rPr lang="en-US" sz="1800" dirty="0">
                <a:latin typeface="Franklin Gothic Book" panose="020B0503020102020204" pitchFamily="34" charset="0"/>
              </a:rPr>
              <a:t>(continued)</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549564" y="1445491"/>
            <a:ext cx="8502072" cy="3650358"/>
          </a:xfrm>
          <a:prstGeom prst="rect">
            <a:avLst/>
          </a:prstGeom>
          <a:noFill/>
        </p:spPr>
        <p:txBody>
          <a:bodyPr wrap="square" rtlCol="0">
            <a:spAutoFit/>
          </a:bodyPr>
          <a:lstStyle/>
          <a:p>
            <a:pPr marL="342900" indent="-342900">
              <a:buFont typeface="+mj-lt"/>
              <a:buAutoNum type="arabicPeriod" startAt="2"/>
            </a:pPr>
            <a:r>
              <a:rPr lang="en-US" dirty="0"/>
              <a:t>Statement of Activity (profit &amp; loss statement)</a:t>
            </a:r>
          </a:p>
          <a:p>
            <a:pPr marL="914400" lvl="1" indent="-457200">
              <a:lnSpc>
                <a:spcPct val="150000"/>
              </a:lnSpc>
              <a:buFont typeface="Arial" panose="020B0604020202020204" pitchFamily="34" charset="0"/>
              <a:buChar char="•"/>
            </a:pPr>
            <a:r>
              <a:rPr lang="en-US" dirty="0"/>
              <a:t>Shows the organization’s revenue and expenses for a specific period of time. </a:t>
            </a:r>
          </a:p>
          <a:p>
            <a:pPr marL="914400" lvl="1" indent="-457200">
              <a:lnSpc>
                <a:spcPct val="150000"/>
              </a:lnSpc>
              <a:buFont typeface="Arial" panose="020B0604020202020204" pitchFamily="34" charset="0"/>
              <a:buChar char="•"/>
            </a:pPr>
            <a:r>
              <a:rPr lang="en-US" dirty="0"/>
              <a:t>The report reflects the changes to an organization’s net assets resulting from income and expenses that occur during the current period.</a:t>
            </a:r>
          </a:p>
          <a:p>
            <a:pPr marL="1371600" lvl="2" indent="-457200">
              <a:lnSpc>
                <a:spcPct val="150000"/>
              </a:lnSpc>
              <a:buFont typeface="Arial" panose="020B0604020202020204" pitchFamily="34" charset="0"/>
              <a:buChar char="•"/>
            </a:pPr>
            <a:r>
              <a:rPr lang="en-US" dirty="0"/>
              <a:t>Revenue less expenses = change in net assets</a:t>
            </a:r>
          </a:p>
          <a:p>
            <a:pPr marL="1828800" lvl="3" indent="-457200">
              <a:lnSpc>
                <a:spcPct val="150000"/>
              </a:lnSpc>
              <a:buFont typeface="Arial" panose="020B0604020202020204" pitchFamily="34" charset="0"/>
              <a:buChar char="•"/>
            </a:pPr>
            <a:r>
              <a:rPr lang="en-US" dirty="0"/>
              <a:t>Revenue greater than expenses = Surplus (profit)</a:t>
            </a:r>
          </a:p>
          <a:p>
            <a:pPr marL="1828800" lvl="3" indent="-457200">
              <a:lnSpc>
                <a:spcPct val="150000"/>
              </a:lnSpc>
              <a:buFont typeface="Arial" panose="020B0604020202020204" pitchFamily="34" charset="0"/>
              <a:buChar char="•"/>
            </a:pPr>
            <a:r>
              <a:rPr lang="en-US" dirty="0"/>
              <a:t>Revenue less than expenses = Deficit (loss)</a:t>
            </a:r>
          </a:p>
          <a:p>
            <a:pPr marL="914400" lvl="1" indent="-457200">
              <a:lnSpc>
                <a:spcPct val="150000"/>
              </a:lnSpc>
              <a:buFont typeface="Arial" panose="020B0604020202020204" pitchFamily="34" charset="0"/>
              <a:buChar char="•"/>
            </a:pPr>
            <a:r>
              <a:rPr lang="en-US" dirty="0"/>
              <a:t>Report should include comparison to prior year and budget to monitor trends and risks/opportunities vs. budget	</a:t>
            </a:r>
          </a:p>
        </p:txBody>
      </p:sp>
      <p:sp>
        <p:nvSpPr>
          <p:cNvPr id="5" name="TextBox 4">
            <a:extLst>
              <a:ext uri="{FF2B5EF4-FFF2-40B4-BE49-F238E27FC236}">
                <a16:creationId xmlns:a16="http://schemas.microsoft.com/office/drawing/2014/main" id="{F4D2CD50-C2D9-4B79-A693-2102C5BA634C}"/>
              </a:ext>
            </a:extLst>
          </p:cNvPr>
          <p:cNvSpPr txBox="1"/>
          <p:nvPr/>
        </p:nvSpPr>
        <p:spPr>
          <a:xfrm>
            <a:off x="550962" y="5188383"/>
            <a:ext cx="8502072" cy="646331"/>
          </a:xfrm>
          <a:prstGeom prst="rect">
            <a:avLst/>
          </a:prstGeom>
          <a:noFill/>
        </p:spPr>
        <p:txBody>
          <a:bodyPr wrap="square" rtlCol="0">
            <a:spAutoFit/>
          </a:bodyPr>
          <a:lstStyle/>
          <a:p>
            <a:r>
              <a:rPr lang="en-US" b="1" dirty="0"/>
              <a:t>Utilizing an accounting software system, such as QuickBooks, will facilitate maintaining accurate financial records and generating financial reports</a:t>
            </a:r>
          </a:p>
        </p:txBody>
      </p:sp>
      <p:cxnSp>
        <p:nvCxnSpPr>
          <p:cNvPr id="4" name="Straight Connector 3">
            <a:extLst>
              <a:ext uri="{FF2B5EF4-FFF2-40B4-BE49-F238E27FC236}">
                <a16:creationId xmlns:a16="http://schemas.microsoft.com/office/drawing/2014/main" id="{9EB94FD6-1D59-4525-BA90-05C549B1524F}"/>
              </a:ext>
            </a:extLst>
          </p:cNvPr>
          <p:cNvCxnSpPr>
            <a:cxnSpLocks/>
          </p:cNvCxnSpPr>
          <p:nvPr/>
        </p:nvCxnSpPr>
        <p:spPr>
          <a:xfrm>
            <a:off x="549564" y="5095849"/>
            <a:ext cx="8619603" cy="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6170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461665"/>
          </a:xfrm>
          <a:prstGeom prst="rect">
            <a:avLst/>
          </a:prstGeom>
          <a:noFill/>
        </p:spPr>
        <p:txBody>
          <a:bodyPr wrap="square" rtlCol="0">
            <a:spAutoFit/>
          </a:bodyPr>
          <a:lstStyle/>
          <a:p>
            <a:r>
              <a:rPr lang="en-US" sz="2400" dirty="0">
                <a:latin typeface="Franklin Gothic Book" panose="020B0503020102020204" pitchFamily="34" charset="0"/>
              </a:rPr>
              <a:t>Financial Transparency – Financial Reports </a:t>
            </a:r>
            <a:r>
              <a:rPr lang="en-US" sz="1800" dirty="0">
                <a:latin typeface="Franklin Gothic Book" panose="020B0503020102020204" pitchFamily="34" charset="0"/>
              </a:rPr>
              <a:t>(continued)</a:t>
            </a:r>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434108" y="992486"/>
            <a:ext cx="8502072" cy="369332"/>
          </a:xfrm>
          <a:prstGeom prst="rect">
            <a:avLst/>
          </a:prstGeom>
          <a:noFill/>
        </p:spPr>
        <p:txBody>
          <a:bodyPr wrap="square" rtlCol="0">
            <a:spAutoFit/>
          </a:bodyPr>
          <a:lstStyle/>
          <a:p>
            <a:pPr algn="ctr"/>
            <a:r>
              <a:rPr lang="en-US" dirty="0"/>
              <a:t>Statement of Financial Position (Example)</a:t>
            </a:r>
          </a:p>
        </p:txBody>
      </p:sp>
      <p:pic>
        <p:nvPicPr>
          <p:cNvPr id="4" name="Picture 3">
            <a:extLst>
              <a:ext uri="{FF2B5EF4-FFF2-40B4-BE49-F238E27FC236}">
                <a16:creationId xmlns:a16="http://schemas.microsoft.com/office/drawing/2014/main" id="{B5FA4752-2417-4608-9CCB-FD5DE06B7401}"/>
              </a:ext>
            </a:extLst>
          </p:cNvPr>
          <p:cNvPicPr>
            <a:picLocks noChangeAspect="1"/>
          </p:cNvPicPr>
          <p:nvPr/>
        </p:nvPicPr>
        <p:blipFill>
          <a:blip r:embed="rId3"/>
          <a:stretch>
            <a:fillRect/>
          </a:stretch>
        </p:blipFill>
        <p:spPr>
          <a:xfrm>
            <a:off x="2720916" y="1521263"/>
            <a:ext cx="4031304" cy="5116350"/>
          </a:xfrm>
          <a:prstGeom prst="rect">
            <a:avLst/>
          </a:prstGeom>
        </p:spPr>
      </p:pic>
    </p:spTree>
    <p:extLst>
      <p:ext uri="{BB962C8B-B14F-4D97-AF65-F5344CB8AC3E}">
        <p14:creationId xmlns:p14="http://schemas.microsoft.com/office/powerpoint/2010/main" val="8844614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521916"/>
            <a:ext cx="8315609" cy="646331"/>
          </a:xfrm>
          <a:prstGeom prst="rect">
            <a:avLst/>
          </a:prstGeom>
          <a:noFill/>
        </p:spPr>
        <p:txBody>
          <a:bodyPr wrap="square" rtlCol="0">
            <a:spAutoFit/>
          </a:bodyPr>
          <a:lstStyle/>
          <a:p>
            <a:r>
              <a:rPr lang="en-US" sz="2400" dirty="0">
                <a:latin typeface="Franklin Gothic Book" panose="020B0503020102020204" pitchFamily="34" charset="0"/>
              </a:rPr>
              <a:t>Financial Transparency – Financial Reports </a:t>
            </a:r>
            <a:r>
              <a:rPr lang="en-US" sz="1800" dirty="0">
                <a:latin typeface="Franklin Gothic Book" panose="020B0503020102020204" pitchFamily="34" charset="0"/>
              </a:rPr>
              <a:t>(continued)</a:t>
            </a:r>
            <a:endParaRPr lang="en-US" baseline="30000" dirty="0">
              <a:latin typeface="Franklin Gothic Book" panose="020B0503020102020204" pitchFamily="34" charset="0"/>
            </a:endParaRPr>
          </a:p>
          <a:p>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434108" y="992486"/>
            <a:ext cx="8502072" cy="369332"/>
          </a:xfrm>
          <a:prstGeom prst="rect">
            <a:avLst/>
          </a:prstGeom>
          <a:noFill/>
        </p:spPr>
        <p:txBody>
          <a:bodyPr wrap="square" rtlCol="0">
            <a:spAutoFit/>
          </a:bodyPr>
          <a:lstStyle/>
          <a:p>
            <a:pPr algn="ctr"/>
            <a:r>
              <a:rPr lang="en-US" dirty="0"/>
              <a:t>Statement of Activity (Example 1)</a:t>
            </a:r>
          </a:p>
        </p:txBody>
      </p:sp>
      <p:pic>
        <p:nvPicPr>
          <p:cNvPr id="5" name="Picture 4">
            <a:extLst>
              <a:ext uri="{FF2B5EF4-FFF2-40B4-BE49-F238E27FC236}">
                <a16:creationId xmlns:a16="http://schemas.microsoft.com/office/drawing/2014/main" id="{30DF748F-6C8F-4B9D-B175-C1EB2D183218}"/>
              </a:ext>
            </a:extLst>
          </p:cNvPr>
          <p:cNvPicPr>
            <a:picLocks noChangeAspect="1"/>
          </p:cNvPicPr>
          <p:nvPr/>
        </p:nvPicPr>
        <p:blipFill>
          <a:blip r:embed="rId3"/>
          <a:stretch>
            <a:fillRect/>
          </a:stretch>
        </p:blipFill>
        <p:spPr>
          <a:xfrm>
            <a:off x="520117" y="1456505"/>
            <a:ext cx="8416063" cy="4522187"/>
          </a:xfrm>
          <a:prstGeom prst="rect">
            <a:avLst/>
          </a:prstGeom>
        </p:spPr>
      </p:pic>
    </p:spTree>
    <p:extLst>
      <p:ext uri="{BB962C8B-B14F-4D97-AF65-F5344CB8AC3E}">
        <p14:creationId xmlns:p14="http://schemas.microsoft.com/office/powerpoint/2010/main" val="8690060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308273" y="521916"/>
            <a:ext cx="8315609" cy="1015663"/>
          </a:xfrm>
          <a:prstGeom prst="rect">
            <a:avLst/>
          </a:prstGeom>
          <a:noFill/>
        </p:spPr>
        <p:txBody>
          <a:bodyPr wrap="square" rtlCol="0">
            <a:spAutoFit/>
          </a:bodyPr>
          <a:lstStyle/>
          <a:p>
            <a:r>
              <a:rPr lang="en-US" sz="2400" dirty="0">
                <a:latin typeface="Franklin Gothic Book" panose="020B0503020102020204" pitchFamily="34" charset="0"/>
              </a:rPr>
              <a:t>Financial Transparency – </a:t>
            </a:r>
          </a:p>
          <a:p>
            <a:r>
              <a:rPr lang="en-US" sz="2400" dirty="0">
                <a:latin typeface="Franklin Gothic Book" panose="020B0503020102020204" pitchFamily="34" charset="0"/>
              </a:rPr>
              <a:t>Financial Reports </a:t>
            </a:r>
            <a:r>
              <a:rPr lang="en-US" sz="1800" dirty="0">
                <a:latin typeface="Franklin Gothic Book" panose="020B0503020102020204" pitchFamily="34" charset="0"/>
              </a:rPr>
              <a:t>(continued)</a:t>
            </a:r>
            <a:endParaRPr lang="en-US" baseline="30000" dirty="0">
              <a:latin typeface="Franklin Gothic Book" panose="020B0503020102020204" pitchFamily="34" charset="0"/>
            </a:endParaRPr>
          </a:p>
          <a:p>
            <a:endParaRPr lang="en-US" baseline="30000" dirty="0">
              <a:latin typeface="Franklin Gothic Book" panose="020B0503020102020204" pitchFamily="34" charset="0"/>
            </a:endParaRPr>
          </a:p>
        </p:txBody>
      </p:sp>
      <p:sp>
        <p:nvSpPr>
          <p:cNvPr id="7" name="TextBox 6">
            <a:extLst>
              <a:ext uri="{FF2B5EF4-FFF2-40B4-BE49-F238E27FC236}">
                <a16:creationId xmlns:a16="http://schemas.microsoft.com/office/drawing/2014/main" id="{6A73F37E-7DC5-44BB-9B0E-5CD5C3A8327A}"/>
              </a:ext>
            </a:extLst>
          </p:cNvPr>
          <p:cNvSpPr txBox="1"/>
          <p:nvPr/>
        </p:nvSpPr>
        <p:spPr>
          <a:xfrm>
            <a:off x="-2250370" y="1352913"/>
            <a:ext cx="8502072" cy="369332"/>
          </a:xfrm>
          <a:prstGeom prst="rect">
            <a:avLst/>
          </a:prstGeom>
          <a:noFill/>
        </p:spPr>
        <p:txBody>
          <a:bodyPr wrap="square" rtlCol="0">
            <a:spAutoFit/>
          </a:bodyPr>
          <a:lstStyle/>
          <a:p>
            <a:pPr algn="ctr"/>
            <a:r>
              <a:rPr lang="en-US" dirty="0"/>
              <a:t>Statement of Activity (Example 2)</a:t>
            </a:r>
          </a:p>
        </p:txBody>
      </p:sp>
      <p:graphicFrame>
        <p:nvGraphicFramePr>
          <p:cNvPr id="8" name="Object 7">
            <a:extLst>
              <a:ext uri="{FF2B5EF4-FFF2-40B4-BE49-F238E27FC236}">
                <a16:creationId xmlns:a16="http://schemas.microsoft.com/office/drawing/2014/main" id="{75BAF052-F480-460D-A1C6-5F6978285FEA}"/>
              </a:ext>
            </a:extLst>
          </p:cNvPr>
          <p:cNvGraphicFramePr>
            <a:graphicFrameLocks noChangeAspect="1"/>
          </p:cNvGraphicFramePr>
          <p:nvPr>
            <p:extLst>
              <p:ext uri="{D42A27DB-BD31-4B8C-83A1-F6EECF244321}">
                <p14:modId xmlns:p14="http://schemas.microsoft.com/office/powerpoint/2010/main" val="126743524"/>
              </p:ext>
            </p:extLst>
          </p:nvPr>
        </p:nvGraphicFramePr>
        <p:xfrm>
          <a:off x="3930670" y="146501"/>
          <a:ext cx="3257549" cy="6711499"/>
        </p:xfrm>
        <a:graphic>
          <a:graphicData uri="http://schemas.openxmlformats.org/presentationml/2006/ole">
            <mc:AlternateContent xmlns:mc="http://schemas.openxmlformats.org/markup-compatibility/2006">
              <mc:Choice xmlns:v="urn:schemas-microsoft-com:vml" Requires="v">
                <p:oleObj name="Worksheet" r:id="rId3" imgW="5800569" imgH="12773218" progId="Excel.Sheet.8">
                  <p:embed/>
                </p:oleObj>
              </mc:Choice>
              <mc:Fallback>
                <p:oleObj name="Worksheet" r:id="rId3" imgW="5800569" imgH="12773218" progId="Excel.Sheet.8">
                  <p:embed/>
                  <p:pic>
                    <p:nvPicPr>
                      <p:cNvPr id="8" name="Object 7">
                        <a:extLst>
                          <a:ext uri="{FF2B5EF4-FFF2-40B4-BE49-F238E27FC236}">
                            <a16:creationId xmlns:a16="http://schemas.microsoft.com/office/drawing/2014/main" id="{75BAF052-F480-460D-A1C6-5F6978285FEA}"/>
                          </a:ext>
                        </a:extLst>
                      </p:cNvPr>
                      <p:cNvPicPr/>
                      <p:nvPr/>
                    </p:nvPicPr>
                    <p:blipFill>
                      <a:blip r:embed="rId4"/>
                      <a:stretch>
                        <a:fillRect/>
                      </a:stretch>
                    </p:blipFill>
                    <p:spPr>
                      <a:xfrm>
                        <a:off x="3930670" y="146501"/>
                        <a:ext cx="3257549" cy="6711499"/>
                      </a:xfrm>
                      <a:prstGeom prst="rect">
                        <a:avLst/>
                      </a:prstGeom>
                    </p:spPr>
                  </p:pic>
                </p:oleObj>
              </mc:Fallback>
            </mc:AlternateContent>
          </a:graphicData>
        </a:graphic>
      </p:graphicFrame>
    </p:spTree>
    <p:extLst>
      <p:ext uri="{BB962C8B-B14F-4D97-AF65-F5344CB8AC3E}">
        <p14:creationId xmlns:p14="http://schemas.microsoft.com/office/powerpoint/2010/main" val="23484219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Akuntansi1">
      <a:dk1>
        <a:sysClr val="windowText" lastClr="000000"/>
      </a:dk1>
      <a:lt1>
        <a:sysClr val="window" lastClr="FFFFFF"/>
      </a:lt1>
      <a:dk2>
        <a:srgbClr val="44546A"/>
      </a:dk2>
      <a:lt2>
        <a:srgbClr val="E7E6E6"/>
      </a:lt2>
      <a:accent1>
        <a:srgbClr val="2980B9"/>
      </a:accent1>
      <a:accent2>
        <a:srgbClr val="16A085"/>
      </a:accent2>
      <a:accent3>
        <a:srgbClr val="9BBB59"/>
      </a:accent3>
      <a:accent4>
        <a:srgbClr val="F39C12"/>
      </a:accent4>
      <a:accent5>
        <a:srgbClr val="C0392B"/>
      </a:accent5>
      <a:accent6>
        <a:srgbClr val="4B2C50"/>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NJ Powerpoint">
      <a:dk1>
        <a:sysClr val="windowText" lastClr="000000"/>
      </a:dk1>
      <a:lt1>
        <a:sysClr val="window" lastClr="FFFFFF"/>
      </a:lt1>
      <a:dk2>
        <a:srgbClr val="000000"/>
      </a:dk2>
      <a:lt2>
        <a:srgbClr val="FFFFFF"/>
      </a:lt2>
      <a:accent1>
        <a:srgbClr val="2D86BB"/>
      </a:accent1>
      <a:accent2>
        <a:srgbClr val="E5202F"/>
      </a:accent2>
      <a:accent3>
        <a:srgbClr val="000000"/>
      </a:accent3>
      <a:accent4>
        <a:srgbClr val="E5202F"/>
      </a:accent4>
      <a:accent5>
        <a:srgbClr val="2D86BB"/>
      </a:accent5>
      <a:accent6>
        <a:srgbClr val="F79646"/>
      </a:accent6>
      <a:hlink>
        <a:srgbClr val="E5202F"/>
      </a:hlink>
      <a:folHlink>
        <a:srgbClr val="2D86BB"/>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57192</TotalTime>
  <Words>2751</Words>
  <Application>Microsoft Office PowerPoint</Application>
  <PresentationFormat>A4 Paper (210x297 mm)</PresentationFormat>
  <Paragraphs>244</Paragraphs>
  <Slides>27</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Arial</vt:lpstr>
      <vt:lpstr>Calibri</vt:lpstr>
      <vt:lpstr>Calibri Light</vt:lpstr>
      <vt:lpstr>Courier New</vt:lpstr>
      <vt:lpstr>Franklin Gothic Book</vt:lpstr>
      <vt:lpstr>Franklin Gothic Medium</vt:lpstr>
      <vt:lpstr>Lato</vt:lpstr>
      <vt:lpstr>Office Theme</vt:lpstr>
      <vt:lpstr>1_Office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Shared Ministry</vt:lpstr>
      <vt:lpstr>  Shared Ministry </vt:lpstr>
      <vt:lpstr>Shared Ministry Formula</vt:lpstr>
      <vt:lpstr>                Other Billings Include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Binangkit</dc:creator>
  <cp:lastModifiedBy>Robert Zuckerman</cp:lastModifiedBy>
  <cp:revision>1445</cp:revision>
  <cp:lastPrinted>2022-01-20T14:48:58Z</cp:lastPrinted>
  <dcterms:created xsi:type="dcterms:W3CDTF">2016-06-09T04:22:29Z</dcterms:created>
  <dcterms:modified xsi:type="dcterms:W3CDTF">2022-01-20T14:49:39Z</dcterms:modified>
</cp:coreProperties>
</file>