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0" r:id="rId25"/>
    <p:sldId id="281" r:id="rId26"/>
    <p:sldId id="282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lligan" userId="aae0edec-6335-4dcb-be16-05a1d67dd8d7" providerId="ADAL" clId="{CFD80FEF-90FF-4FDC-8706-00A4498DA3B8}"/>
    <pc:docChg chg="custSel addSld delSld modSld">
      <pc:chgData name="James Mulligan" userId="aae0edec-6335-4dcb-be16-05a1d67dd8d7" providerId="ADAL" clId="{CFD80FEF-90FF-4FDC-8706-00A4498DA3B8}" dt="2022-12-05T14:41:53.314" v="137"/>
      <pc:docMkLst>
        <pc:docMk/>
      </pc:docMkLst>
      <pc:sldChg chg="modSp mod">
        <pc:chgData name="James Mulligan" userId="aae0edec-6335-4dcb-be16-05a1d67dd8d7" providerId="ADAL" clId="{CFD80FEF-90FF-4FDC-8706-00A4498DA3B8}" dt="2022-12-05T14:32:19.888" v="121" actId="20577"/>
        <pc:sldMkLst>
          <pc:docMk/>
          <pc:sldMk cId="4254896815" sldId="262"/>
        </pc:sldMkLst>
        <pc:spChg chg="mod">
          <ac:chgData name="James Mulligan" userId="aae0edec-6335-4dcb-be16-05a1d67dd8d7" providerId="ADAL" clId="{CFD80FEF-90FF-4FDC-8706-00A4498DA3B8}" dt="2022-12-05T14:32:19.888" v="121" actId="20577"/>
          <ac:spMkLst>
            <pc:docMk/>
            <pc:sldMk cId="4254896815" sldId="262"/>
            <ac:spMk id="3" creationId="{00000000-0000-0000-0000-000000000000}"/>
          </ac:spMkLst>
        </pc:spChg>
      </pc:sldChg>
      <pc:sldChg chg="addSp delSp modSp mod">
        <pc:chgData name="James Mulligan" userId="aae0edec-6335-4dcb-be16-05a1d67dd8d7" providerId="ADAL" clId="{CFD80FEF-90FF-4FDC-8706-00A4498DA3B8}" dt="2022-12-05T14:41:53.314" v="137"/>
        <pc:sldMkLst>
          <pc:docMk/>
          <pc:sldMk cId="3712653651" sldId="280"/>
        </pc:sldMkLst>
        <pc:spChg chg="del mod">
          <ac:chgData name="James Mulligan" userId="aae0edec-6335-4dcb-be16-05a1d67dd8d7" providerId="ADAL" clId="{CFD80FEF-90FF-4FDC-8706-00A4498DA3B8}" dt="2022-12-05T14:36:16.279" v="131" actId="478"/>
          <ac:spMkLst>
            <pc:docMk/>
            <pc:sldMk cId="3712653651" sldId="280"/>
            <ac:spMk id="3" creationId="{A9AB8924-FFC2-2FFD-62B2-A3070697C024}"/>
          </ac:spMkLst>
        </pc:spChg>
        <pc:spChg chg="del">
          <ac:chgData name="James Mulligan" userId="aae0edec-6335-4dcb-be16-05a1d67dd8d7" providerId="ADAL" clId="{CFD80FEF-90FF-4FDC-8706-00A4498DA3B8}" dt="2022-12-05T14:36:20.610" v="132" actId="478"/>
          <ac:spMkLst>
            <pc:docMk/>
            <pc:sldMk cId="3712653651" sldId="280"/>
            <ac:spMk id="19" creationId="{C54B588E-5740-AEBC-44F5-F6A447B6779B}"/>
          </ac:spMkLst>
        </pc:spChg>
        <pc:spChg chg="del mod">
          <ac:chgData name="James Mulligan" userId="aae0edec-6335-4dcb-be16-05a1d67dd8d7" providerId="ADAL" clId="{CFD80FEF-90FF-4FDC-8706-00A4498DA3B8}" dt="2022-12-05T14:36:12.982" v="129" actId="478"/>
          <ac:spMkLst>
            <pc:docMk/>
            <pc:sldMk cId="3712653651" sldId="280"/>
            <ac:spMk id="20" creationId="{4AB7CEFB-0C0F-2D0C-4ACB-B92846599AA5}"/>
          </ac:spMkLst>
        </pc:spChg>
        <pc:picChg chg="add del mod">
          <ac:chgData name="James Mulligan" userId="aae0edec-6335-4dcb-be16-05a1d67dd8d7" providerId="ADAL" clId="{CFD80FEF-90FF-4FDC-8706-00A4498DA3B8}" dt="2022-12-05T14:41:50.523" v="136" actId="478"/>
          <ac:picMkLst>
            <pc:docMk/>
            <pc:sldMk cId="3712653651" sldId="280"/>
            <ac:picMk id="4" creationId="{D33E8006-E3C9-1A42-5AB0-56594BB38F4A}"/>
          </ac:picMkLst>
        </pc:picChg>
        <pc:picChg chg="add">
          <ac:chgData name="James Mulligan" userId="aae0edec-6335-4dcb-be16-05a1d67dd8d7" providerId="ADAL" clId="{CFD80FEF-90FF-4FDC-8706-00A4498DA3B8}" dt="2022-12-05T14:41:53.314" v="137"/>
          <ac:picMkLst>
            <pc:docMk/>
            <pc:sldMk cId="3712653651" sldId="280"/>
            <ac:picMk id="6" creationId="{ABF486AE-9CE6-3303-CE8C-3E91E4818A72}"/>
          </ac:picMkLst>
        </pc:picChg>
        <pc:picChg chg="del">
          <ac:chgData name="James Mulligan" userId="aae0edec-6335-4dcb-be16-05a1d67dd8d7" providerId="ADAL" clId="{CFD80FEF-90FF-4FDC-8706-00A4498DA3B8}" dt="2022-12-05T14:36:07.819" v="127" actId="478"/>
          <ac:picMkLst>
            <pc:docMk/>
            <pc:sldMk cId="3712653651" sldId="280"/>
            <ac:picMk id="10" creationId="{00000000-0000-0000-0000-000000000000}"/>
          </ac:picMkLst>
        </pc:picChg>
      </pc:sldChg>
      <pc:sldChg chg="modSp mod">
        <pc:chgData name="James Mulligan" userId="aae0edec-6335-4dcb-be16-05a1d67dd8d7" providerId="ADAL" clId="{CFD80FEF-90FF-4FDC-8706-00A4498DA3B8}" dt="2022-12-05T14:33:24.348" v="124" actId="14100"/>
        <pc:sldMkLst>
          <pc:docMk/>
          <pc:sldMk cId="2196558807" sldId="281"/>
        </pc:sldMkLst>
        <pc:spChg chg="mod">
          <ac:chgData name="James Mulligan" userId="aae0edec-6335-4dcb-be16-05a1d67dd8d7" providerId="ADAL" clId="{CFD80FEF-90FF-4FDC-8706-00A4498DA3B8}" dt="2022-12-05T14:33:24.348" v="124" actId="14100"/>
          <ac:spMkLst>
            <pc:docMk/>
            <pc:sldMk cId="2196558807" sldId="281"/>
            <ac:spMk id="3" creationId="{38B73D83-B97E-A0DC-4E81-9BABFC548B18}"/>
          </ac:spMkLst>
        </pc:spChg>
      </pc:sldChg>
      <pc:sldChg chg="addSp delSp modSp new del">
        <pc:chgData name="James Mulligan" userId="aae0edec-6335-4dcb-be16-05a1d67dd8d7" providerId="ADAL" clId="{CFD80FEF-90FF-4FDC-8706-00A4498DA3B8}" dt="2022-12-05T14:36:43.571" v="135" actId="2696"/>
        <pc:sldMkLst>
          <pc:docMk/>
          <pc:sldMk cId="3839868377" sldId="284"/>
        </pc:sldMkLst>
        <pc:spChg chg="del">
          <ac:chgData name="James Mulligan" userId="aae0edec-6335-4dcb-be16-05a1d67dd8d7" providerId="ADAL" clId="{CFD80FEF-90FF-4FDC-8706-00A4498DA3B8}" dt="2022-12-05T14:35:57.606" v="126"/>
          <ac:spMkLst>
            <pc:docMk/>
            <pc:sldMk cId="3839868377" sldId="284"/>
            <ac:spMk id="3" creationId="{E5F6241D-BC61-67CC-5587-F4C4B0B63446}"/>
          </ac:spMkLst>
        </pc:spChg>
        <pc:picChg chg="add mod">
          <ac:chgData name="James Mulligan" userId="aae0edec-6335-4dcb-be16-05a1d67dd8d7" providerId="ADAL" clId="{CFD80FEF-90FF-4FDC-8706-00A4498DA3B8}" dt="2022-12-05T14:35:57.606" v="126"/>
          <ac:picMkLst>
            <pc:docMk/>
            <pc:sldMk cId="3839868377" sldId="284"/>
            <ac:picMk id="4" creationId="{3CA4E661-6A2B-3E39-E8C9-217585B0FE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CEEB-0C2B-41BE-A5A9-ED5ABE2B6EF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A94C-6D68-45C7-B897-FD394572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3.85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37,'284'-13,"14"-1,-199 16,131-4,-206-2,-2-2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45.60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0,'19'2,"0"0,0 1,33 10,1 0,-23-7,35 8,1-3,133 4,570-16,-743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46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4.8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29.7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79,'7'-1,"1"0,-1-1,0 0,1 0,-1 0,0-1,-1-1,8-3,27-11,-20 13,0 1,41-3,19-4,-49 7,1 1,0 1,0 2,0 1,63 10,23 2,177-11,-152-4,-122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5.65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1,'784'0,"-741"2,55 10,-54-6,50 1,-14-7,-58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7.53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763 48,'-30'-1,"1"-2,-40-7,36 4,-29-1,0 3,-99 5,53 2,66-3,0-3,-59-9,78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0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0,'237'14,"-8"-2,-211-11,601 18,328 40,-781-47,81 1,-171-13,-54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3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9:16:39.7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CCF0-2533-4DA3-8B7D-C1ED2F8DAA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4C714-D617-440D-A2B6-39F9A3E3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8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4C714-D617-440D-A2B6-39F9A3E3D8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169-9C26-E74D-BA96-1E1A0EF3DF46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3" Type="http://schemas.openxmlformats.org/officeDocument/2006/relationships/customXml" Target="../ink/ink1.xml"/><Relationship Id="rId21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3.png"/><Relationship Id="rId15" Type="http://schemas.openxmlformats.org/officeDocument/2006/relationships/customXml" Target="../ink/ink7.xml"/><Relationship Id="rId10" Type="http://schemas.openxmlformats.org/officeDocument/2006/relationships/image" Target="../media/image25.png"/><Relationship Id="rId19" Type="http://schemas.openxmlformats.org/officeDocument/2006/relationships/customXml" Target="../ink/ink9.xml"/><Relationship Id="rId9" Type="http://schemas.openxmlformats.org/officeDocument/2006/relationships/customXml" Target="../ink/ink4.xml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7" y="571273"/>
            <a:ext cx="4563216" cy="41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92" y="5218890"/>
            <a:ext cx="828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2022 STATISTICAL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6835" y="6175621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December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0082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419" y="5102334"/>
            <a:ext cx="21587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Shared Ministries and Special Sunday amounts sent to the Conference Office will be populated on their appropriate lines by the Conference Office.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477154"/>
            <a:ext cx="7905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5266712"/>
            <a:ext cx="610158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NOTE: Senior/Lead pastor compensation includes any clergy status in the lead/primary role.  If a church has a supply pastor, their salary including any applicable FICA taxes should be included on that line.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271450"/>
            <a:ext cx="7943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06388"/>
            <a:ext cx="7915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12" y="4905469"/>
            <a:ext cx="63466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45a: Should include all employees who receive a W-2 at year-   end excluding clergy.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45b: Should include the employer FICA match paid for the salaries reported on line 45a.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45c: Should include all other payments for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45d: Should include any additional benefits paid for on behalf of all other church staff not sent to the Conference</a:t>
            </a:r>
            <a:r>
              <a:rPr lang="en-US" sz="14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659709"/>
            <a:ext cx="7915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0" y="1307989"/>
            <a:ext cx="7915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98" y="4097113"/>
            <a:ext cx="621346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Line 49: Should include any building improvements that will extend the life of an asset for more than a year. (i.e. painting a room or remodeling  a kitchen)  This line can also include major equipment purchases (</a:t>
            </a:r>
            <a:r>
              <a:rPr lang="en-US" sz="1600" b="1" dirty="0" err="1"/>
              <a:t>i.e</a:t>
            </a:r>
            <a:r>
              <a:rPr lang="en-US" sz="1600" b="1" dirty="0"/>
              <a:t> new water heater).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617481"/>
            <a:ext cx="7905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5" y="1160958"/>
            <a:ext cx="80486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" y="1621262"/>
            <a:ext cx="79914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93019"/>
            <a:ext cx="806767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439" y="3942837"/>
            <a:ext cx="16496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Include Mission Funds collected here. </a:t>
            </a:r>
          </a:p>
        </p:txBody>
      </p:sp>
    </p:spTree>
    <p:extLst>
      <p:ext uri="{BB962C8B-B14F-4D97-AF65-F5344CB8AC3E}">
        <p14:creationId xmlns:p14="http://schemas.microsoft.com/office/powerpoint/2010/main" val="309610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3: Income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420256"/>
            <a:ext cx="8010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cs typeface="Franklin Gothic Book"/>
              </a:rPr>
              <a:t>2022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1480008"/>
            <a:ext cx="8323868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Key Points: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You will be prompted to change your password at the first login.  Please note the conference office does not have access to your new password.</a:t>
            </a:r>
          </a:p>
          <a:p>
            <a:pPr>
              <a:lnSpc>
                <a:spcPct val="150000"/>
              </a:lnSpc>
            </a:pPr>
            <a:r>
              <a:rPr lang="en-US" sz="1800" b="1" i="1" dirty="0">
                <a:solidFill>
                  <a:srgbClr val="C00000"/>
                </a:solidFill>
              </a:rPr>
              <a:t>Keep the username and password available for all users.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There have been no significate changes to the 2022 report.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Suggestion: Before entering any data print your Church Report with prior year comparison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New website makes data entry simplified with all questions on one page. Easier to maneuver and scroll through answers of all three tables without having to reload each webpage.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Reports cannot be changed after they have been vetted and submitted to GCFA. 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Netting Concept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1" y="2511315"/>
            <a:ext cx="5419725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1418897"/>
            <a:ext cx="80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Netting Concept allows you to net expenses with related income for situations such as church fundraisers, church run thrift stores and daycares, or building rentals.</a:t>
            </a:r>
          </a:p>
        </p:txBody>
      </p:sp>
      <p:sp>
        <p:nvSpPr>
          <p:cNvPr id="7" name="Left Arrow 6"/>
          <p:cNvSpPr/>
          <p:nvPr/>
        </p:nvSpPr>
        <p:spPr>
          <a:xfrm rot="20038406">
            <a:off x="6663306" y="2216441"/>
            <a:ext cx="1037603" cy="7291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5429" y="3856790"/>
            <a:ext cx="16496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Netting allows for more consistent and accurate Shared Ministry Allocation for all churches.</a:t>
            </a:r>
          </a:p>
        </p:txBody>
      </p:sp>
    </p:spTree>
    <p:extLst>
      <p:ext uri="{BB962C8B-B14F-4D97-AF65-F5344CB8AC3E}">
        <p14:creationId xmlns:p14="http://schemas.microsoft.com/office/powerpoint/2010/main" val="144411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12" y="1387366"/>
            <a:ext cx="82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 Statistical Reports will be used in the 2024 Shared Ministry Calculation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14:cNvPr>
              <p14:cNvContentPartPr/>
              <p14:nvPr/>
            </p14:nvContentPartPr>
            <p14:xfrm>
              <a:off x="2444481" y="2543209"/>
              <a:ext cx="34488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543DD3-82B0-ED6C-A1F7-B7AD81496A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81" y="2435209"/>
                <a:ext cx="452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14:cNvPr>
              <p14:cNvContentPartPr/>
              <p14:nvPr/>
            </p14:nvContentPartPr>
            <p14:xfrm>
              <a:off x="2547081" y="252844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CCE3CE-77DD-19A4-8256-988BE36D90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2044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14:cNvPr>
              <p14:cNvContentPartPr/>
              <p14:nvPr/>
            </p14:nvContentPartPr>
            <p14:xfrm>
              <a:off x="2547081" y="251872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0B2518-4056-FB5A-5A45-2FA3A5E5C8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3081" y="241108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14:cNvPr>
              <p14:cNvContentPartPr/>
              <p14:nvPr/>
            </p14:nvContentPartPr>
            <p14:xfrm>
              <a:off x="2509281" y="2528089"/>
              <a:ext cx="41004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660411-BE40-968D-F61F-3963E7FC33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5641" y="2420449"/>
                <a:ext cx="517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14:cNvPr>
              <p14:cNvContentPartPr/>
              <p14:nvPr/>
            </p14:nvContentPartPr>
            <p14:xfrm>
              <a:off x="2509281" y="2518729"/>
              <a:ext cx="419760" cy="1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9EE089-5ADD-F737-C6FB-B009A7F0C8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9641" y="2339089"/>
                <a:ext cx="5994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14:cNvPr>
              <p14:cNvContentPartPr/>
              <p14:nvPr/>
            </p14:nvContentPartPr>
            <p14:xfrm>
              <a:off x="2757681" y="2511169"/>
              <a:ext cx="27468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7B4FDD-1A86-B741-C804-126DD63258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8041" y="2331529"/>
                <a:ext cx="4543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14:cNvPr>
              <p14:cNvContentPartPr/>
              <p14:nvPr/>
            </p14:nvContentPartPr>
            <p14:xfrm>
              <a:off x="1212921" y="2005729"/>
              <a:ext cx="922680" cy="4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B82458-AA31-E038-2E0C-95A5224237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3281" y="1825729"/>
                <a:ext cx="11023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4185FA-D202-EB73-339F-4C2939B0A1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14:cNvPr>
              <p14:cNvContentPartPr/>
              <p14:nvPr/>
            </p14:nvContentPartPr>
            <p14:xfrm>
              <a:off x="2145681" y="205216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0064C03-D3C1-A0B6-394D-9EB2C7F9D7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55681" y="187252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14:cNvPr>
              <p14:cNvContentPartPr/>
              <p14:nvPr/>
            </p14:nvContentPartPr>
            <p14:xfrm>
              <a:off x="2537361" y="2500369"/>
              <a:ext cx="474480" cy="2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D2181D-3F52-7233-9DE5-0A299237E9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47721" y="2320369"/>
                <a:ext cx="654120" cy="388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BF486AE-9CE6-3303-CE8C-3E91E4818A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1524" y="2109952"/>
            <a:ext cx="6580952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5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Shared Ministry Formula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277" y="2457937"/>
            <a:ext cx="250753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Increases to any of these expense lines will result in an increase in a Church’s Shared Ministry Allocation.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6241" y="1271450"/>
            <a:ext cx="288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a typeface="+mj-ea"/>
              </a:rPr>
              <a:t>Calculation Example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1837651"/>
            <a:ext cx="4543719" cy="4891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B73D83-B97E-A0DC-4E81-9BABFC548B18}"/>
              </a:ext>
            </a:extLst>
          </p:cNvPr>
          <p:cNvSpPr/>
          <p:nvPr/>
        </p:nvSpPr>
        <p:spPr>
          <a:xfrm>
            <a:off x="1885633" y="1861457"/>
            <a:ext cx="401216" cy="143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8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2022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2" y="1480008"/>
            <a:ext cx="8861196" cy="43532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If you have any questions please email: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James Mulligan, Accounting-Database Administrator  </a:t>
            </a:r>
          </a:p>
          <a:p>
            <a:pPr algn="l">
              <a:lnSpc>
                <a:spcPct val="150000"/>
              </a:lnSpc>
            </a:pPr>
            <a:r>
              <a:rPr lang="en-US" sz="2600" b="1" i="1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jmulligan@gnjumc.org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1"/>
                </a:solidFill>
              </a:rPr>
              <a:t>Danielle Andrews, Controller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</a:rPr>
              <a:t>		</a:t>
            </a:r>
            <a:r>
              <a:rPr lang="en-US" sz="2600" b="1" i="1" dirty="0">
                <a:solidFill>
                  <a:srgbClr val="0070C0"/>
                </a:solidFill>
              </a:rPr>
              <a:t>dandrews@gnjumc.org</a:t>
            </a:r>
          </a:p>
          <a:p>
            <a:pPr lvl="0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</a:rPr>
              <a:t>Due Date: January 31, 2023 </a:t>
            </a: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rgbClr val="FF0000"/>
                </a:solidFill>
              </a:rPr>
              <a:t>(2022 Tables Available on December 31, 2022)</a:t>
            </a:r>
          </a:p>
          <a:p>
            <a:pPr algn="l">
              <a:lnSpc>
                <a:spcPct val="150000"/>
              </a:lnSpc>
            </a:pPr>
            <a:endParaRPr lang="en-US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Franklin Gothic Book"/>
              </a:rPr>
              <a:t>2022 STATISTICAL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1480008"/>
            <a:ext cx="7960550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Login Information: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New Website: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http://stats.gcfa.org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Username</a:t>
            </a:r>
            <a:r>
              <a:rPr lang="en-US" sz="2800" b="1" i="1">
                <a:solidFill>
                  <a:schemeClr val="tx1"/>
                </a:solidFill>
              </a:rPr>
              <a:t>: Six-digit GCFA Number</a:t>
            </a:r>
            <a:endParaRPr lang="en-US" sz="2800" b="1" i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solidFill>
                  <a:schemeClr val="tx1"/>
                </a:solidFill>
              </a:rPr>
              <a:t>	</a:t>
            </a:r>
            <a:r>
              <a:rPr lang="en-US" sz="2800" b="1" i="1" dirty="0">
                <a:solidFill>
                  <a:schemeClr val="tx1"/>
                </a:solidFill>
              </a:rPr>
              <a:t>Password: gnjchurch22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en-US" b="1" i="1" dirty="0">
                <a:solidFill>
                  <a:schemeClr val="tx1"/>
                </a:solidFill>
              </a:rPr>
              <a:t>Due Date:</a:t>
            </a:r>
          </a:p>
          <a:p>
            <a:pPr lvl="0" algn="l">
              <a:lnSpc>
                <a:spcPct val="150000"/>
              </a:lnSpc>
            </a:pPr>
            <a:r>
              <a:rPr lang="en-US" sz="2800" b="1" i="1" dirty="0">
                <a:solidFill>
                  <a:schemeClr val="tx1"/>
                </a:solidFill>
              </a:rPr>
              <a:t>	January 31, 2023 </a:t>
            </a:r>
            <a:r>
              <a:rPr lang="en-US" sz="1700" i="1" dirty="0">
                <a:solidFill>
                  <a:srgbClr val="FF0000"/>
                </a:solidFill>
              </a:rPr>
              <a:t>(2022 Tables Available on December 31, 2022)</a:t>
            </a:r>
          </a:p>
          <a:p>
            <a:pPr algn="l">
              <a:lnSpc>
                <a:spcPct val="150000"/>
              </a:lnSpc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0" y="1559473"/>
            <a:ext cx="8067675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224" y="1271450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1 auto populates based on last year’s ending total.</a:t>
            </a:r>
          </a:p>
        </p:txBody>
      </p:sp>
    </p:spTree>
    <p:extLst>
      <p:ext uri="{BB962C8B-B14F-4D97-AF65-F5344CB8AC3E}">
        <p14:creationId xmlns:p14="http://schemas.microsoft.com/office/powerpoint/2010/main" val="363467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3224" y="3889341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Total in Line 5 &amp; 6 must equal total membership in Line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3" y="1259788"/>
            <a:ext cx="6725290" cy="5254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B307FB-4576-4CCB-84A1-CD3BECEBCAB6}"/>
              </a:ext>
            </a:extLst>
          </p:cNvPr>
          <p:cNvSpPr txBox="1"/>
          <p:nvPr/>
        </p:nvSpPr>
        <p:spPr>
          <a:xfrm>
            <a:off x="7183224" y="4909488"/>
            <a:ext cx="164026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Line 6c has been added for Non-Binary Membership and will be included in the Total for Line 6.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426B1-2296-4A83-8CEF-C9A58CB92C5A}"/>
              </a:ext>
            </a:extLst>
          </p:cNvPr>
          <p:cNvCxnSpPr/>
          <p:nvPr/>
        </p:nvCxnSpPr>
        <p:spPr>
          <a:xfrm flipV="1">
            <a:off x="6923743" y="5589037"/>
            <a:ext cx="259481" cy="233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9" y="1667099"/>
            <a:ext cx="7934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9" y="3849906"/>
            <a:ext cx="79629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9" y="1200192"/>
            <a:ext cx="6604783" cy="5236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407" y="2053368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 all those who have participated in any church groups.</a:t>
            </a:r>
          </a:p>
        </p:txBody>
      </p:sp>
    </p:spTree>
    <p:extLst>
      <p:ext uri="{BB962C8B-B14F-4D97-AF65-F5344CB8AC3E}">
        <p14:creationId xmlns:p14="http://schemas.microsoft.com/office/powerpoint/2010/main" val="398545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1: Membership &amp; Participation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224" y="4729799"/>
            <a:ext cx="16402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This Mission Section has been reorganized to better collect how churches do ministry. And if your ministry fits in both categories, count it in twice.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824351" y="4021140"/>
            <a:ext cx="1037603" cy="5966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1" y="1211108"/>
            <a:ext cx="6521440" cy="54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Franklin Gothic Book"/>
                <a:cs typeface="Franklin Gothic Book"/>
              </a:rPr>
              <a:t>Table 2: Assets &amp; Expenses</a:t>
            </a: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" y="1353434"/>
            <a:ext cx="78962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J Powerpoi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86BB"/>
      </a:accent1>
      <a:accent2>
        <a:srgbClr val="E5202F"/>
      </a:accent2>
      <a:accent3>
        <a:srgbClr val="000000"/>
      </a:accent3>
      <a:accent4>
        <a:srgbClr val="E5202F"/>
      </a:accent4>
      <a:accent5>
        <a:srgbClr val="2D86BB"/>
      </a:accent5>
      <a:accent6>
        <a:srgbClr val="F79646"/>
      </a:accent6>
      <a:hlink>
        <a:srgbClr val="E5202F"/>
      </a:hlink>
      <a:folHlink>
        <a:srgbClr val="2D86B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3EA0022F1C344854DDD6DFA79E11D" ma:contentTypeVersion="16" ma:contentTypeDescription="Create a new document." ma:contentTypeScope="" ma:versionID="8d28306fbfa6b3d3fe64b3a4b8736282">
  <xsd:schema xmlns:xsd="http://www.w3.org/2001/XMLSchema" xmlns:xs="http://www.w3.org/2001/XMLSchema" xmlns:p="http://schemas.microsoft.com/office/2006/metadata/properties" xmlns:ns2="9994860e-08d5-4928-aaa7-ea6e215231cb" xmlns:ns3="78f9bb16-6cab-47a5-9d5a-fe274aadb237" targetNamespace="http://schemas.microsoft.com/office/2006/metadata/properties" ma:root="true" ma:fieldsID="153dee89cb350e7ae2de8d9dbf016652" ns2:_="" ns3:_="">
    <xsd:import namespace="9994860e-08d5-4928-aaa7-ea6e215231cb"/>
    <xsd:import namespace="78f9bb16-6cab-47a5-9d5a-fe274aadb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4860e-08d5-4928-aaa7-ea6e21523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f6c1a4-cbea-4bff-a8c5-79e21740ba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9bb16-6cab-47a5-9d5a-fe274aadb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6aae630-c181-443d-b311-370086d0d290}" ma:internalName="TaxCatchAll" ma:showField="CatchAllData" ma:web="78f9bb16-6cab-47a5-9d5a-fe274aadb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f9bb16-6cab-47a5-9d5a-fe274aadb237" xsi:nil="true"/>
    <lcf76f155ced4ddcb4097134ff3c332f xmlns="9994860e-08d5-4928-aaa7-ea6e215231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59FA35-B59C-4267-A9B6-CBA7259B0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4860e-08d5-4928-aaa7-ea6e215231cb"/>
    <ds:schemaRef ds:uri="78f9bb16-6cab-47a5-9d5a-fe274aadb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71A9A-D3CD-4E27-A8A8-50A5F529C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8C1E4-ACFA-4817-BC1D-F735B1B759FF}">
  <ds:schemaRefs>
    <ds:schemaRef ds:uri="http://purl.org/dc/terms/"/>
    <ds:schemaRef ds:uri="78f9bb16-6cab-47a5-9d5a-fe274aadb23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994860e-08d5-4928-aaa7-ea6e215231c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8056</TotalTime>
  <Words>668</Words>
  <Application>Microsoft Office PowerPoint</Application>
  <PresentationFormat>On-screen Show (4:3)</PresentationFormat>
  <Paragraphs>70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Franklin Gothic Book</vt:lpstr>
      <vt:lpstr>Franklin Gothic Medium</vt:lpstr>
      <vt:lpstr>Office Theme</vt:lpstr>
      <vt:lpstr>PowerPoint Presentation</vt:lpstr>
      <vt:lpstr>2022 STATISTICAL REPORTS</vt:lpstr>
      <vt:lpstr>2022 STATISTICAL REPORTS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3: Income</vt:lpstr>
      <vt:lpstr>Table 3: Income</vt:lpstr>
      <vt:lpstr>Table 3: Income</vt:lpstr>
      <vt:lpstr>Table 3: Income</vt:lpstr>
      <vt:lpstr>Netting Concept</vt:lpstr>
      <vt:lpstr>Shared Ministry Formula</vt:lpstr>
      <vt:lpstr>Shared Ministry Formula</vt:lpstr>
      <vt:lpstr>2022 STATISTICAL REPORTS</vt:lpstr>
    </vt:vector>
  </TitlesOfParts>
  <Company>Greater New Jersey Annual Conference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Reilly</dc:creator>
  <cp:lastModifiedBy>James Mulligan</cp:lastModifiedBy>
  <cp:revision>88</cp:revision>
  <cp:lastPrinted>2022-12-01T19:03:54Z</cp:lastPrinted>
  <dcterms:created xsi:type="dcterms:W3CDTF">2017-09-29T14:47:34Z</dcterms:created>
  <dcterms:modified xsi:type="dcterms:W3CDTF">2022-12-05T14:41:56Z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0x0101006FA3EA0022F1C344854DDD6DFA79E11D</vt:lpwstr>
  </property>
  <property fmtid="{D5CDD505-2E9C-101B-9397-08002B2CF9AE}" pid="3" name="Order">
    <vt:r8>5172000</vt:r8>
  </property>
  <property fmtid="{D5CDD505-2E9C-101B-9397-08002B2CF9AE}" pid="4" name="MediaServiceImageTags">
    <vt:lpwstr/>
  </property>
</Properties>
</file>