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 id="2147483660" r:id="rId2"/>
  </p:sldMasterIdLst>
  <p:notesMasterIdLst>
    <p:notesMasterId r:id="rId29"/>
  </p:notesMasterIdLst>
  <p:sldIdLst>
    <p:sldId id="256" r:id="rId3"/>
    <p:sldId id="257" r:id="rId4"/>
    <p:sldId id="258" r:id="rId5"/>
    <p:sldId id="259" r:id="rId6"/>
    <p:sldId id="267" r:id="rId7"/>
    <p:sldId id="309" r:id="rId8"/>
    <p:sldId id="508" r:id="rId9"/>
    <p:sldId id="323" r:id="rId10"/>
    <p:sldId id="317" r:id="rId11"/>
    <p:sldId id="509" r:id="rId12"/>
    <p:sldId id="504" r:id="rId13"/>
    <p:sldId id="319" r:id="rId14"/>
    <p:sldId id="424" r:id="rId15"/>
    <p:sldId id="321" r:id="rId16"/>
    <p:sldId id="510" r:id="rId17"/>
    <p:sldId id="322" r:id="rId18"/>
    <p:sldId id="512" r:id="rId19"/>
    <p:sldId id="404" r:id="rId20"/>
    <p:sldId id="435" r:id="rId21"/>
    <p:sldId id="261" r:id="rId22"/>
    <p:sldId id="260" r:id="rId23"/>
    <p:sldId id="264" r:id="rId24"/>
    <p:sldId id="265" r:id="rId25"/>
    <p:sldId id="266" r:id="rId26"/>
    <p:sldId id="262" r:id="rId27"/>
    <p:sldId id="263" r:id="rId28"/>
  </p:sldIdLst>
  <p:sldSz cx="12192000" cy="6858000"/>
  <p:notesSz cx="6858000" cy="9144000"/>
  <p:embeddedFontLst>
    <p:embeddedFont>
      <p:font typeface="Arial Narrow" panose="020B0604020202020204" pitchFamily="34" charset="0"/>
      <p:regular r:id="rId30"/>
      <p:bold r:id="rId31"/>
      <p:italic r:id="rId32"/>
      <p:boldItalic r:id="rId33"/>
    </p:embeddedFont>
    <p:embeddedFont>
      <p:font typeface="Calibri" panose="020F0502020204030204" pitchFamily="34" charset="0"/>
      <p:regular r:id="rId34"/>
      <p:bold r:id="rId35"/>
      <p:italic r:id="rId36"/>
      <p:boldItalic r:id="rId37"/>
    </p:embeddedFont>
    <p:embeddedFont>
      <p:font typeface="Calibri Light" panose="020F0302020204030204" pitchFamily="34" charset="0"/>
      <p:regular r:id="rId38"/>
      <p:italic r:id="rId39"/>
    </p:embeddedFont>
    <p:embeddedFont>
      <p:font typeface="Franklin Gothic ATF" panose="020B0503060602040204" pitchFamily="34" charset="77"/>
      <p:regular r:id="rId40"/>
      <p:bold r:id="rId41"/>
      <p:italic r:id="rId42"/>
      <p:boldItalic r:id="rId43"/>
    </p:embeddedFont>
    <p:embeddedFont>
      <p:font typeface="Franklin Gothic ATF Lt" panose="020B0403060602040204" pitchFamily="34" charset="77"/>
      <p:regular r:id="rId44"/>
      <p:italic r:id="rId45"/>
    </p:embeddedFont>
    <p:embeddedFont>
      <p:font typeface="Franklin Gothic Medium" panose="020B0603020102020204" pitchFamily="34" charset="0"/>
      <p:regular r:id="rId46"/>
      <p:italic r:id="rId47"/>
    </p:embeddedFont>
    <p:embeddedFont>
      <p:font typeface="FranklinGothicURWExtComDDem" pitchFamily="2" charset="77"/>
      <p:regular r:id="rId48"/>
      <p:bold r:id="rId49"/>
    </p:embeddedFont>
    <p:embeddedFont>
      <p:font typeface="Georgia" panose="02040502050405020303" pitchFamily="18" charset="0"/>
      <p:regular r:id="rId50"/>
      <p:bold r:id="rId51"/>
      <p:italic r:id="rId52"/>
      <p:boldItalic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A8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296"/>
  </p:normalViewPr>
  <p:slideViewPr>
    <p:cSldViewPr snapToGrid="0">
      <p:cViewPr varScale="1">
        <p:scale>
          <a:sx n="121" d="100"/>
          <a:sy n="121" d="100"/>
        </p:scale>
        <p:origin x="200" y="3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font" Target="fonts/font21.fntdata"/><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notesMaster" Target="notesMasters/notesMaster1.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font" Target="fonts/font24.fntdata"/><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22.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0" Type="http://schemas.openxmlformats.org/officeDocument/2006/relationships/slide" Target="slides/slide18.xml"/><Relationship Id="rId41" Type="http://schemas.openxmlformats.org/officeDocument/2006/relationships/font" Target="fonts/font12.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49" Type="http://schemas.openxmlformats.org/officeDocument/2006/relationships/font" Target="fonts/font20.fntdata"/><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font" Target="fonts/font23.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F99729-2867-4DA0-A7B8-78B934ED0C75}"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434B1302-78F2-4369-A1D5-B77B51A819FE}">
      <dgm:prSet phldrT="[Text]"/>
      <dgm:spPr/>
      <dgm:t>
        <a:bodyPr/>
        <a:lstStyle/>
        <a:p>
          <a:r>
            <a:rPr lang="en-US" dirty="0"/>
            <a:t>INCLUDE</a:t>
          </a:r>
        </a:p>
      </dgm:t>
    </dgm:pt>
    <dgm:pt modelId="{53DD9795-C054-4246-99EB-9553BF6B5112}" type="parTrans" cxnId="{5E9F32FD-86B4-43C5-9FE8-E732101259B8}">
      <dgm:prSet/>
      <dgm:spPr/>
      <dgm:t>
        <a:bodyPr/>
        <a:lstStyle/>
        <a:p>
          <a:endParaRPr lang="en-US"/>
        </a:p>
      </dgm:t>
    </dgm:pt>
    <dgm:pt modelId="{CE5D2E23-8AC1-4C53-8309-A4EB01AD0801}" type="sibTrans" cxnId="{5E9F32FD-86B4-43C5-9FE8-E732101259B8}">
      <dgm:prSet/>
      <dgm:spPr/>
      <dgm:t>
        <a:bodyPr/>
        <a:lstStyle/>
        <a:p>
          <a:endParaRPr lang="en-US"/>
        </a:p>
      </dgm:t>
    </dgm:pt>
    <dgm:pt modelId="{16E7CEC5-CDA9-4B66-BBCF-866E11E494C2}">
      <dgm:prSet phldrT="[Text]"/>
      <dgm:spPr>
        <a:solidFill>
          <a:schemeClr val="accent3"/>
        </a:solidFill>
      </dgm:spPr>
      <dgm:t>
        <a:bodyPr/>
        <a:lstStyle/>
        <a:p>
          <a:r>
            <a:rPr lang="en-US" dirty="0"/>
            <a:t>In-kind contributions of assets</a:t>
          </a:r>
        </a:p>
      </dgm:t>
    </dgm:pt>
    <dgm:pt modelId="{01D6473A-3266-466C-98F9-EFE73E3D5023}" type="parTrans" cxnId="{2E6E7D25-EE95-42CF-9004-729954387422}">
      <dgm:prSet/>
      <dgm:spPr/>
      <dgm:t>
        <a:bodyPr/>
        <a:lstStyle/>
        <a:p>
          <a:endParaRPr lang="en-US"/>
        </a:p>
      </dgm:t>
    </dgm:pt>
    <dgm:pt modelId="{922A7DE9-6D72-47F4-B8E9-51619A814F11}" type="sibTrans" cxnId="{2E6E7D25-EE95-42CF-9004-729954387422}">
      <dgm:prSet/>
      <dgm:spPr/>
      <dgm:t>
        <a:bodyPr/>
        <a:lstStyle/>
        <a:p>
          <a:endParaRPr lang="en-US"/>
        </a:p>
      </dgm:t>
    </dgm:pt>
    <dgm:pt modelId="{F4800730-69A9-4132-8BEA-BE4471E21A65}">
      <dgm:prSet phldrT="[Text]"/>
      <dgm:spPr>
        <a:solidFill>
          <a:schemeClr val="accent3"/>
        </a:solidFill>
      </dgm:spPr>
      <dgm:t>
        <a:bodyPr/>
        <a:lstStyle/>
        <a:p>
          <a:r>
            <a:rPr lang="en-US" dirty="0"/>
            <a:t>Gross receipts from sale of assets or investments without reduction for basis</a:t>
          </a:r>
        </a:p>
      </dgm:t>
    </dgm:pt>
    <dgm:pt modelId="{6E6A4EE8-7432-4A57-BFCE-4DC575C2A1E0}" type="parTrans" cxnId="{4EDB3483-0C68-41AA-8693-652A512D9483}">
      <dgm:prSet/>
      <dgm:spPr/>
      <dgm:t>
        <a:bodyPr/>
        <a:lstStyle/>
        <a:p>
          <a:endParaRPr lang="en-US"/>
        </a:p>
      </dgm:t>
    </dgm:pt>
    <dgm:pt modelId="{872C439F-47EF-45B1-838C-2A2C9E273892}" type="sibTrans" cxnId="{4EDB3483-0C68-41AA-8693-652A512D9483}">
      <dgm:prSet/>
      <dgm:spPr/>
      <dgm:t>
        <a:bodyPr/>
        <a:lstStyle/>
        <a:p>
          <a:endParaRPr lang="en-US"/>
        </a:p>
      </dgm:t>
    </dgm:pt>
    <dgm:pt modelId="{A061903B-0274-4034-8F2A-E009723E6F57}">
      <dgm:prSet phldrT="[Text]"/>
      <dgm:spPr/>
      <dgm:t>
        <a:bodyPr/>
        <a:lstStyle/>
        <a:p>
          <a:r>
            <a:rPr lang="en-US" dirty="0"/>
            <a:t>EXCLUDE</a:t>
          </a:r>
        </a:p>
      </dgm:t>
    </dgm:pt>
    <dgm:pt modelId="{BFF54A43-A496-48EE-B75D-0476E6918E28}" type="parTrans" cxnId="{FE5C1233-57E9-4C3F-947D-20E2835FF91B}">
      <dgm:prSet/>
      <dgm:spPr/>
      <dgm:t>
        <a:bodyPr/>
        <a:lstStyle/>
        <a:p>
          <a:endParaRPr lang="en-US"/>
        </a:p>
      </dgm:t>
    </dgm:pt>
    <dgm:pt modelId="{6B32A0C0-51D4-4BEC-B646-6FF3B6988DD9}" type="sibTrans" cxnId="{FE5C1233-57E9-4C3F-947D-20E2835FF91B}">
      <dgm:prSet/>
      <dgm:spPr/>
      <dgm:t>
        <a:bodyPr/>
        <a:lstStyle/>
        <a:p>
          <a:endParaRPr lang="en-US"/>
        </a:p>
      </dgm:t>
    </dgm:pt>
    <dgm:pt modelId="{528FC6F0-228F-46EF-9A0E-B8BB2B359EF2}">
      <dgm:prSet phldrT="[Text]"/>
      <dgm:spPr>
        <a:solidFill>
          <a:srgbClr val="C00000"/>
        </a:solidFill>
      </dgm:spPr>
      <dgm:t>
        <a:bodyPr/>
        <a:lstStyle/>
        <a:p>
          <a:r>
            <a:rPr lang="en-US" dirty="0"/>
            <a:t>In-kind contribution of services, use of space, etc.</a:t>
          </a:r>
        </a:p>
      </dgm:t>
    </dgm:pt>
    <dgm:pt modelId="{F015DAF8-BDE8-4CE9-AA3D-BC6662AEBD03}" type="parTrans" cxnId="{B797F144-A2E4-4F17-AB21-ADD50F377040}">
      <dgm:prSet/>
      <dgm:spPr/>
      <dgm:t>
        <a:bodyPr/>
        <a:lstStyle/>
        <a:p>
          <a:endParaRPr lang="en-US"/>
        </a:p>
      </dgm:t>
    </dgm:pt>
    <dgm:pt modelId="{D431F1BF-257F-4B86-B9A6-8D2486E566F2}" type="sibTrans" cxnId="{B797F144-A2E4-4F17-AB21-ADD50F377040}">
      <dgm:prSet/>
      <dgm:spPr/>
      <dgm:t>
        <a:bodyPr/>
        <a:lstStyle/>
        <a:p>
          <a:endParaRPr lang="en-US"/>
        </a:p>
      </dgm:t>
    </dgm:pt>
    <dgm:pt modelId="{9D533DA6-6813-4868-926C-43E7D2A1AFC5}">
      <dgm:prSet phldrT="[Text]"/>
      <dgm:spPr>
        <a:solidFill>
          <a:srgbClr val="C00000"/>
        </a:solidFill>
      </dgm:spPr>
      <dgm:t>
        <a:bodyPr/>
        <a:lstStyle/>
        <a:p>
          <a:r>
            <a:rPr lang="en-US" dirty="0"/>
            <a:t>Realized or unrealized gain/loss on investments</a:t>
          </a:r>
        </a:p>
      </dgm:t>
    </dgm:pt>
    <dgm:pt modelId="{9D39F1F1-237D-42F5-8108-D91D1F65902F}" type="parTrans" cxnId="{C169147B-88B3-4C42-A9F1-65CF08157F4B}">
      <dgm:prSet/>
      <dgm:spPr/>
      <dgm:t>
        <a:bodyPr/>
        <a:lstStyle/>
        <a:p>
          <a:endParaRPr lang="en-US"/>
        </a:p>
      </dgm:t>
    </dgm:pt>
    <dgm:pt modelId="{27F18E0F-45D6-45E3-B678-4F95E8F74D29}" type="sibTrans" cxnId="{C169147B-88B3-4C42-A9F1-65CF08157F4B}">
      <dgm:prSet/>
      <dgm:spPr/>
      <dgm:t>
        <a:bodyPr/>
        <a:lstStyle/>
        <a:p>
          <a:endParaRPr lang="en-US"/>
        </a:p>
      </dgm:t>
    </dgm:pt>
    <dgm:pt modelId="{43EF388A-07CF-44FC-B543-C70E42B3CB76}">
      <dgm:prSet phldrT="[Text]"/>
      <dgm:spPr>
        <a:solidFill>
          <a:schemeClr val="accent3"/>
        </a:solidFill>
      </dgm:spPr>
      <dgm:t>
        <a:bodyPr/>
        <a:lstStyle/>
        <a:p>
          <a:r>
            <a:rPr lang="en-US" dirty="0"/>
            <a:t>Non-PPP CARES Act Funding</a:t>
          </a:r>
        </a:p>
      </dgm:t>
    </dgm:pt>
    <dgm:pt modelId="{25A7A926-CC03-41C0-8618-2AAB3832F28C}" type="parTrans" cxnId="{2CCA4C46-4A1E-4D1C-8C11-AD50EF2987A7}">
      <dgm:prSet/>
      <dgm:spPr/>
      <dgm:t>
        <a:bodyPr/>
        <a:lstStyle/>
        <a:p>
          <a:endParaRPr lang="en-US"/>
        </a:p>
      </dgm:t>
    </dgm:pt>
    <dgm:pt modelId="{D1C6F988-C66A-4312-8403-5F08D580E0EE}" type="sibTrans" cxnId="{2CCA4C46-4A1E-4D1C-8C11-AD50EF2987A7}">
      <dgm:prSet/>
      <dgm:spPr/>
      <dgm:t>
        <a:bodyPr/>
        <a:lstStyle/>
        <a:p>
          <a:endParaRPr lang="en-US"/>
        </a:p>
      </dgm:t>
    </dgm:pt>
    <dgm:pt modelId="{AB116B26-A251-45F4-85C7-E50A04425269}">
      <dgm:prSet phldrT="[Text]"/>
      <dgm:spPr>
        <a:solidFill>
          <a:schemeClr val="accent3"/>
        </a:solidFill>
      </dgm:spPr>
      <dgm:t>
        <a:bodyPr/>
        <a:lstStyle/>
        <a:p>
          <a:r>
            <a:rPr lang="en-US" dirty="0"/>
            <a:t>Pass-through revenues</a:t>
          </a:r>
        </a:p>
      </dgm:t>
    </dgm:pt>
    <dgm:pt modelId="{510D1023-727F-40FE-94E8-499814CD44D9}" type="parTrans" cxnId="{E768823B-0557-470D-BEA0-7101F4A91608}">
      <dgm:prSet/>
      <dgm:spPr/>
      <dgm:t>
        <a:bodyPr/>
        <a:lstStyle/>
        <a:p>
          <a:endParaRPr lang="en-US"/>
        </a:p>
      </dgm:t>
    </dgm:pt>
    <dgm:pt modelId="{16C7FB8E-7940-4FB2-9FCC-1947AD452C72}" type="sibTrans" cxnId="{E768823B-0557-470D-BEA0-7101F4A91608}">
      <dgm:prSet/>
      <dgm:spPr/>
      <dgm:t>
        <a:bodyPr/>
        <a:lstStyle/>
        <a:p>
          <a:endParaRPr lang="en-US"/>
        </a:p>
      </dgm:t>
    </dgm:pt>
    <dgm:pt modelId="{80E4D732-F0F1-4A29-977C-89D440BE24E9}">
      <dgm:prSet phldrT="[Text]"/>
      <dgm:spPr>
        <a:solidFill>
          <a:schemeClr val="accent3"/>
        </a:solidFill>
      </dgm:spPr>
      <dgm:t>
        <a:bodyPr/>
        <a:lstStyle/>
        <a:p>
          <a:r>
            <a:rPr lang="en-US" dirty="0"/>
            <a:t>Multi-year grants/pledges</a:t>
          </a:r>
        </a:p>
      </dgm:t>
    </dgm:pt>
    <dgm:pt modelId="{7D7060AE-A055-4F23-9507-64322B34F4B3}" type="parTrans" cxnId="{CAF1046A-3E44-49EA-A2CC-80F11F08ADF0}">
      <dgm:prSet/>
      <dgm:spPr/>
      <dgm:t>
        <a:bodyPr/>
        <a:lstStyle/>
        <a:p>
          <a:endParaRPr lang="en-US"/>
        </a:p>
      </dgm:t>
    </dgm:pt>
    <dgm:pt modelId="{DA3B0596-8CF4-46FD-A594-510EBC9C6344}" type="sibTrans" cxnId="{CAF1046A-3E44-49EA-A2CC-80F11F08ADF0}">
      <dgm:prSet/>
      <dgm:spPr/>
      <dgm:t>
        <a:bodyPr/>
        <a:lstStyle/>
        <a:p>
          <a:endParaRPr lang="en-US"/>
        </a:p>
      </dgm:t>
    </dgm:pt>
    <dgm:pt modelId="{6428AE32-22B8-4EB3-B209-A79D4ACADADC}">
      <dgm:prSet phldrT="[Text]"/>
      <dgm:spPr>
        <a:solidFill>
          <a:srgbClr val="C00000"/>
        </a:solidFill>
      </dgm:spPr>
      <dgm:t>
        <a:bodyPr/>
        <a:lstStyle/>
        <a:p>
          <a:r>
            <a:rPr lang="en-US" dirty="0"/>
            <a:t>PPP revenues/forgiveness</a:t>
          </a:r>
        </a:p>
      </dgm:t>
    </dgm:pt>
    <dgm:pt modelId="{EF20D1D2-6F59-4851-9C73-483FB9D8428E}" type="parTrans" cxnId="{3D6FFEE1-76E2-4D38-992A-441BC13267E8}">
      <dgm:prSet/>
      <dgm:spPr/>
      <dgm:t>
        <a:bodyPr/>
        <a:lstStyle/>
        <a:p>
          <a:endParaRPr lang="en-US"/>
        </a:p>
      </dgm:t>
    </dgm:pt>
    <dgm:pt modelId="{31BF5A5E-AAEF-4665-86C5-66872379FAFF}" type="sibTrans" cxnId="{3D6FFEE1-76E2-4D38-992A-441BC13267E8}">
      <dgm:prSet/>
      <dgm:spPr/>
      <dgm:t>
        <a:bodyPr/>
        <a:lstStyle/>
        <a:p>
          <a:endParaRPr lang="en-US"/>
        </a:p>
      </dgm:t>
    </dgm:pt>
    <dgm:pt modelId="{E09B5B01-E321-4EAB-9959-32C234E7CAC1}" type="pres">
      <dgm:prSet presAssocID="{47F99729-2867-4DA0-A7B8-78B934ED0C75}" presName="linearFlow" presStyleCnt="0">
        <dgm:presLayoutVars>
          <dgm:dir/>
          <dgm:animLvl val="lvl"/>
          <dgm:resizeHandles/>
        </dgm:presLayoutVars>
      </dgm:prSet>
      <dgm:spPr/>
    </dgm:pt>
    <dgm:pt modelId="{3CAB75A7-8E65-4192-B527-CF4C8A5B63F0}" type="pres">
      <dgm:prSet presAssocID="{434B1302-78F2-4369-A1D5-B77B51A819FE}" presName="compositeNode" presStyleCnt="0">
        <dgm:presLayoutVars>
          <dgm:bulletEnabled val="1"/>
        </dgm:presLayoutVars>
      </dgm:prSet>
      <dgm:spPr/>
    </dgm:pt>
    <dgm:pt modelId="{D28347D6-BBA3-4AC6-87D9-9B33E4B2FBA5}" type="pres">
      <dgm:prSet presAssocID="{434B1302-78F2-4369-A1D5-B77B51A819FE}" presName="image"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Thumbs up sign"/>
        </a:ext>
      </dgm:extLst>
    </dgm:pt>
    <dgm:pt modelId="{6E9E8527-199F-4AF5-9E89-A66ED95E2CC9}" type="pres">
      <dgm:prSet presAssocID="{434B1302-78F2-4369-A1D5-B77B51A819FE}" presName="childNode" presStyleLbl="node1" presStyleIdx="0" presStyleCnt="2">
        <dgm:presLayoutVars>
          <dgm:bulletEnabled val="1"/>
        </dgm:presLayoutVars>
      </dgm:prSet>
      <dgm:spPr/>
    </dgm:pt>
    <dgm:pt modelId="{DD074552-EA5C-4CE6-87E1-8DB33A27EE19}" type="pres">
      <dgm:prSet presAssocID="{434B1302-78F2-4369-A1D5-B77B51A819FE}" presName="parentNode" presStyleLbl="revTx" presStyleIdx="0" presStyleCnt="2">
        <dgm:presLayoutVars>
          <dgm:chMax val="0"/>
          <dgm:bulletEnabled val="1"/>
        </dgm:presLayoutVars>
      </dgm:prSet>
      <dgm:spPr/>
    </dgm:pt>
    <dgm:pt modelId="{4D001A80-05FD-4FBD-8E6D-B5B9F727D727}" type="pres">
      <dgm:prSet presAssocID="{CE5D2E23-8AC1-4C53-8309-A4EB01AD0801}" presName="sibTrans" presStyleCnt="0"/>
      <dgm:spPr/>
    </dgm:pt>
    <dgm:pt modelId="{61AE233C-F7E9-4C77-8FA1-907898A04162}" type="pres">
      <dgm:prSet presAssocID="{A061903B-0274-4034-8F2A-E009723E6F57}" presName="compositeNode" presStyleCnt="0">
        <dgm:presLayoutVars>
          <dgm:bulletEnabled val="1"/>
        </dgm:presLayoutVars>
      </dgm:prSet>
      <dgm:spPr/>
    </dgm:pt>
    <dgm:pt modelId="{E6AC053E-88CB-4F8A-82E7-F0BDE8C17788}" type="pres">
      <dgm:prSet presAssocID="{A061903B-0274-4034-8F2A-E009723E6F57}" presName="image" presStyleLbl="fgImgPlac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No sign"/>
        </a:ext>
      </dgm:extLst>
    </dgm:pt>
    <dgm:pt modelId="{96A51A17-E52E-4954-B14C-0BA39EE7DCB8}" type="pres">
      <dgm:prSet presAssocID="{A061903B-0274-4034-8F2A-E009723E6F57}" presName="childNode" presStyleLbl="node1" presStyleIdx="1" presStyleCnt="2">
        <dgm:presLayoutVars>
          <dgm:bulletEnabled val="1"/>
        </dgm:presLayoutVars>
      </dgm:prSet>
      <dgm:spPr/>
    </dgm:pt>
    <dgm:pt modelId="{AB931C19-0B99-4CBA-9545-45F3DABDC9D7}" type="pres">
      <dgm:prSet presAssocID="{A061903B-0274-4034-8F2A-E009723E6F57}" presName="parentNode" presStyleLbl="revTx" presStyleIdx="1" presStyleCnt="2">
        <dgm:presLayoutVars>
          <dgm:chMax val="0"/>
          <dgm:bulletEnabled val="1"/>
        </dgm:presLayoutVars>
      </dgm:prSet>
      <dgm:spPr/>
    </dgm:pt>
  </dgm:ptLst>
  <dgm:cxnLst>
    <dgm:cxn modelId="{2E6E7D25-EE95-42CF-9004-729954387422}" srcId="{434B1302-78F2-4369-A1D5-B77B51A819FE}" destId="{16E7CEC5-CDA9-4B66-BBCF-866E11E494C2}" srcOrd="0" destOrd="0" parTransId="{01D6473A-3266-466C-98F9-EFE73E3D5023}" sibTransId="{922A7DE9-6D72-47F4-B8E9-51619A814F11}"/>
    <dgm:cxn modelId="{AEA58E2F-52C0-43BA-BFB7-079FC39DEC8B}" type="presOf" srcId="{6428AE32-22B8-4EB3-B209-A79D4ACADADC}" destId="{96A51A17-E52E-4954-B14C-0BA39EE7DCB8}" srcOrd="0" destOrd="2" presId="urn:microsoft.com/office/officeart/2005/8/layout/hList2"/>
    <dgm:cxn modelId="{FE5C1233-57E9-4C3F-947D-20E2835FF91B}" srcId="{47F99729-2867-4DA0-A7B8-78B934ED0C75}" destId="{A061903B-0274-4034-8F2A-E009723E6F57}" srcOrd="1" destOrd="0" parTransId="{BFF54A43-A496-48EE-B75D-0476E6918E28}" sibTransId="{6B32A0C0-51D4-4BEC-B646-6FF3B6988DD9}"/>
    <dgm:cxn modelId="{E768823B-0557-470D-BEA0-7101F4A91608}" srcId="{434B1302-78F2-4369-A1D5-B77B51A819FE}" destId="{AB116B26-A251-45F4-85C7-E50A04425269}" srcOrd="3" destOrd="0" parTransId="{510D1023-727F-40FE-94E8-499814CD44D9}" sibTransId="{16C7FB8E-7940-4FB2-9FCC-1947AD452C72}"/>
    <dgm:cxn modelId="{B797F144-A2E4-4F17-AB21-ADD50F377040}" srcId="{A061903B-0274-4034-8F2A-E009723E6F57}" destId="{528FC6F0-228F-46EF-9A0E-B8BB2B359EF2}" srcOrd="0" destOrd="0" parTransId="{F015DAF8-BDE8-4CE9-AA3D-BC6662AEBD03}" sibTransId="{D431F1BF-257F-4B86-B9A6-8D2486E566F2}"/>
    <dgm:cxn modelId="{8BC02446-CA5D-4402-8542-923A758A6D79}" type="presOf" srcId="{528FC6F0-228F-46EF-9A0E-B8BB2B359EF2}" destId="{96A51A17-E52E-4954-B14C-0BA39EE7DCB8}" srcOrd="0" destOrd="0" presId="urn:microsoft.com/office/officeart/2005/8/layout/hList2"/>
    <dgm:cxn modelId="{2CCA4C46-4A1E-4D1C-8C11-AD50EF2987A7}" srcId="{434B1302-78F2-4369-A1D5-B77B51A819FE}" destId="{43EF388A-07CF-44FC-B543-C70E42B3CB76}" srcOrd="2" destOrd="0" parTransId="{25A7A926-CC03-41C0-8618-2AAB3832F28C}" sibTransId="{D1C6F988-C66A-4312-8403-5F08D580E0EE}"/>
    <dgm:cxn modelId="{64328F4E-8D58-4BA1-8546-628F5646478A}" type="presOf" srcId="{AB116B26-A251-45F4-85C7-E50A04425269}" destId="{6E9E8527-199F-4AF5-9E89-A66ED95E2CC9}" srcOrd="0" destOrd="3" presId="urn:microsoft.com/office/officeart/2005/8/layout/hList2"/>
    <dgm:cxn modelId="{A49B114F-6190-47A6-94B4-948BFE535D42}" type="presOf" srcId="{9D533DA6-6813-4868-926C-43E7D2A1AFC5}" destId="{96A51A17-E52E-4954-B14C-0BA39EE7DCB8}" srcOrd="0" destOrd="1" presId="urn:microsoft.com/office/officeart/2005/8/layout/hList2"/>
    <dgm:cxn modelId="{E58E2D52-565B-4D6A-BFE9-660194843E47}" type="presOf" srcId="{434B1302-78F2-4369-A1D5-B77B51A819FE}" destId="{DD074552-EA5C-4CE6-87E1-8DB33A27EE19}" srcOrd="0" destOrd="0" presId="urn:microsoft.com/office/officeart/2005/8/layout/hList2"/>
    <dgm:cxn modelId="{41EE755F-E084-4B9D-9316-2C40944A30C5}" type="presOf" srcId="{A061903B-0274-4034-8F2A-E009723E6F57}" destId="{AB931C19-0B99-4CBA-9545-45F3DABDC9D7}" srcOrd="0" destOrd="0" presId="urn:microsoft.com/office/officeart/2005/8/layout/hList2"/>
    <dgm:cxn modelId="{4940F467-423B-4618-A9CB-BDFFD54A9089}" type="presOf" srcId="{80E4D732-F0F1-4A29-977C-89D440BE24E9}" destId="{6E9E8527-199F-4AF5-9E89-A66ED95E2CC9}" srcOrd="0" destOrd="4" presId="urn:microsoft.com/office/officeart/2005/8/layout/hList2"/>
    <dgm:cxn modelId="{CAF1046A-3E44-49EA-A2CC-80F11F08ADF0}" srcId="{434B1302-78F2-4369-A1D5-B77B51A819FE}" destId="{80E4D732-F0F1-4A29-977C-89D440BE24E9}" srcOrd="4" destOrd="0" parTransId="{7D7060AE-A055-4F23-9507-64322B34F4B3}" sibTransId="{DA3B0596-8CF4-46FD-A594-510EBC9C6344}"/>
    <dgm:cxn modelId="{C169147B-88B3-4C42-A9F1-65CF08157F4B}" srcId="{A061903B-0274-4034-8F2A-E009723E6F57}" destId="{9D533DA6-6813-4868-926C-43E7D2A1AFC5}" srcOrd="1" destOrd="0" parTransId="{9D39F1F1-237D-42F5-8108-D91D1F65902F}" sibTransId="{27F18E0F-45D6-45E3-B678-4F95E8F74D29}"/>
    <dgm:cxn modelId="{4EDB3483-0C68-41AA-8693-652A512D9483}" srcId="{434B1302-78F2-4369-A1D5-B77B51A819FE}" destId="{F4800730-69A9-4132-8BEA-BE4471E21A65}" srcOrd="1" destOrd="0" parTransId="{6E6A4EE8-7432-4A57-BFCE-4DC575C2A1E0}" sibTransId="{872C439F-47EF-45B1-838C-2A2C9E273892}"/>
    <dgm:cxn modelId="{0C5F818D-65D5-489E-BFDD-6CE2D192AC5B}" type="presOf" srcId="{16E7CEC5-CDA9-4B66-BBCF-866E11E494C2}" destId="{6E9E8527-199F-4AF5-9E89-A66ED95E2CC9}" srcOrd="0" destOrd="0" presId="urn:microsoft.com/office/officeart/2005/8/layout/hList2"/>
    <dgm:cxn modelId="{5157D3A3-353E-4F2E-B247-07079A95CDB7}" type="presOf" srcId="{47F99729-2867-4DA0-A7B8-78B934ED0C75}" destId="{E09B5B01-E321-4EAB-9959-32C234E7CAC1}" srcOrd="0" destOrd="0" presId="urn:microsoft.com/office/officeart/2005/8/layout/hList2"/>
    <dgm:cxn modelId="{381DC4A9-A049-4DA7-A5D7-7A2E2F11ED7F}" type="presOf" srcId="{43EF388A-07CF-44FC-B543-C70E42B3CB76}" destId="{6E9E8527-199F-4AF5-9E89-A66ED95E2CC9}" srcOrd="0" destOrd="2" presId="urn:microsoft.com/office/officeart/2005/8/layout/hList2"/>
    <dgm:cxn modelId="{3D6FFEE1-76E2-4D38-992A-441BC13267E8}" srcId="{A061903B-0274-4034-8F2A-E009723E6F57}" destId="{6428AE32-22B8-4EB3-B209-A79D4ACADADC}" srcOrd="2" destOrd="0" parTransId="{EF20D1D2-6F59-4851-9C73-483FB9D8428E}" sibTransId="{31BF5A5E-AAEF-4665-86C5-66872379FAFF}"/>
    <dgm:cxn modelId="{4DABD2FB-E72E-46F3-942F-7C3C53DB0E10}" type="presOf" srcId="{F4800730-69A9-4132-8BEA-BE4471E21A65}" destId="{6E9E8527-199F-4AF5-9E89-A66ED95E2CC9}" srcOrd="0" destOrd="1" presId="urn:microsoft.com/office/officeart/2005/8/layout/hList2"/>
    <dgm:cxn modelId="{5E9F32FD-86B4-43C5-9FE8-E732101259B8}" srcId="{47F99729-2867-4DA0-A7B8-78B934ED0C75}" destId="{434B1302-78F2-4369-A1D5-B77B51A819FE}" srcOrd="0" destOrd="0" parTransId="{53DD9795-C054-4246-99EB-9553BF6B5112}" sibTransId="{CE5D2E23-8AC1-4C53-8309-A4EB01AD0801}"/>
    <dgm:cxn modelId="{0652297B-147E-4AB6-B263-7F9CC38633EB}" type="presParOf" srcId="{E09B5B01-E321-4EAB-9959-32C234E7CAC1}" destId="{3CAB75A7-8E65-4192-B527-CF4C8A5B63F0}" srcOrd="0" destOrd="0" presId="urn:microsoft.com/office/officeart/2005/8/layout/hList2"/>
    <dgm:cxn modelId="{C2054C5B-1338-44A9-BDA8-9B929479B723}" type="presParOf" srcId="{3CAB75A7-8E65-4192-B527-CF4C8A5B63F0}" destId="{D28347D6-BBA3-4AC6-87D9-9B33E4B2FBA5}" srcOrd="0" destOrd="0" presId="urn:microsoft.com/office/officeart/2005/8/layout/hList2"/>
    <dgm:cxn modelId="{B88B2177-74AD-4B6E-8973-9EE2B85141D7}" type="presParOf" srcId="{3CAB75A7-8E65-4192-B527-CF4C8A5B63F0}" destId="{6E9E8527-199F-4AF5-9E89-A66ED95E2CC9}" srcOrd="1" destOrd="0" presId="urn:microsoft.com/office/officeart/2005/8/layout/hList2"/>
    <dgm:cxn modelId="{E2C759EF-6AC8-4341-ACE6-CB8506B6086D}" type="presParOf" srcId="{3CAB75A7-8E65-4192-B527-CF4C8A5B63F0}" destId="{DD074552-EA5C-4CE6-87E1-8DB33A27EE19}" srcOrd="2" destOrd="0" presId="urn:microsoft.com/office/officeart/2005/8/layout/hList2"/>
    <dgm:cxn modelId="{FBFF82DF-8FC1-4BD3-9FFC-93F16D9ADDEF}" type="presParOf" srcId="{E09B5B01-E321-4EAB-9959-32C234E7CAC1}" destId="{4D001A80-05FD-4FBD-8E6D-B5B9F727D727}" srcOrd="1" destOrd="0" presId="urn:microsoft.com/office/officeart/2005/8/layout/hList2"/>
    <dgm:cxn modelId="{955B316B-3B4D-44E5-977E-AF21A242A4C6}" type="presParOf" srcId="{E09B5B01-E321-4EAB-9959-32C234E7CAC1}" destId="{61AE233C-F7E9-4C77-8FA1-907898A04162}" srcOrd="2" destOrd="0" presId="urn:microsoft.com/office/officeart/2005/8/layout/hList2"/>
    <dgm:cxn modelId="{6ACC3A2F-7882-4F3F-9D8D-9371F9555ECA}" type="presParOf" srcId="{61AE233C-F7E9-4C77-8FA1-907898A04162}" destId="{E6AC053E-88CB-4F8A-82E7-F0BDE8C17788}" srcOrd="0" destOrd="0" presId="urn:microsoft.com/office/officeart/2005/8/layout/hList2"/>
    <dgm:cxn modelId="{55E9C062-8C1B-4826-A52A-5AC10F26CDB8}" type="presParOf" srcId="{61AE233C-F7E9-4C77-8FA1-907898A04162}" destId="{96A51A17-E52E-4954-B14C-0BA39EE7DCB8}" srcOrd="1" destOrd="0" presId="urn:microsoft.com/office/officeart/2005/8/layout/hList2"/>
    <dgm:cxn modelId="{5A488340-8605-47BF-AB8E-9D332F29AC8C}" type="presParOf" srcId="{61AE233C-F7E9-4C77-8FA1-907898A04162}" destId="{AB931C19-0B99-4CBA-9545-45F3DABDC9D7}"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074552-EA5C-4CE6-87E1-8DB33A27EE19}">
      <dsp:nvSpPr>
        <dsp:cNvPr id="0" name=""/>
        <dsp:cNvSpPr/>
      </dsp:nvSpPr>
      <dsp:spPr>
        <a:xfrm rot="16200000">
          <a:off x="-1143123" y="2066724"/>
          <a:ext cx="3062396" cy="647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71336" bIns="0" numCol="1" spcCol="1270" anchor="t" anchorCtr="0">
          <a:noAutofit/>
        </a:bodyPr>
        <a:lstStyle/>
        <a:p>
          <a:pPr marL="0" lvl="0" indent="0" algn="r" defTabSz="2044700">
            <a:lnSpc>
              <a:spcPct val="90000"/>
            </a:lnSpc>
            <a:spcBef>
              <a:spcPct val="0"/>
            </a:spcBef>
            <a:spcAft>
              <a:spcPct val="35000"/>
            </a:spcAft>
            <a:buNone/>
          </a:pPr>
          <a:r>
            <a:rPr lang="en-US" sz="4600" kern="1200" dirty="0"/>
            <a:t>INCLUDE</a:t>
          </a:r>
        </a:p>
      </dsp:txBody>
      <dsp:txXfrm>
        <a:off x="-1143123" y="2066724"/>
        <a:ext cx="3062396" cy="647814"/>
      </dsp:txXfrm>
    </dsp:sp>
    <dsp:sp modelId="{6E9E8527-199F-4AF5-9E89-A66ED95E2CC9}">
      <dsp:nvSpPr>
        <dsp:cNvPr id="0" name=""/>
        <dsp:cNvSpPr/>
      </dsp:nvSpPr>
      <dsp:spPr>
        <a:xfrm>
          <a:off x="711981" y="859434"/>
          <a:ext cx="4026866" cy="3062396"/>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571336" rIns="192024" bIns="192024" numCol="1" spcCol="1270" anchor="t" anchorCtr="0">
          <a:noAutofit/>
        </a:bodyPr>
        <a:lstStyle/>
        <a:p>
          <a:pPr marL="228600" lvl="1" indent="-228600" algn="l" defTabSz="933450">
            <a:lnSpc>
              <a:spcPct val="90000"/>
            </a:lnSpc>
            <a:spcBef>
              <a:spcPct val="0"/>
            </a:spcBef>
            <a:spcAft>
              <a:spcPct val="15000"/>
            </a:spcAft>
            <a:buChar char="•"/>
          </a:pPr>
          <a:r>
            <a:rPr lang="en-US" sz="2100" kern="1200" dirty="0"/>
            <a:t>In-kind contributions of assets</a:t>
          </a:r>
        </a:p>
        <a:p>
          <a:pPr marL="228600" lvl="1" indent="-228600" algn="l" defTabSz="933450">
            <a:lnSpc>
              <a:spcPct val="90000"/>
            </a:lnSpc>
            <a:spcBef>
              <a:spcPct val="0"/>
            </a:spcBef>
            <a:spcAft>
              <a:spcPct val="15000"/>
            </a:spcAft>
            <a:buChar char="•"/>
          </a:pPr>
          <a:r>
            <a:rPr lang="en-US" sz="2100" kern="1200" dirty="0"/>
            <a:t>Gross receipts from sale of assets or investments without reduction for basis</a:t>
          </a:r>
        </a:p>
        <a:p>
          <a:pPr marL="228600" lvl="1" indent="-228600" algn="l" defTabSz="933450">
            <a:lnSpc>
              <a:spcPct val="90000"/>
            </a:lnSpc>
            <a:spcBef>
              <a:spcPct val="0"/>
            </a:spcBef>
            <a:spcAft>
              <a:spcPct val="15000"/>
            </a:spcAft>
            <a:buChar char="•"/>
          </a:pPr>
          <a:r>
            <a:rPr lang="en-US" sz="2100" kern="1200" dirty="0"/>
            <a:t>Non-PPP CARES Act Funding</a:t>
          </a:r>
        </a:p>
        <a:p>
          <a:pPr marL="228600" lvl="1" indent="-228600" algn="l" defTabSz="933450">
            <a:lnSpc>
              <a:spcPct val="90000"/>
            </a:lnSpc>
            <a:spcBef>
              <a:spcPct val="0"/>
            </a:spcBef>
            <a:spcAft>
              <a:spcPct val="15000"/>
            </a:spcAft>
            <a:buChar char="•"/>
          </a:pPr>
          <a:r>
            <a:rPr lang="en-US" sz="2100" kern="1200" dirty="0"/>
            <a:t>Pass-through revenues</a:t>
          </a:r>
        </a:p>
        <a:p>
          <a:pPr marL="228600" lvl="1" indent="-228600" algn="l" defTabSz="933450">
            <a:lnSpc>
              <a:spcPct val="90000"/>
            </a:lnSpc>
            <a:spcBef>
              <a:spcPct val="0"/>
            </a:spcBef>
            <a:spcAft>
              <a:spcPct val="15000"/>
            </a:spcAft>
            <a:buChar char="•"/>
          </a:pPr>
          <a:r>
            <a:rPr lang="en-US" sz="2100" kern="1200" dirty="0"/>
            <a:t>Multi-year grants/pledges</a:t>
          </a:r>
        </a:p>
      </dsp:txBody>
      <dsp:txXfrm>
        <a:off x="711981" y="859434"/>
        <a:ext cx="4026866" cy="3062396"/>
      </dsp:txXfrm>
    </dsp:sp>
    <dsp:sp modelId="{D28347D6-BBA3-4AC6-87D9-9B33E4B2FBA5}">
      <dsp:nvSpPr>
        <dsp:cNvPr id="0" name=""/>
        <dsp:cNvSpPr/>
      </dsp:nvSpPr>
      <dsp:spPr>
        <a:xfrm>
          <a:off x="64166" y="4318"/>
          <a:ext cx="1295629" cy="129562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931C19-0B99-4CBA-9545-45F3DABDC9D7}">
      <dsp:nvSpPr>
        <dsp:cNvPr id="0" name=""/>
        <dsp:cNvSpPr/>
      </dsp:nvSpPr>
      <dsp:spPr>
        <a:xfrm rot="16200000">
          <a:off x="4570940" y="2066724"/>
          <a:ext cx="3062396" cy="647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71336" bIns="0" numCol="1" spcCol="1270" anchor="t" anchorCtr="0">
          <a:noAutofit/>
        </a:bodyPr>
        <a:lstStyle/>
        <a:p>
          <a:pPr marL="0" lvl="0" indent="0" algn="r" defTabSz="2044700">
            <a:lnSpc>
              <a:spcPct val="90000"/>
            </a:lnSpc>
            <a:spcBef>
              <a:spcPct val="0"/>
            </a:spcBef>
            <a:spcAft>
              <a:spcPct val="35000"/>
            </a:spcAft>
            <a:buNone/>
          </a:pPr>
          <a:r>
            <a:rPr lang="en-US" sz="4600" kern="1200" dirty="0"/>
            <a:t>EXCLUDE</a:t>
          </a:r>
        </a:p>
      </dsp:txBody>
      <dsp:txXfrm>
        <a:off x="4570940" y="2066724"/>
        <a:ext cx="3062396" cy="647814"/>
      </dsp:txXfrm>
    </dsp:sp>
    <dsp:sp modelId="{96A51A17-E52E-4954-B14C-0BA39EE7DCB8}">
      <dsp:nvSpPr>
        <dsp:cNvPr id="0" name=""/>
        <dsp:cNvSpPr/>
      </dsp:nvSpPr>
      <dsp:spPr>
        <a:xfrm>
          <a:off x="6426046" y="859434"/>
          <a:ext cx="4026866" cy="3062396"/>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571336" rIns="192024" bIns="192024" numCol="1" spcCol="1270" anchor="t" anchorCtr="0">
          <a:noAutofit/>
        </a:bodyPr>
        <a:lstStyle/>
        <a:p>
          <a:pPr marL="228600" lvl="1" indent="-228600" algn="l" defTabSz="933450">
            <a:lnSpc>
              <a:spcPct val="90000"/>
            </a:lnSpc>
            <a:spcBef>
              <a:spcPct val="0"/>
            </a:spcBef>
            <a:spcAft>
              <a:spcPct val="15000"/>
            </a:spcAft>
            <a:buChar char="•"/>
          </a:pPr>
          <a:r>
            <a:rPr lang="en-US" sz="2100" kern="1200" dirty="0"/>
            <a:t>In-kind contribution of services, use of space, etc.</a:t>
          </a:r>
        </a:p>
        <a:p>
          <a:pPr marL="228600" lvl="1" indent="-228600" algn="l" defTabSz="933450">
            <a:lnSpc>
              <a:spcPct val="90000"/>
            </a:lnSpc>
            <a:spcBef>
              <a:spcPct val="0"/>
            </a:spcBef>
            <a:spcAft>
              <a:spcPct val="15000"/>
            </a:spcAft>
            <a:buChar char="•"/>
          </a:pPr>
          <a:r>
            <a:rPr lang="en-US" sz="2100" kern="1200" dirty="0"/>
            <a:t>Realized or unrealized gain/loss on investments</a:t>
          </a:r>
        </a:p>
        <a:p>
          <a:pPr marL="228600" lvl="1" indent="-228600" algn="l" defTabSz="933450">
            <a:lnSpc>
              <a:spcPct val="90000"/>
            </a:lnSpc>
            <a:spcBef>
              <a:spcPct val="0"/>
            </a:spcBef>
            <a:spcAft>
              <a:spcPct val="15000"/>
            </a:spcAft>
            <a:buChar char="•"/>
          </a:pPr>
          <a:r>
            <a:rPr lang="en-US" sz="2100" kern="1200" dirty="0"/>
            <a:t>PPP revenues/forgiveness</a:t>
          </a:r>
        </a:p>
      </dsp:txBody>
      <dsp:txXfrm>
        <a:off x="6426046" y="859434"/>
        <a:ext cx="4026866" cy="3062396"/>
      </dsp:txXfrm>
    </dsp:sp>
    <dsp:sp modelId="{E6AC053E-88CB-4F8A-82E7-F0BDE8C17788}">
      <dsp:nvSpPr>
        <dsp:cNvPr id="0" name=""/>
        <dsp:cNvSpPr/>
      </dsp:nvSpPr>
      <dsp:spPr>
        <a:xfrm>
          <a:off x="5778231" y="4318"/>
          <a:ext cx="1295629" cy="12956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444ACA-FDB1-3B42-97F8-E9079DA724EF}" type="datetimeFigureOut">
              <a:rPr lang="en-US" smtClean="0"/>
              <a:t>11/9/22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0A6047-912A-CF47-8CC3-112BA1B2B97A}" type="slidenum">
              <a:rPr lang="en-US" smtClean="0"/>
              <a:t>‹#›</a:t>
            </a:fld>
            <a:endParaRPr lang="en-US"/>
          </a:p>
        </p:txBody>
      </p:sp>
    </p:spTree>
    <p:extLst>
      <p:ext uri="{BB962C8B-B14F-4D97-AF65-F5344CB8AC3E}">
        <p14:creationId xmlns:p14="http://schemas.microsoft.com/office/powerpoint/2010/main" val="3677435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BB4C21-DDEC-441A-93DC-5EB8CA0A97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3099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2.emf"/></Relationships>
</file>

<file path=ppt/slideLayouts/_rels/slideLayout29.xml.rels><?xml version="1.0" encoding="UTF-8" standalone="yes"?>
<Relationships xmlns="http://schemas.openxmlformats.org/package/2006/relationships"><Relationship Id="rId8" Type="http://schemas.openxmlformats.org/officeDocument/2006/relationships/hyperlink" Target="https://www.youtube.com/user/CliftonLarsonAllen" TargetMode="External"/><Relationship Id="rId3" Type="http://schemas.openxmlformats.org/officeDocument/2006/relationships/image" Target="../media/image13.emf"/><Relationship Id="rId7" Type="http://schemas.openxmlformats.org/officeDocument/2006/relationships/image" Target="../media/image15.emf"/><Relationship Id="rId12" Type="http://schemas.openxmlformats.org/officeDocument/2006/relationships/image" Target="../media/image12.emf"/><Relationship Id="rId2" Type="http://schemas.openxmlformats.org/officeDocument/2006/relationships/hyperlink" Target="https://twitter.com/CLAconnect" TargetMode="External"/><Relationship Id="rId1" Type="http://schemas.openxmlformats.org/officeDocument/2006/relationships/slideMaster" Target="../slideMasters/slideMaster2.xml"/><Relationship Id="rId6" Type="http://schemas.openxmlformats.org/officeDocument/2006/relationships/hyperlink" Target="https://www.linkedin.com/company/cliftonlarsonallen" TargetMode="External"/><Relationship Id="rId11" Type="http://schemas.openxmlformats.org/officeDocument/2006/relationships/image" Target="../media/image17.png"/><Relationship Id="rId5" Type="http://schemas.openxmlformats.org/officeDocument/2006/relationships/image" Target="../media/image14.emf"/><Relationship Id="rId10" Type="http://schemas.openxmlformats.org/officeDocument/2006/relationships/hyperlink" Target="https://www.instagram.com/lifeatcla" TargetMode="External"/><Relationship Id="rId4" Type="http://schemas.openxmlformats.org/officeDocument/2006/relationships/hyperlink" Target="https://www.facebook.com/CliftonLarsonAllen" TargetMode="External"/><Relationship Id="rId9"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19.emf"/></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A58C6-2F37-B52B-F318-C2B7622516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191A65-0388-FA4C-F6FC-D70168D885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BA06D9-60DD-6F9F-974B-76C88CEB5EC8}"/>
              </a:ext>
            </a:extLst>
          </p:cNvPr>
          <p:cNvSpPr>
            <a:spLocks noGrp="1"/>
          </p:cNvSpPr>
          <p:nvPr>
            <p:ph type="dt" sz="half" idx="10"/>
          </p:nvPr>
        </p:nvSpPr>
        <p:spPr/>
        <p:txBody>
          <a:bodyPr/>
          <a:lstStyle/>
          <a:p>
            <a:fld id="{28086890-968B-8C45-BA68-7FD640F3F708}" type="datetimeFigureOut">
              <a:rPr lang="en-US" smtClean="0"/>
              <a:t>11/9/22</a:t>
            </a:fld>
            <a:endParaRPr lang="en-US"/>
          </a:p>
        </p:txBody>
      </p:sp>
      <p:sp>
        <p:nvSpPr>
          <p:cNvPr id="5" name="Footer Placeholder 4">
            <a:extLst>
              <a:ext uri="{FF2B5EF4-FFF2-40B4-BE49-F238E27FC236}">
                <a16:creationId xmlns:a16="http://schemas.microsoft.com/office/drawing/2014/main" id="{263F02CB-A01E-45C0-67A5-AA563E6E42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59D577-8D1D-3EEB-0204-BCAB9761CACF}"/>
              </a:ext>
            </a:extLst>
          </p:cNvPr>
          <p:cNvSpPr>
            <a:spLocks noGrp="1"/>
          </p:cNvSpPr>
          <p:nvPr>
            <p:ph type="sldNum" sz="quarter" idx="12"/>
          </p:nvPr>
        </p:nvSpPr>
        <p:spPr/>
        <p:txBody>
          <a:bodyPr/>
          <a:lstStyle/>
          <a:p>
            <a:fld id="{43E7B29C-F8EA-A14E-AA46-CABF32F86956}" type="slidenum">
              <a:rPr lang="en-US" smtClean="0"/>
              <a:t>‹#›</a:t>
            </a:fld>
            <a:endParaRPr lang="en-US"/>
          </a:p>
        </p:txBody>
      </p:sp>
    </p:spTree>
    <p:extLst>
      <p:ext uri="{BB962C8B-B14F-4D97-AF65-F5344CB8AC3E}">
        <p14:creationId xmlns:p14="http://schemas.microsoft.com/office/powerpoint/2010/main" val="3019444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32219-C12A-A47C-2430-88D07B8884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75D948-83F9-B024-0802-FE86A42D78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20F861-076E-D31B-082F-33E9567FDA8A}"/>
              </a:ext>
            </a:extLst>
          </p:cNvPr>
          <p:cNvSpPr>
            <a:spLocks noGrp="1"/>
          </p:cNvSpPr>
          <p:nvPr>
            <p:ph type="dt" sz="half" idx="10"/>
          </p:nvPr>
        </p:nvSpPr>
        <p:spPr/>
        <p:txBody>
          <a:bodyPr/>
          <a:lstStyle/>
          <a:p>
            <a:fld id="{28086890-968B-8C45-BA68-7FD640F3F708}" type="datetimeFigureOut">
              <a:rPr lang="en-US" smtClean="0"/>
              <a:t>11/9/22</a:t>
            </a:fld>
            <a:endParaRPr lang="en-US"/>
          </a:p>
        </p:txBody>
      </p:sp>
      <p:sp>
        <p:nvSpPr>
          <p:cNvPr id="5" name="Footer Placeholder 4">
            <a:extLst>
              <a:ext uri="{FF2B5EF4-FFF2-40B4-BE49-F238E27FC236}">
                <a16:creationId xmlns:a16="http://schemas.microsoft.com/office/drawing/2014/main" id="{8CA39F2E-9302-ACD6-1932-EDC2C61C62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5D8253-840B-B334-65B4-8408D7E4BE54}"/>
              </a:ext>
            </a:extLst>
          </p:cNvPr>
          <p:cNvSpPr>
            <a:spLocks noGrp="1"/>
          </p:cNvSpPr>
          <p:nvPr>
            <p:ph type="sldNum" sz="quarter" idx="12"/>
          </p:nvPr>
        </p:nvSpPr>
        <p:spPr/>
        <p:txBody>
          <a:bodyPr/>
          <a:lstStyle/>
          <a:p>
            <a:fld id="{43E7B29C-F8EA-A14E-AA46-CABF32F86956}" type="slidenum">
              <a:rPr lang="en-US" smtClean="0"/>
              <a:t>‹#›</a:t>
            </a:fld>
            <a:endParaRPr lang="en-US"/>
          </a:p>
        </p:txBody>
      </p:sp>
    </p:spTree>
    <p:extLst>
      <p:ext uri="{BB962C8B-B14F-4D97-AF65-F5344CB8AC3E}">
        <p14:creationId xmlns:p14="http://schemas.microsoft.com/office/powerpoint/2010/main" val="3252865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5B6F86-F0CC-F6D7-9A29-593B295295F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FEF2F0-4882-16ED-0BA0-29B74144C6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BA823A-991B-2276-5E82-17896718EEDF}"/>
              </a:ext>
            </a:extLst>
          </p:cNvPr>
          <p:cNvSpPr>
            <a:spLocks noGrp="1"/>
          </p:cNvSpPr>
          <p:nvPr>
            <p:ph type="dt" sz="half" idx="10"/>
          </p:nvPr>
        </p:nvSpPr>
        <p:spPr/>
        <p:txBody>
          <a:bodyPr/>
          <a:lstStyle/>
          <a:p>
            <a:fld id="{28086890-968B-8C45-BA68-7FD640F3F708}" type="datetimeFigureOut">
              <a:rPr lang="en-US" smtClean="0"/>
              <a:t>11/9/22</a:t>
            </a:fld>
            <a:endParaRPr lang="en-US"/>
          </a:p>
        </p:txBody>
      </p:sp>
      <p:sp>
        <p:nvSpPr>
          <p:cNvPr id="5" name="Footer Placeholder 4">
            <a:extLst>
              <a:ext uri="{FF2B5EF4-FFF2-40B4-BE49-F238E27FC236}">
                <a16:creationId xmlns:a16="http://schemas.microsoft.com/office/drawing/2014/main" id="{99819058-AAC3-0497-0931-D94177955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F6872D-FCE0-C7DF-BDD6-5FCC606A9B54}"/>
              </a:ext>
            </a:extLst>
          </p:cNvPr>
          <p:cNvSpPr>
            <a:spLocks noGrp="1"/>
          </p:cNvSpPr>
          <p:nvPr>
            <p:ph type="sldNum" sz="quarter" idx="12"/>
          </p:nvPr>
        </p:nvSpPr>
        <p:spPr/>
        <p:txBody>
          <a:bodyPr/>
          <a:lstStyle/>
          <a:p>
            <a:fld id="{43E7B29C-F8EA-A14E-AA46-CABF32F86956}" type="slidenum">
              <a:rPr lang="en-US" smtClean="0"/>
              <a:t>‹#›</a:t>
            </a:fld>
            <a:endParaRPr lang="en-US"/>
          </a:p>
        </p:txBody>
      </p:sp>
    </p:spTree>
    <p:extLst>
      <p:ext uri="{BB962C8B-B14F-4D97-AF65-F5344CB8AC3E}">
        <p14:creationId xmlns:p14="http://schemas.microsoft.com/office/powerpoint/2010/main" val="1137016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28C9961-8680-42BE-8862-B6E70387EAB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193" y="-12192"/>
            <a:ext cx="12228069" cy="6888479"/>
          </a:xfrm>
          <a:prstGeom prst="rect">
            <a:avLst/>
          </a:prstGeom>
        </p:spPr>
      </p:pic>
      <p:sp>
        <p:nvSpPr>
          <p:cNvPr id="19" name="TextBox 18">
            <a:extLst>
              <a:ext uri="{FF2B5EF4-FFF2-40B4-BE49-F238E27FC236}">
                <a16:creationId xmlns:a16="http://schemas.microsoft.com/office/drawing/2014/main" id="{1CCF114E-6D6A-4ACE-8118-00E718BEC6B4}"/>
              </a:ext>
            </a:extLst>
          </p:cNvPr>
          <p:cNvSpPr txBox="1"/>
          <p:nvPr userDrawn="1"/>
        </p:nvSpPr>
        <p:spPr>
          <a:xfrm>
            <a:off x="1130701" y="6121227"/>
            <a:ext cx="9924896" cy="359009"/>
          </a:xfrm>
          <a:prstGeom prst="rect">
            <a:avLst/>
          </a:prstGeom>
          <a:noFill/>
        </p:spPr>
        <p:txBody>
          <a:bodyPr wrap="square" rtlCol="0">
            <a:spAutoFit/>
          </a:bodyPr>
          <a:lstStyle/>
          <a:p>
            <a:r>
              <a:rPr lang="en-US" sz="1733" b="0" i="0" kern="1200" dirty="0">
                <a:solidFill>
                  <a:schemeClr val="bg1"/>
                </a:solidFill>
                <a:effectLst/>
                <a:latin typeface="Calibri" panose="020F0502020204030204" pitchFamily="34" charset="0"/>
                <a:ea typeface="+mn-ea"/>
                <a:cs typeface="Calibri" panose="020F0502020204030204" pitchFamily="34" charset="0"/>
              </a:rPr>
              <a:t>WEALTH ADVISORY | OUTSOURCING | AUDIT, TAX, AND CONSULTING</a:t>
            </a:r>
          </a:p>
        </p:txBody>
      </p:sp>
      <p:sp>
        <p:nvSpPr>
          <p:cNvPr id="20" name="Rectangle 19">
            <a:extLst>
              <a:ext uri="{FF2B5EF4-FFF2-40B4-BE49-F238E27FC236}">
                <a16:creationId xmlns:a16="http://schemas.microsoft.com/office/drawing/2014/main" id="{BF57C51D-8B36-4B87-8432-4EABD1962EB1}"/>
              </a:ext>
            </a:extLst>
          </p:cNvPr>
          <p:cNvSpPr/>
          <p:nvPr userDrawn="1"/>
        </p:nvSpPr>
        <p:spPr>
          <a:xfrm>
            <a:off x="1136403" y="6439662"/>
            <a:ext cx="9515555" cy="246221"/>
          </a:xfrm>
          <a:prstGeom prst="rect">
            <a:avLst/>
          </a:prstGeom>
        </p:spPr>
        <p:txBody>
          <a:bodyPr wrap="square">
            <a:spAutoFit/>
          </a:bodyPr>
          <a:lstStyle/>
          <a:p>
            <a:pPr>
              <a:buNone/>
            </a:pPr>
            <a:r>
              <a:rPr lang="en-US" sz="1000" b="0" i="0" dirty="0">
                <a:solidFill>
                  <a:schemeClr val="bg2">
                    <a:lumMod val="75000"/>
                  </a:schemeClr>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pic>
        <p:nvPicPr>
          <p:cNvPr id="21" name="Picture 20">
            <a:extLst>
              <a:ext uri="{FF2B5EF4-FFF2-40B4-BE49-F238E27FC236}">
                <a16:creationId xmlns:a16="http://schemas.microsoft.com/office/drawing/2014/main" id="{C291761C-97C0-4CBA-9893-5A3002BB647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133242" y="766507"/>
            <a:ext cx="1515709" cy="1506688"/>
          </a:xfrm>
          <a:prstGeom prst="rect">
            <a:avLst/>
          </a:prstGeom>
        </p:spPr>
      </p:pic>
      <p:sp>
        <p:nvSpPr>
          <p:cNvPr id="12" name="Date Placeholder 3"/>
          <p:cNvSpPr txBox="1">
            <a:spLocks/>
          </p:cNvSpPr>
          <p:nvPr userDrawn="1"/>
        </p:nvSpPr>
        <p:spPr>
          <a:xfrm rot="16200000">
            <a:off x="10803123" y="984401"/>
            <a:ext cx="2362203" cy="415559"/>
          </a:xfrm>
          <a:prstGeom prst="rect">
            <a:avLst/>
          </a:prstGeom>
        </p:spPr>
        <p:txBody>
          <a:bodyPr vert="horz" lIns="121920" tIns="60960" rIns="121920" bIns="6096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67" b="0" i="0" dirty="0">
                <a:solidFill>
                  <a:schemeClr val="bg1"/>
                </a:solidFill>
                <a:latin typeface="Calibri" panose="020F0502020204030204" pitchFamily="34" charset="0"/>
                <a:cs typeface="Calibri" panose="020F0502020204030204" pitchFamily="34" charset="0"/>
              </a:rPr>
              <a:t>©2021 CliftonLarsonAllen LLP</a:t>
            </a:r>
          </a:p>
        </p:txBody>
      </p:sp>
      <p:sp>
        <p:nvSpPr>
          <p:cNvPr id="16" name="Rectangle 4"/>
          <p:cNvSpPr>
            <a:spLocks noGrp="1" noChangeArrowheads="1"/>
          </p:cNvSpPr>
          <p:nvPr userDrawn="1">
            <p:ph type="subTitle" idx="1" hasCustomPrompt="1"/>
          </p:nvPr>
        </p:nvSpPr>
        <p:spPr>
          <a:xfrm>
            <a:off x="1130702" y="5182751"/>
            <a:ext cx="9890225" cy="489603"/>
          </a:xfrm>
          <a:noFill/>
        </p:spPr>
        <p:txBody>
          <a:bodyPr/>
          <a:lstStyle>
            <a:lvl1pPr marL="0" indent="0" algn="l">
              <a:buFontTx/>
              <a:buNone/>
              <a:defRPr sz="2133" b="0">
                <a:solidFill>
                  <a:schemeClr val="bg1"/>
                </a:solidFill>
              </a:defRPr>
            </a:lvl1pPr>
          </a:lstStyle>
          <a:p>
            <a:r>
              <a:rPr lang="en-US" dirty="0"/>
              <a:t>Click To Edit Master Subtitle Style</a:t>
            </a:r>
          </a:p>
        </p:txBody>
      </p:sp>
      <p:sp>
        <p:nvSpPr>
          <p:cNvPr id="17" name="Title 1"/>
          <p:cNvSpPr>
            <a:spLocks noGrp="1"/>
          </p:cNvSpPr>
          <p:nvPr userDrawn="1">
            <p:ph type="title" hasCustomPrompt="1"/>
          </p:nvPr>
        </p:nvSpPr>
        <p:spPr>
          <a:xfrm>
            <a:off x="1130702" y="3174929"/>
            <a:ext cx="9890225" cy="1859280"/>
          </a:xfrm>
          <a:noFill/>
        </p:spPr>
        <p:txBody>
          <a:bodyPr anchor="b"/>
          <a:lstStyle>
            <a:lvl1pPr>
              <a:defRPr sz="4267">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53335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p:spPr>
        <p:txBody>
          <a:bodyPr/>
          <a:lstStyle>
            <a:lvl1pPr>
              <a:defRPr sz="3733"/>
            </a:lvl1pPr>
          </a:lstStyle>
          <a:p>
            <a:r>
              <a:rPr lang="en-US" dirty="0"/>
              <a:t>Click To Edit Master Title Style</a:t>
            </a:r>
          </a:p>
        </p:txBody>
      </p:sp>
      <p:sp>
        <p:nvSpPr>
          <p:cNvPr id="3" name="Content Placeholder 2"/>
          <p:cNvSpPr>
            <a:spLocks noGrp="1"/>
          </p:cNvSpPr>
          <p:nvPr>
            <p:ph idx="1"/>
          </p:nvPr>
        </p:nvSpPr>
        <p:spPr>
          <a:xfrm>
            <a:off x="609600" y="1072896"/>
            <a:ext cx="10972800" cy="5013883"/>
          </a:xfrm>
        </p:spPr>
        <p:txBody>
          <a:bodyPr/>
          <a:lstStyle>
            <a:lvl1pPr>
              <a:defRPr sz="3200"/>
            </a:lvl1pPr>
            <a:lvl2pPr>
              <a:defRPr sz="2667"/>
            </a:lvl2pPr>
            <a:lvl3pPr>
              <a:defRPr sz="2400"/>
            </a:lvl3pPr>
            <a:lvl4pPr>
              <a:defRPr sz="2133"/>
            </a:lvl4pPr>
            <a:lvl5pPr>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4"/>
          </p:nvPr>
        </p:nvSpPr>
        <p:spPr>
          <a:xfrm>
            <a:off x="11582400" y="6364224"/>
            <a:ext cx="527709" cy="457200"/>
          </a:xfrm>
          <a:prstGeom prst="rect">
            <a:avLst/>
          </a:prstGeom>
        </p:spPr>
        <p:txBody>
          <a:bodyPr anchor="ctr" anchorCtr="0"/>
          <a:lstStyle>
            <a:lvl1pPr algn="r">
              <a:defRPr sz="1200" b="1">
                <a:solidFill>
                  <a:schemeClr val="bg1"/>
                </a:solidFill>
              </a:defRPr>
            </a:lvl1pPr>
          </a:lstStyle>
          <a:p>
            <a:fld id="{F8E24598-D429-A34B-B4A6-5808099B37D3}" type="slidenum">
              <a:rPr lang="en-US" smtClean="0"/>
              <a:pPr/>
              <a:t>‹#›</a:t>
            </a:fld>
            <a:endParaRPr lang="en-US" dirty="0"/>
          </a:p>
        </p:txBody>
      </p:sp>
    </p:spTree>
    <p:extLst>
      <p:ext uri="{BB962C8B-B14F-4D97-AF65-F5344CB8AC3E}">
        <p14:creationId xmlns:p14="http://schemas.microsoft.com/office/powerpoint/2010/main" val="4016371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764D6FB-C712-41E7-9CED-4804D99310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29947"/>
          </a:xfrm>
          <a:prstGeom prst="rect">
            <a:avLst/>
          </a:prstGeom>
        </p:spPr>
      </p:pic>
      <p:sp>
        <p:nvSpPr>
          <p:cNvPr id="23" name="Rectangle 3">
            <a:extLst>
              <a:ext uri="{FF2B5EF4-FFF2-40B4-BE49-F238E27FC236}">
                <a16:creationId xmlns:a16="http://schemas.microsoft.com/office/drawing/2014/main" id="{F3B92FC6-F882-4751-A336-A577A01B2656}"/>
              </a:ext>
            </a:extLst>
          </p:cNvPr>
          <p:cNvSpPr/>
          <p:nvPr userDrawn="1"/>
        </p:nvSpPr>
        <p:spPr bwMode="auto">
          <a:xfrm>
            <a:off x="5011382" y="3546655"/>
            <a:ext cx="7187823" cy="3302000"/>
          </a:xfrm>
          <a:custGeom>
            <a:avLst/>
            <a:gdLst>
              <a:gd name="connsiteX0" fmla="*/ 0 w 5377219"/>
              <a:gd name="connsiteY0" fmla="*/ 0 h 2476500"/>
              <a:gd name="connsiteX1" fmla="*/ 5377219 w 5377219"/>
              <a:gd name="connsiteY1" fmla="*/ 0 h 2476500"/>
              <a:gd name="connsiteX2" fmla="*/ 5377219 w 5377219"/>
              <a:gd name="connsiteY2" fmla="*/ 2476500 h 2476500"/>
              <a:gd name="connsiteX3" fmla="*/ 0 w 5377219"/>
              <a:gd name="connsiteY3" fmla="*/ 2476500 h 2476500"/>
              <a:gd name="connsiteX4" fmla="*/ 0 w 5377219"/>
              <a:gd name="connsiteY4" fmla="*/ 0 h 2476500"/>
              <a:gd name="connsiteX0" fmla="*/ 0 w 5390867"/>
              <a:gd name="connsiteY0" fmla="*/ 2470245 h 2476500"/>
              <a:gd name="connsiteX1" fmla="*/ 5390867 w 5390867"/>
              <a:gd name="connsiteY1" fmla="*/ 0 h 2476500"/>
              <a:gd name="connsiteX2" fmla="*/ 5390867 w 5390867"/>
              <a:gd name="connsiteY2" fmla="*/ 2476500 h 2476500"/>
              <a:gd name="connsiteX3" fmla="*/ 13648 w 5390867"/>
              <a:gd name="connsiteY3" fmla="*/ 2476500 h 2476500"/>
              <a:gd name="connsiteX4" fmla="*/ 0 w 5390867"/>
              <a:gd name="connsiteY4" fmla="*/ 2470245 h 247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0867" h="2476500">
                <a:moveTo>
                  <a:pt x="0" y="2470245"/>
                </a:moveTo>
                <a:lnTo>
                  <a:pt x="5390867" y="0"/>
                </a:lnTo>
                <a:lnTo>
                  <a:pt x="5390867" y="2476500"/>
                </a:lnTo>
                <a:lnTo>
                  <a:pt x="13648" y="2476500"/>
                </a:lnTo>
                <a:lnTo>
                  <a:pt x="0" y="2470245"/>
                </a:lnTo>
                <a:close/>
              </a:path>
            </a:pathLst>
          </a:custGeom>
          <a:solidFill>
            <a:srgbClr val="7DD2D3">
              <a:alpha val="67843"/>
            </a:srgb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charset="0"/>
              <a:ea typeface="ヒラギノ角ゴ Pro W3" pitchFamily="1" charset="-128"/>
            </a:endParaRPr>
          </a:p>
        </p:txBody>
      </p:sp>
      <p:sp>
        <p:nvSpPr>
          <p:cNvPr id="24" name="Rectangle 1">
            <a:extLst>
              <a:ext uri="{FF2B5EF4-FFF2-40B4-BE49-F238E27FC236}">
                <a16:creationId xmlns:a16="http://schemas.microsoft.com/office/drawing/2014/main" id="{FC080338-1ABD-4A4D-BE34-493FEC44CB1A}"/>
              </a:ext>
            </a:extLst>
          </p:cNvPr>
          <p:cNvSpPr/>
          <p:nvPr userDrawn="1"/>
        </p:nvSpPr>
        <p:spPr bwMode="auto">
          <a:xfrm>
            <a:off x="1" y="2692400"/>
            <a:ext cx="12210196" cy="4165600"/>
          </a:xfrm>
          <a:custGeom>
            <a:avLst/>
            <a:gdLst>
              <a:gd name="connsiteX0" fmla="*/ 0 w 9144002"/>
              <a:gd name="connsiteY0" fmla="*/ 0 h 3124200"/>
              <a:gd name="connsiteX1" fmla="*/ 9144002 w 9144002"/>
              <a:gd name="connsiteY1" fmla="*/ 0 h 3124200"/>
              <a:gd name="connsiteX2" fmla="*/ 9144002 w 9144002"/>
              <a:gd name="connsiteY2" fmla="*/ 3124200 h 3124200"/>
              <a:gd name="connsiteX3" fmla="*/ 0 w 9144002"/>
              <a:gd name="connsiteY3" fmla="*/ 3124200 h 3124200"/>
              <a:gd name="connsiteX4" fmla="*/ 0 w 9144002"/>
              <a:gd name="connsiteY4" fmla="*/ 0 h 3124200"/>
              <a:gd name="connsiteX0" fmla="*/ 0 w 9144002"/>
              <a:gd name="connsiteY0" fmla="*/ 0 h 3124200"/>
              <a:gd name="connsiteX1" fmla="*/ 9144002 w 9144002"/>
              <a:gd name="connsiteY1" fmla="*/ 1781175 h 3124200"/>
              <a:gd name="connsiteX2" fmla="*/ 9144002 w 9144002"/>
              <a:gd name="connsiteY2" fmla="*/ 3124200 h 3124200"/>
              <a:gd name="connsiteX3" fmla="*/ 0 w 9144002"/>
              <a:gd name="connsiteY3" fmla="*/ 3124200 h 3124200"/>
              <a:gd name="connsiteX4" fmla="*/ 0 w 9144002"/>
              <a:gd name="connsiteY4" fmla="*/ 0 h 3124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2" h="3124200">
                <a:moveTo>
                  <a:pt x="0" y="0"/>
                </a:moveTo>
                <a:lnTo>
                  <a:pt x="9144002" y="1781175"/>
                </a:lnTo>
                <a:lnTo>
                  <a:pt x="9144002" y="3124200"/>
                </a:lnTo>
                <a:lnTo>
                  <a:pt x="0" y="3124200"/>
                </a:lnTo>
                <a:lnTo>
                  <a:pt x="0" y="0"/>
                </a:lnTo>
                <a:close/>
              </a:path>
            </a:pathLst>
          </a:custGeom>
          <a:solidFill>
            <a:srgbClr val="2E334E">
              <a:alpha val="85882"/>
            </a:srgb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charset="0"/>
              <a:ea typeface="ヒラギノ角ゴ Pro W3" pitchFamily="1" charset="-128"/>
            </a:endParaRPr>
          </a:p>
        </p:txBody>
      </p:sp>
      <p:sp>
        <p:nvSpPr>
          <p:cNvPr id="25" name="Rectangle 4">
            <a:extLst>
              <a:ext uri="{FF2B5EF4-FFF2-40B4-BE49-F238E27FC236}">
                <a16:creationId xmlns:a16="http://schemas.microsoft.com/office/drawing/2014/main" id="{F2D3F542-3D2F-48F0-9E53-48D956771A84}"/>
              </a:ext>
            </a:extLst>
          </p:cNvPr>
          <p:cNvSpPr/>
          <p:nvPr userDrawn="1"/>
        </p:nvSpPr>
        <p:spPr bwMode="auto">
          <a:xfrm>
            <a:off x="3599" y="2376944"/>
            <a:ext cx="12210197" cy="2689355"/>
          </a:xfrm>
          <a:custGeom>
            <a:avLst/>
            <a:gdLst>
              <a:gd name="connsiteX0" fmla="*/ 0 w 9144000"/>
              <a:gd name="connsiteY0" fmla="*/ 0 h 235983"/>
              <a:gd name="connsiteX1" fmla="*/ 9144000 w 9144000"/>
              <a:gd name="connsiteY1" fmla="*/ 0 h 235983"/>
              <a:gd name="connsiteX2" fmla="*/ 9144000 w 9144000"/>
              <a:gd name="connsiteY2" fmla="*/ 235983 h 235983"/>
              <a:gd name="connsiteX3" fmla="*/ 0 w 9144000"/>
              <a:gd name="connsiteY3" fmla="*/ 235983 h 235983"/>
              <a:gd name="connsiteX4" fmla="*/ 0 w 9144000"/>
              <a:gd name="connsiteY4" fmla="*/ 0 h 235983"/>
              <a:gd name="connsiteX0" fmla="*/ 0 w 9144000"/>
              <a:gd name="connsiteY0" fmla="*/ 0 h 2017016"/>
              <a:gd name="connsiteX1" fmla="*/ 9144000 w 9144000"/>
              <a:gd name="connsiteY1" fmla="*/ 0 h 2017016"/>
              <a:gd name="connsiteX2" fmla="*/ 9144000 w 9144000"/>
              <a:gd name="connsiteY2" fmla="*/ 2017016 h 2017016"/>
              <a:gd name="connsiteX3" fmla="*/ 0 w 9144000"/>
              <a:gd name="connsiteY3" fmla="*/ 235983 h 2017016"/>
              <a:gd name="connsiteX4" fmla="*/ 0 w 9144000"/>
              <a:gd name="connsiteY4" fmla="*/ 0 h 2017016"/>
              <a:gd name="connsiteX0" fmla="*/ 0 w 9144000"/>
              <a:gd name="connsiteY0" fmla="*/ 0 h 2017016"/>
              <a:gd name="connsiteX1" fmla="*/ 9144000 w 9144000"/>
              <a:gd name="connsiteY1" fmla="*/ 1801504 h 2017016"/>
              <a:gd name="connsiteX2" fmla="*/ 9144000 w 9144000"/>
              <a:gd name="connsiteY2" fmla="*/ 2017016 h 2017016"/>
              <a:gd name="connsiteX3" fmla="*/ 0 w 9144000"/>
              <a:gd name="connsiteY3" fmla="*/ 235983 h 2017016"/>
              <a:gd name="connsiteX4" fmla="*/ 0 w 9144000"/>
              <a:gd name="connsiteY4" fmla="*/ 0 h 2017016"/>
              <a:gd name="connsiteX0" fmla="*/ 0 w 9157648"/>
              <a:gd name="connsiteY0" fmla="*/ 0 h 2017016"/>
              <a:gd name="connsiteX1" fmla="*/ 9157648 w 9157648"/>
              <a:gd name="connsiteY1" fmla="*/ 1753737 h 2017016"/>
              <a:gd name="connsiteX2" fmla="*/ 9144000 w 9157648"/>
              <a:gd name="connsiteY2" fmla="*/ 2017016 h 2017016"/>
              <a:gd name="connsiteX3" fmla="*/ 0 w 9157648"/>
              <a:gd name="connsiteY3" fmla="*/ 235983 h 2017016"/>
              <a:gd name="connsiteX4" fmla="*/ 0 w 9157648"/>
              <a:gd name="connsiteY4" fmla="*/ 0 h 2017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7648" h="2017016">
                <a:moveTo>
                  <a:pt x="0" y="0"/>
                </a:moveTo>
                <a:lnTo>
                  <a:pt x="9157648" y="1753737"/>
                </a:lnTo>
                <a:lnTo>
                  <a:pt x="9144000" y="2017016"/>
                </a:lnTo>
                <a:lnTo>
                  <a:pt x="0" y="235983"/>
                </a:lnTo>
                <a:lnTo>
                  <a:pt x="0" y="0"/>
                </a:lnTo>
                <a:close/>
              </a:path>
            </a:pathLst>
          </a:custGeom>
          <a:solidFill>
            <a:srgbClr val="FBC55A">
              <a:alpha val="60000"/>
            </a:srgb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charset="0"/>
              <a:ea typeface="ヒラギノ角ゴ Pro W3" pitchFamily="1" charset="-128"/>
            </a:endParaRPr>
          </a:p>
        </p:txBody>
      </p:sp>
      <p:sp>
        <p:nvSpPr>
          <p:cNvPr id="26" name="TextBox 25">
            <a:extLst>
              <a:ext uri="{FF2B5EF4-FFF2-40B4-BE49-F238E27FC236}">
                <a16:creationId xmlns:a16="http://schemas.microsoft.com/office/drawing/2014/main" id="{A74C44D7-13CD-4979-980E-C6DC247C98E7}"/>
              </a:ext>
            </a:extLst>
          </p:cNvPr>
          <p:cNvSpPr txBox="1"/>
          <p:nvPr userDrawn="1"/>
        </p:nvSpPr>
        <p:spPr>
          <a:xfrm>
            <a:off x="1134302" y="6122629"/>
            <a:ext cx="9007417" cy="359009"/>
          </a:xfrm>
          <a:prstGeom prst="rect">
            <a:avLst/>
          </a:prstGeom>
          <a:noFill/>
        </p:spPr>
        <p:txBody>
          <a:bodyPr wrap="square" rtlCol="0">
            <a:spAutoFit/>
          </a:bodyPr>
          <a:lstStyle/>
          <a:p>
            <a:r>
              <a:rPr lang="en-US" sz="1733" b="0" i="0" kern="1200" dirty="0">
                <a:solidFill>
                  <a:schemeClr val="bg2"/>
                </a:solidFill>
                <a:effectLst/>
                <a:latin typeface="Calibri" panose="020F0502020204030204" pitchFamily="34" charset="0"/>
                <a:ea typeface="+mn-ea"/>
                <a:cs typeface="Calibri" panose="020F0502020204030204" pitchFamily="34" charset="0"/>
              </a:rPr>
              <a:t>WEALTH ADVISORY | OUTSOURCING | AUDIT, TAX, AND CONSULTING</a:t>
            </a:r>
          </a:p>
        </p:txBody>
      </p:sp>
      <p:sp>
        <p:nvSpPr>
          <p:cNvPr id="27" name="Rectangle 26">
            <a:extLst>
              <a:ext uri="{FF2B5EF4-FFF2-40B4-BE49-F238E27FC236}">
                <a16:creationId xmlns:a16="http://schemas.microsoft.com/office/drawing/2014/main" id="{98C8B504-39DD-40CE-9B47-49E490FCE051}"/>
              </a:ext>
            </a:extLst>
          </p:cNvPr>
          <p:cNvSpPr/>
          <p:nvPr userDrawn="1"/>
        </p:nvSpPr>
        <p:spPr>
          <a:xfrm>
            <a:off x="1140004" y="6421485"/>
            <a:ext cx="8776632" cy="246221"/>
          </a:xfrm>
          <a:prstGeom prst="rect">
            <a:avLst/>
          </a:prstGeom>
        </p:spPr>
        <p:txBody>
          <a:bodyPr wrap="square">
            <a:spAutoFit/>
          </a:bodyPr>
          <a:lstStyle/>
          <a:p>
            <a:pPr>
              <a:buNone/>
            </a:pPr>
            <a:r>
              <a:rPr lang="en-US" sz="1000" b="0" i="0" dirty="0">
                <a:solidFill>
                  <a:schemeClr val="bg1">
                    <a:lumMod val="65000"/>
                  </a:schemeClr>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pic>
        <p:nvPicPr>
          <p:cNvPr id="28" name="Picture 27">
            <a:extLst>
              <a:ext uri="{FF2B5EF4-FFF2-40B4-BE49-F238E27FC236}">
                <a16:creationId xmlns:a16="http://schemas.microsoft.com/office/drawing/2014/main" id="{4D71FAD5-2136-4630-ADCA-D1732A71E377}"/>
              </a:ext>
            </a:extLst>
          </p:cNvPr>
          <p:cNvPicPr>
            <a:picLocks noChangeAspect="1"/>
          </p:cNvPicPr>
          <p:nvPr userDrawn="1"/>
        </p:nvPicPr>
        <p:blipFill>
          <a:blip r:embed="rId3"/>
          <a:srcRect/>
          <a:stretch/>
        </p:blipFill>
        <p:spPr>
          <a:xfrm>
            <a:off x="624826" y="384558"/>
            <a:ext cx="891508" cy="891508"/>
          </a:xfrm>
          <a:prstGeom prst="rect">
            <a:avLst/>
          </a:prstGeom>
        </p:spPr>
      </p:pic>
      <p:sp>
        <p:nvSpPr>
          <p:cNvPr id="29" name="Date Placeholder 3">
            <a:extLst>
              <a:ext uri="{FF2B5EF4-FFF2-40B4-BE49-F238E27FC236}">
                <a16:creationId xmlns:a16="http://schemas.microsoft.com/office/drawing/2014/main" id="{B25291E5-551B-4853-A705-8A8BA6705BE6}"/>
              </a:ext>
            </a:extLst>
          </p:cNvPr>
          <p:cNvSpPr txBox="1">
            <a:spLocks/>
          </p:cNvSpPr>
          <p:nvPr userDrawn="1"/>
        </p:nvSpPr>
        <p:spPr>
          <a:xfrm rot="16200000">
            <a:off x="10806724" y="1127887"/>
            <a:ext cx="2362203" cy="415559"/>
          </a:xfrm>
          <a:prstGeom prst="rect">
            <a:avLst/>
          </a:prstGeom>
        </p:spPr>
        <p:txBody>
          <a:bodyPr vert="horz" lIns="121920" tIns="60960" rIns="121920" bIns="6096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67" b="0" i="0" dirty="0">
                <a:solidFill>
                  <a:schemeClr val="tx1">
                    <a:lumMod val="60000"/>
                    <a:lumOff val="40000"/>
                  </a:schemeClr>
                </a:solidFill>
                <a:latin typeface="Calibri" panose="020F0502020204030204" pitchFamily="34" charset="0"/>
                <a:cs typeface="Calibri" panose="020F0502020204030204" pitchFamily="34" charset="0"/>
              </a:rPr>
              <a:t>©2021 CliftonLarsonAllen LLP</a:t>
            </a:r>
          </a:p>
        </p:txBody>
      </p:sp>
      <p:sp>
        <p:nvSpPr>
          <p:cNvPr id="18" name="Slide Number Placeholder 5"/>
          <p:cNvSpPr>
            <a:spLocks noGrp="1"/>
          </p:cNvSpPr>
          <p:nvPr>
            <p:ph type="sldNum" sz="quarter" idx="4"/>
          </p:nvPr>
        </p:nvSpPr>
        <p:spPr>
          <a:xfrm>
            <a:off x="11582400" y="6364224"/>
            <a:ext cx="527709" cy="457200"/>
          </a:xfrm>
          <a:prstGeom prst="rect">
            <a:avLst/>
          </a:prstGeom>
        </p:spPr>
        <p:txBody>
          <a:bodyPr anchor="ctr" anchorCtr="0"/>
          <a:lstStyle>
            <a:lvl1pPr algn="r">
              <a:defRPr sz="1200" b="1">
                <a:solidFill>
                  <a:schemeClr val="bg1"/>
                </a:solidFill>
              </a:defRPr>
            </a:lvl1pPr>
          </a:lstStyle>
          <a:p>
            <a:fld id="{F8E24598-D429-A34B-B4A6-5808099B37D3}" type="slidenum">
              <a:rPr lang="en-US" smtClean="0"/>
              <a:pPr/>
              <a:t>‹#›</a:t>
            </a:fld>
            <a:endParaRPr lang="en-US" dirty="0"/>
          </a:p>
        </p:txBody>
      </p:sp>
      <p:sp>
        <p:nvSpPr>
          <p:cNvPr id="14" name="Rectangle 4"/>
          <p:cNvSpPr>
            <a:spLocks noGrp="1" noChangeArrowheads="1"/>
          </p:cNvSpPr>
          <p:nvPr>
            <p:ph type="subTitle" idx="1" hasCustomPrompt="1"/>
          </p:nvPr>
        </p:nvSpPr>
        <p:spPr>
          <a:xfrm>
            <a:off x="1130702" y="5308711"/>
            <a:ext cx="7251297" cy="489603"/>
          </a:xfrm>
          <a:noFill/>
        </p:spPr>
        <p:txBody>
          <a:bodyPr/>
          <a:lstStyle>
            <a:lvl1pPr marL="0" indent="0" algn="l">
              <a:buFontTx/>
              <a:buNone/>
              <a:defRPr sz="1867" b="0">
                <a:solidFill>
                  <a:schemeClr val="bg1"/>
                </a:solidFill>
              </a:defRPr>
            </a:lvl1pPr>
          </a:lstStyle>
          <a:p>
            <a:r>
              <a:rPr lang="en-US" dirty="0"/>
              <a:t>Click To Edit Master Subtitle Style</a:t>
            </a:r>
          </a:p>
        </p:txBody>
      </p:sp>
      <p:sp>
        <p:nvSpPr>
          <p:cNvPr id="15" name="Rectangle 3"/>
          <p:cNvSpPr>
            <a:spLocks noGrp="1" noChangeArrowheads="1"/>
          </p:cNvSpPr>
          <p:nvPr>
            <p:ph type="ctrTitle" hasCustomPrompt="1"/>
          </p:nvPr>
        </p:nvSpPr>
        <p:spPr>
          <a:xfrm>
            <a:off x="1130702" y="3888233"/>
            <a:ext cx="7251297" cy="1345227"/>
          </a:xfrm>
          <a:noFill/>
        </p:spPr>
        <p:txBody>
          <a:bodyPr anchor="b" anchorCtr="0"/>
          <a:lstStyle>
            <a:lvl1pPr algn="l">
              <a:defRPr sz="3200">
                <a:solidFill>
                  <a:schemeClr val="bg1"/>
                </a:solidFill>
              </a:defRPr>
            </a:lvl1pPr>
          </a:lstStyle>
          <a:p>
            <a:r>
              <a:rPr lang="en-US" dirty="0"/>
              <a:t>Click To Edit Master Title Style</a:t>
            </a:r>
          </a:p>
        </p:txBody>
      </p:sp>
      <p:sp>
        <p:nvSpPr>
          <p:cNvPr id="16" name="Rectangle 15">
            <a:extLst>
              <a:ext uri="{FF2B5EF4-FFF2-40B4-BE49-F238E27FC236}">
                <a16:creationId xmlns:a16="http://schemas.microsoft.com/office/drawing/2014/main" id="{C087089D-BF6F-47DA-B2BD-D957EB4AADB3}"/>
              </a:ext>
            </a:extLst>
          </p:cNvPr>
          <p:cNvSpPr/>
          <p:nvPr userDrawn="1"/>
        </p:nvSpPr>
        <p:spPr bwMode="auto">
          <a:xfrm>
            <a:off x="12626368" y="3236980"/>
            <a:ext cx="2941264" cy="3461505"/>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indent="0" algn="l" defTabSz="1219139" rtl="0" eaLnBrk="0" fontAlgn="base" latinLnBrk="0" hangingPunct="0">
              <a:lnSpc>
                <a:spcPct val="100000"/>
              </a:lnSpc>
              <a:spcBef>
                <a:spcPct val="0"/>
              </a:spcBef>
              <a:spcAft>
                <a:spcPct val="0"/>
              </a:spcAft>
              <a:buClrTx/>
              <a:buSzTx/>
              <a:buFontTx/>
              <a:buNone/>
              <a:tabLst/>
            </a:pPr>
            <a:r>
              <a:rPr lang="en-US" sz="1600" kern="1200" dirty="0">
                <a:solidFill>
                  <a:schemeClr val="tx1"/>
                </a:solidFill>
                <a:latin typeface="Calibri" panose="020F0502020204030204" pitchFamily="34" charset="0"/>
                <a:ea typeface="ヒラギノ角ゴ Pro W3" pitchFamily="1" charset="-128"/>
                <a:cs typeface="Calibri" panose="020F0502020204030204" pitchFamily="34" charset="0"/>
              </a:rPr>
              <a:t>To change the picture:</a:t>
            </a:r>
          </a:p>
          <a:p>
            <a:pPr marL="380982" marR="0" lvl="0" indent="-380982" algn="l" defTabSz="1219139"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600" baseline="0" dirty="0">
                <a:latin typeface="Calibri" panose="020F0502020204030204" pitchFamily="34" charset="0"/>
                <a:cs typeface="Calibri" panose="020F0502020204030204" pitchFamily="34" charset="0"/>
              </a:rPr>
              <a:t>Go to </a:t>
            </a:r>
            <a:r>
              <a:rPr lang="en-US" sz="1600" b="1" baseline="0" dirty="0">
                <a:latin typeface="Calibri" panose="020F0502020204030204" pitchFamily="34" charset="0"/>
                <a:cs typeface="Calibri" panose="020F0502020204030204" pitchFamily="34" charset="0"/>
              </a:rPr>
              <a:t>View</a:t>
            </a:r>
            <a:r>
              <a:rPr lang="en-US" sz="1600" baseline="0" dirty="0">
                <a:latin typeface="Calibri" panose="020F0502020204030204" pitchFamily="34" charset="0"/>
                <a:cs typeface="Calibri" panose="020F0502020204030204" pitchFamily="34" charset="0"/>
              </a:rPr>
              <a:t> / </a:t>
            </a:r>
            <a:r>
              <a:rPr lang="en-US" sz="1600" b="1" baseline="0" dirty="0">
                <a:latin typeface="Calibri" panose="020F0502020204030204" pitchFamily="34" charset="0"/>
                <a:cs typeface="Calibri" panose="020F0502020204030204" pitchFamily="34" charset="0"/>
              </a:rPr>
              <a:t>Slide Master </a:t>
            </a:r>
            <a:endParaRPr lang="en-US" sz="1600" kern="1200" dirty="0">
              <a:solidFill>
                <a:schemeClr val="tx1"/>
              </a:solidFill>
              <a:latin typeface="Calibri" panose="020F0502020204030204" pitchFamily="34" charset="0"/>
              <a:ea typeface="ヒラギノ角ゴ Pro W3" pitchFamily="1" charset="-128"/>
              <a:cs typeface="Calibri" panose="020F0502020204030204" pitchFamily="34" charset="0"/>
            </a:endParaRPr>
          </a:p>
          <a:p>
            <a:pPr marL="380982" marR="0" indent="-380982" algn="l" defTabSz="1219139" rtl="0" eaLnBrk="0" fontAlgn="base" latinLnBrk="0" hangingPunct="0">
              <a:lnSpc>
                <a:spcPct val="100000"/>
              </a:lnSpc>
              <a:spcBef>
                <a:spcPct val="0"/>
              </a:spcBef>
              <a:spcAft>
                <a:spcPct val="0"/>
              </a:spcAft>
              <a:buClrTx/>
              <a:buSzTx/>
              <a:buFont typeface="Arial" panose="020B0604020202020204" pitchFamily="34" charset="0"/>
              <a:buChar char="•"/>
              <a:tabLst/>
            </a:pPr>
            <a:r>
              <a:rPr lang="en-US" sz="1600" kern="1200" dirty="0">
                <a:solidFill>
                  <a:schemeClr val="tx1"/>
                </a:solidFill>
                <a:latin typeface="Calibri" panose="020F0502020204030204" pitchFamily="34" charset="0"/>
                <a:ea typeface="ヒラギノ角ゴ Pro W3" pitchFamily="1" charset="-128"/>
                <a:cs typeface="Calibri" panose="020F0502020204030204" pitchFamily="34" charset="0"/>
              </a:rPr>
              <a:t>Right click on current image and select </a:t>
            </a:r>
            <a:r>
              <a:rPr lang="en-US" sz="1600" b="1" kern="1200" dirty="0">
                <a:solidFill>
                  <a:schemeClr val="tx1"/>
                </a:solidFill>
                <a:latin typeface="Calibri" panose="020F0502020204030204" pitchFamily="34" charset="0"/>
                <a:ea typeface="ヒラギノ角ゴ Pro W3" pitchFamily="1" charset="-128"/>
                <a:cs typeface="Calibri" panose="020F0502020204030204" pitchFamily="34" charset="0"/>
              </a:rPr>
              <a:t>Change</a:t>
            </a:r>
            <a:r>
              <a:rPr lang="en-US" sz="1600" kern="1200" dirty="0">
                <a:solidFill>
                  <a:schemeClr val="tx1"/>
                </a:solidFill>
                <a:latin typeface="Calibri" panose="020F0502020204030204" pitchFamily="34" charset="0"/>
                <a:ea typeface="ヒラギノ角ゴ Pro W3" pitchFamily="1" charset="-128"/>
                <a:cs typeface="Calibri" panose="020F0502020204030204" pitchFamily="34" charset="0"/>
              </a:rPr>
              <a:t> </a:t>
            </a:r>
            <a:r>
              <a:rPr lang="en-US" sz="1600" b="1" kern="1200" dirty="0">
                <a:solidFill>
                  <a:schemeClr val="tx1"/>
                </a:solidFill>
                <a:latin typeface="Calibri" panose="020F0502020204030204" pitchFamily="34" charset="0"/>
                <a:ea typeface="ヒラギノ角ゴ Pro W3" pitchFamily="1" charset="-128"/>
                <a:cs typeface="Calibri" panose="020F0502020204030204" pitchFamily="34" charset="0"/>
              </a:rPr>
              <a:t>Picture…</a:t>
            </a:r>
          </a:p>
          <a:p>
            <a:pPr marL="380982" indent="-380982" eaLnBrk="0" fontAlgn="base" hangingPunct="0">
              <a:spcBef>
                <a:spcPct val="0"/>
              </a:spcBef>
              <a:spcAft>
                <a:spcPct val="0"/>
              </a:spcAft>
              <a:buFont typeface="Arial" panose="020B0604020202020204" pitchFamily="34" charset="0"/>
              <a:buChar char="•"/>
            </a:pPr>
            <a:r>
              <a:rPr lang="en-US" sz="1600" kern="1200" dirty="0">
                <a:solidFill>
                  <a:schemeClr val="tx1"/>
                </a:solidFill>
                <a:latin typeface="Calibri" panose="020F0502020204030204" pitchFamily="34" charset="0"/>
                <a:ea typeface="ヒラギノ角ゴ Pro W3" pitchFamily="1" charset="-128"/>
                <a:cs typeface="Calibri" panose="020F0502020204030204" pitchFamily="34" charset="0"/>
              </a:rPr>
              <a:t>Browse to </a:t>
            </a:r>
            <a:r>
              <a:rPr lang="en-US" sz="1600" b="1" dirty="0">
                <a:latin typeface="Calibri" panose="020F0502020204030204" pitchFamily="34" charset="0"/>
                <a:cs typeface="Calibri" panose="020F0502020204030204" pitchFamily="34" charset="0"/>
              </a:rPr>
              <a:t>Y:\CLA Common\Administrative\Market Solutions\Share\~Image Library\_PowerPoint title slides\CLA Promise PPT\Standard Version Images\Main Title Slide</a:t>
            </a:r>
          </a:p>
          <a:p>
            <a:pPr marL="380982" indent="-380982" eaLnBrk="0" fontAlgn="base" hangingPunct="0">
              <a:spcBef>
                <a:spcPct val="0"/>
              </a:spcBef>
              <a:spcAft>
                <a:spcPct val="0"/>
              </a:spcAft>
              <a:buFont typeface="Arial" panose="020B0604020202020204" pitchFamily="34" charset="0"/>
              <a:buChar char="•"/>
            </a:pPr>
            <a:r>
              <a:rPr lang="en-US" sz="1600" dirty="0">
                <a:solidFill>
                  <a:schemeClr val="tx1"/>
                </a:solidFill>
                <a:latin typeface="Calibri" panose="020F0502020204030204" pitchFamily="34" charset="0"/>
                <a:ea typeface="ヒラギノ角ゴ Pro W3" pitchFamily="1" charset="-128"/>
                <a:cs typeface="Calibri" panose="020F0502020204030204" pitchFamily="34" charset="0"/>
              </a:rPr>
              <a:t>Select an image</a:t>
            </a:r>
            <a:endParaRPr kumimoji="0" lang="en-US" sz="1600" b="0" i="0" u="none" strike="noStrike" cap="none" normalizeH="0" baseline="0" dirty="0">
              <a:ln>
                <a:noFill/>
              </a:ln>
              <a:solidFill>
                <a:schemeClr val="tx1"/>
              </a:solidFill>
              <a:effectLst/>
              <a:latin typeface="Calibri" panose="020F0502020204030204" pitchFamily="34" charset="0"/>
              <a:ea typeface="ヒラギノ角ゴ Pro W3" pitchFamily="1" charset="-128"/>
              <a:cs typeface="Calibri" panose="020F0502020204030204" pitchFamily="34" charset="0"/>
            </a:endParaRPr>
          </a:p>
        </p:txBody>
      </p:sp>
    </p:spTree>
    <p:extLst>
      <p:ext uri="{BB962C8B-B14F-4D97-AF65-F5344CB8AC3E}">
        <p14:creationId xmlns:p14="http://schemas.microsoft.com/office/powerpoint/2010/main" val="3754457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 Preheader">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lvl1pPr>
              <a:defRPr/>
            </a:lvl1pPr>
          </a:lstStyle>
          <a:p>
            <a:endParaRPr lang="en-US"/>
          </a:p>
        </p:txBody>
      </p:sp>
      <p:sp>
        <p:nvSpPr>
          <p:cNvPr id="10" name="Rectangle 5">
            <a:extLst>
              <a:ext uri="{FF2B5EF4-FFF2-40B4-BE49-F238E27FC236}">
                <a16:creationId xmlns:a16="http://schemas.microsoft.com/office/drawing/2014/main" id="{78C92B72-F3C2-1E45-9277-3118311537E0}"/>
              </a:ext>
            </a:extLst>
          </p:cNvPr>
          <p:cNvSpPr>
            <a:spLocks noGrp="1" noChangeArrowheads="1"/>
          </p:cNvSpPr>
          <p:nvPr>
            <p:ph idx="1"/>
          </p:nvPr>
        </p:nvSpPr>
        <p:spPr bwMode="auto">
          <a:xfrm>
            <a:off x="609600" y="1447800"/>
            <a:ext cx="10972800" cy="46082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C2E36D3B-0456-E549-A98B-0925B6AF4648}"/>
              </a:ext>
            </a:extLst>
          </p:cNvPr>
          <p:cNvSpPr>
            <a:spLocks noGrp="1"/>
          </p:cNvSpPr>
          <p:nvPr>
            <p:ph type="sldNum" sz="quarter" idx="4"/>
          </p:nvPr>
        </p:nvSpPr>
        <p:spPr>
          <a:xfrm>
            <a:off x="11413544" y="6375400"/>
            <a:ext cx="696571" cy="457200"/>
          </a:xfrm>
          <a:prstGeom prst="rect">
            <a:avLst/>
          </a:prstGeom>
        </p:spPr>
        <p:txBody>
          <a:bodyPr anchor="ctr" anchorCtr="0"/>
          <a:lstStyle>
            <a:lvl1pPr algn="r">
              <a:defRPr sz="1600" b="1">
                <a:solidFill>
                  <a:srgbClr val="344562">
                    <a:alpha val="50000"/>
                  </a:srgbClr>
                </a:solidFill>
              </a:defRPr>
            </a:lvl1pPr>
          </a:lstStyle>
          <a:p>
            <a:fld id="{6DAB3F6F-6A30-410C-8DAB-3E7769D71CBC}" type="slidenum">
              <a:rPr lang="en-US" smtClean="0"/>
              <a:pPr/>
              <a:t>‹#›</a:t>
            </a:fld>
            <a:endParaRPr lang="en-US"/>
          </a:p>
        </p:txBody>
      </p:sp>
      <p:sp>
        <p:nvSpPr>
          <p:cNvPr id="2" name="Title 1">
            <a:extLst>
              <a:ext uri="{FF2B5EF4-FFF2-40B4-BE49-F238E27FC236}">
                <a16:creationId xmlns:a16="http://schemas.microsoft.com/office/drawing/2014/main" id="{F8D7AD5D-EB04-4C57-9354-C8C0F6212FE1}"/>
              </a:ext>
            </a:extLst>
          </p:cNvPr>
          <p:cNvSpPr>
            <a:spLocks noGrp="1"/>
          </p:cNvSpPr>
          <p:nvPr>
            <p:ph type="title"/>
          </p:nvPr>
        </p:nvSpPr>
        <p:spPr>
          <a:xfrm>
            <a:off x="609600" y="434417"/>
            <a:ext cx="10972800" cy="914400"/>
          </a:xfrm>
        </p:spPr>
        <p:txBody>
          <a:body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DB54D77A-AECB-480A-B356-DE1FDC501EB4}"/>
              </a:ext>
            </a:extLst>
          </p:cNvPr>
          <p:cNvSpPr>
            <a:spLocks noGrp="1"/>
          </p:cNvSpPr>
          <p:nvPr>
            <p:ph type="body" sz="quarter" idx="11" hasCustomPrompt="1"/>
          </p:nvPr>
        </p:nvSpPr>
        <p:spPr>
          <a:xfrm>
            <a:off x="609599" y="280416"/>
            <a:ext cx="10972800" cy="341157"/>
          </a:xfrm>
        </p:spPr>
        <p:txBody>
          <a:bodyPr/>
          <a:lstStyle>
            <a:lvl1pPr marL="0" indent="0">
              <a:buNone/>
              <a:defRPr sz="1467" u="sng" baseline="0">
                <a:solidFill>
                  <a:schemeClr val="bg1">
                    <a:lumMod val="65000"/>
                  </a:schemeClr>
                </a:solidFill>
                <a:uFill>
                  <a:solidFill>
                    <a:schemeClr val="accent4"/>
                  </a:solidFill>
                </a:uFill>
              </a:defRPr>
            </a:lvl1pPr>
            <a:lvl2pPr marL="812738" indent="0">
              <a:buNone/>
              <a:defRPr/>
            </a:lvl2pPr>
            <a:lvl3pPr marL="1625478" indent="0">
              <a:buNone/>
              <a:defRPr/>
            </a:lvl3pPr>
            <a:lvl4pPr marL="2438218" indent="0">
              <a:buNone/>
              <a:defRPr/>
            </a:lvl4pPr>
            <a:lvl5pPr marL="3250957" indent="0">
              <a:buNone/>
              <a:defRPr/>
            </a:lvl5pPr>
          </a:lstStyle>
          <a:p>
            <a:pPr lvl="0"/>
            <a:r>
              <a:rPr lang="en-US"/>
              <a:t>CLICK TO EDIT MASTER TEXT STYLES</a:t>
            </a:r>
          </a:p>
        </p:txBody>
      </p:sp>
    </p:spTree>
    <p:extLst>
      <p:ext uri="{BB962C8B-B14F-4D97-AF65-F5344CB8AC3E}">
        <p14:creationId xmlns:p14="http://schemas.microsoft.com/office/powerpoint/2010/main" val="4220993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50563F14-6456-4340-8038-98563AF420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806" y="1"/>
            <a:ext cx="12188388" cy="6857999"/>
          </a:xfrm>
          <a:prstGeom prst="rect">
            <a:avLst/>
          </a:prstGeom>
        </p:spPr>
      </p:pic>
      <p:pic>
        <p:nvPicPr>
          <p:cNvPr id="19" name="Picture 18">
            <a:extLst>
              <a:ext uri="{FF2B5EF4-FFF2-40B4-BE49-F238E27FC236}">
                <a16:creationId xmlns:a16="http://schemas.microsoft.com/office/drawing/2014/main" id="{50A61B20-2607-44FF-86C1-A7CA6948C34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619373" y="382391"/>
            <a:ext cx="895207" cy="891508"/>
          </a:xfrm>
          <a:prstGeom prst="rect">
            <a:avLst/>
          </a:prstGeom>
        </p:spPr>
      </p:pic>
      <p:sp>
        <p:nvSpPr>
          <p:cNvPr id="22" name="TextBox 21">
            <a:extLst>
              <a:ext uri="{FF2B5EF4-FFF2-40B4-BE49-F238E27FC236}">
                <a16:creationId xmlns:a16="http://schemas.microsoft.com/office/drawing/2014/main" id="{BDB96D71-7ACD-4D7A-9078-2B224475C75A}"/>
              </a:ext>
            </a:extLst>
          </p:cNvPr>
          <p:cNvSpPr txBox="1"/>
          <p:nvPr userDrawn="1"/>
        </p:nvSpPr>
        <p:spPr>
          <a:xfrm>
            <a:off x="7942434" y="5714543"/>
            <a:ext cx="3560569" cy="625684"/>
          </a:xfrm>
          <a:prstGeom prst="rect">
            <a:avLst/>
          </a:prstGeom>
          <a:noFill/>
        </p:spPr>
        <p:txBody>
          <a:bodyPr wrap="square" rtlCol="0">
            <a:spAutoFit/>
          </a:bodyPr>
          <a:lstStyle/>
          <a:p>
            <a:pPr algn="r"/>
            <a:r>
              <a:rPr lang="en-US" sz="1733" b="0" i="0" kern="1200" dirty="0">
                <a:solidFill>
                  <a:schemeClr val="bg1"/>
                </a:solidFill>
                <a:effectLst/>
                <a:latin typeface="Calibri" panose="020F0502020204030204" pitchFamily="34" charset="0"/>
                <a:ea typeface="+mn-ea"/>
                <a:cs typeface="Calibri" panose="020F0502020204030204" pitchFamily="34" charset="0"/>
              </a:rPr>
              <a:t>WEALTH ADVISORY | OUTSOURCING </a:t>
            </a:r>
            <a:br>
              <a:rPr lang="en-US" sz="1733" b="0" i="0" kern="1200" dirty="0">
                <a:solidFill>
                  <a:schemeClr val="bg1"/>
                </a:solidFill>
                <a:effectLst/>
                <a:latin typeface="Calibri" panose="020F0502020204030204" pitchFamily="34" charset="0"/>
                <a:ea typeface="+mn-ea"/>
                <a:cs typeface="Calibri" panose="020F0502020204030204" pitchFamily="34" charset="0"/>
              </a:rPr>
            </a:br>
            <a:r>
              <a:rPr lang="en-US" sz="1733" b="0" i="0" kern="1200" dirty="0">
                <a:solidFill>
                  <a:schemeClr val="bg1"/>
                </a:solidFill>
                <a:effectLst/>
                <a:latin typeface="Calibri" panose="020F0502020204030204" pitchFamily="34" charset="0"/>
                <a:ea typeface="+mn-ea"/>
                <a:cs typeface="Calibri" panose="020F0502020204030204" pitchFamily="34" charset="0"/>
              </a:rPr>
              <a:t>AUDIT, TAX, AND CONSULTING</a:t>
            </a:r>
          </a:p>
        </p:txBody>
      </p:sp>
      <p:sp>
        <p:nvSpPr>
          <p:cNvPr id="23" name="Rectangle 22">
            <a:extLst>
              <a:ext uri="{FF2B5EF4-FFF2-40B4-BE49-F238E27FC236}">
                <a16:creationId xmlns:a16="http://schemas.microsoft.com/office/drawing/2014/main" id="{928AD570-1246-4E1C-B163-645C56DF6EA2}"/>
              </a:ext>
            </a:extLst>
          </p:cNvPr>
          <p:cNvSpPr/>
          <p:nvPr userDrawn="1"/>
        </p:nvSpPr>
        <p:spPr>
          <a:xfrm>
            <a:off x="7717374" y="6284747"/>
            <a:ext cx="3785629" cy="400110"/>
          </a:xfrm>
          <a:prstGeom prst="rect">
            <a:avLst/>
          </a:prstGeom>
        </p:spPr>
        <p:txBody>
          <a:bodyPr wrap="square">
            <a:spAutoFit/>
          </a:bodyPr>
          <a:lstStyle/>
          <a:p>
            <a:pPr algn="r">
              <a:buNone/>
            </a:pPr>
            <a:r>
              <a:rPr lang="en-US" sz="1000" b="0" i="0" dirty="0">
                <a:solidFill>
                  <a:schemeClr val="bg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sp>
        <p:nvSpPr>
          <p:cNvPr id="13" name="Date Placeholder 3"/>
          <p:cNvSpPr txBox="1">
            <a:spLocks/>
          </p:cNvSpPr>
          <p:nvPr userDrawn="1"/>
        </p:nvSpPr>
        <p:spPr>
          <a:xfrm rot="16200000">
            <a:off x="10803121" y="1125721"/>
            <a:ext cx="2362203" cy="415559"/>
          </a:xfrm>
          <a:prstGeom prst="rect">
            <a:avLst/>
          </a:prstGeom>
        </p:spPr>
        <p:txBody>
          <a:bodyPr vert="horz" lIns="121920" tIns="60960" rIns="121920" bIns="6096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67" b="0" i="0" dirty="0">
                <a:solidFill>
                  <a:schemeClr val="bg1"/>
                </a:solidFill>
                <a:latin typeface="Calibri" panose="020F0502020204030204" pitchFamily="34" charset="0"/>
                <a:cs typeface="Calibri" panose="020F0502020204030204" pitchFamily="34" charset="0"/>
              </a:rPr>
              <a:t>©2021 CliftonLarsonAllen LLP</a:t>
            </a:r>
          </a:p>
        </p:txBody>
      </p:sp>
      <p:sp>
        <p:nvSpPr>
          <p:cNvPr id="18" name="Slide Number Placeholder 5"/>
          <p:cNvSpPr>
            <a:spLocks noGrp="1"/>
          </p:cNvSpPr>
          <p:nvPr userDrawn="1">
            <p:ph type="sldNum" sz="quarter" idx="4"/>
          </p:nvPr>
        </p:nvSpPr>
        <p:spPr>
          <a:xfrm>
            <a:off x="11582400" y="6364224"/>
            <a:ext cx="527709" cy="457200"/>
          </a:xfrm>
          <a:prstGeom prst="rect">
            <a:avLst/>
          </a:prstGeom>
        </p:spPr>
        <p:txBody>
          <a:bodyPr anchor="ctr" anchorCtr="0"/>
          <a:lstStyle>
            <a:lvl1pPr algn="r">
              <a:defRPr sz="1200" b="1">
                <a:solidFill>
                  <a:schemeClr val="bg1"/>
                </a:solidFill>
              </a:defRPr>
            </a:lvl1pPr>
          </a:lstStyle>
          <a:p>
            <a:fld id="{F8E24598-D429-A34B-B4A6-5808099B37D3}" type="slidenum">
              <a:rPr lang="en-US" smtClean="0"/>
              <a:pPr/>
              <a:t>‹#›</a:t>
            </a:fld>
            <a:endParaRPr lang="en-US" dirty="0"/>
          </a:p>
        </p:txBody>
      </p:sp>
      <p:sp>
        <p:nvSpPr>
          <p:cNvPr id="15" name="Rectangle 3"/>
          <p:cNvSpPr>
            <a:spLocks noGrp="1" noChangeArrowheads="1"/>
          </p:cNvSpPr>
          <p:nvPr userDrawn="1">
            <p:ph type="ctrTitle" hasCustomPrompt="1"/>
          </p:nvPr>
        </p:nvSpPr>
        <p:spPr>
          <a:xfrm>
            <a:off x="1130702" y="2032001"/>
            <a:ext cx="5993999" cy="2006600"/>
          </a:xfrm>
          <a:noFill/>
        </p:spPr>
        <p:txBody>
          <a:bodyPr anchor="b" anchorCtr="0"/>
          <a:lstStyle>
            <a:lvl1pPr algn="l">
              <a:defRPr sz="3200">
                <a:solidFill>
                  <a:schemeClr val="bg1"/>
                </a:solidFill>
              </a:defRPr>
            </a:lvl1pPr>
          </a:lstStyle>
          <a:p>
            <a:r>
              <a:rPr lang="en-US" dirty="0"/>
              <a:t>Click To Edit Master Title Style</a:t>
            </a:r>
          </a:p>
        </p:txBody>
      </p:sp>
      <p:sp>
        <p:nvSpPr>
          <p:cNvPr id="14" name="Rectangle 4"/>
          <p:cNvSpPr>
            <a:spLocks noGrp="1" noChangeArrowheads="1"/>
          </p:cNvSpPr>
          <p:nvPr userDrawn="1">
            <p:ph type="subTitle" idx="1" hasCustomPrompt="1"/>
          </p:nvPr>
        </p:nvSpPr>
        <p:spPr>
          <a:xfrm>
            <a:off x="1130702" y="4089401"/>
            <a:ext cx="5993999" cy="1708912"/>
          </a:xfrm>
          <a:noFill/>
        </p:spPr>
        <p:txBody>
          <a:bodyPr/>
          <a:lstStyle>
            <a:lvl1pPr marL="0" indent="0" algn="l">
              <a:buFontTx/>
              <a:buNone/>
              <a:defRPr sz="1867" b="0">
                <a:solidFill>
                  <a:schemeClr val="bg1"/>
                </a:solidFill>
              </a:defRPr>
            </a:lvl1pPr>
          </a:lstStyle>
          <a:p>
            <a:r>
              <a:rPr lang="en-US" dirty="0"/>
              <a:t>Click To Edit Master Subtitle Style</a:t>
            </a:r>
          </a:p>
        </p:txBody>
      </p:sp>
    </p:spTree>
    <p:extLst>
      <p:ext uri="{BB962C8B-B14F-4D97-AF65-F5344CB8AC3E}">
        <p14:creationId xmlns:p14="http://schemas.microsoft.com/office/powerpoint/2010/main" val="3761516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Section Header">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A304F818-F134-473A-8735-D8DE40D7C6C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806" y="1"/>
            <a:ext cx="12188388" cy="6857999"/>
          </a:xfrm>
          <a:prstGeom prst="rect">
            <a:avLst/>
          </a:prstGeom>
        </p:spPr>
      </p:pic>
      <p:sp>
        <p:nvSpPr>
          <p:cNvPr id="10" name="Rectangle 10">
            <a:extLst>
              <a:ext uri="{FF2B5EF4-FFF2-40B4-BE49-F238E27FC236}">
                <a16:creationId xmlns:a16="http://schemas.microsoft.com/office/drawing/2014/main" id="{ED650513-F175-43DB-AE5C-D69435AACFD2}"/>
              </a:ext>
            </a:extLst>
          </p:cNvPr>
          <p:cNvSpPr/>
          <p:nvPr userDrawn="1"/>
        </p:nvSpPr>
        <p:spPr bwMode="auto">
          <a:xfrm>
            <a:off x="6058488" y="5477021"/>
            <a:ext cx="6133513" cy="1380977"/>
          </a:xfrm>
          <a:custGeom>
            <a:avLst/>
            <a:gdLst>
              <a:gd name="connsiteX0" fmla="*/ 0 w 4642338"/>
              <a:gd name="connsiteY0" fmla="*/ 0 h 1035733"/>
              <a:gd name="connsiteX1" fmla="*/ 4642338 w 4642338"/>
              <a:gd name="connsiteY1" fmla="*/ 0 h 1035733"/>
              <a:gd name="connsiteX2" fmla="*/ 4642338 w 4642338"/>
              <a:gd name="connsiteY2" fmla="*/ 1035733 h 1035733"/>
              <a:gd name="connsiteX3" fmla="*/ 0 w 4642338"/>
              <a:gd name="connsiteY3" fmla="*/ 1035733 h 1035733"/>
              <a:gd name="connsiteX4" fmla="*/ 0 w 4642338"/>
              <a:gd name="connsiteY4" fmla="*/ 0 h 1035733"/>
              <a:gd name="connsiteX0" fmla="*/ 626012 w 4642338"/>
              <a:gd name="connsiteY0" fmla="*/ 21102 h 1035733"/>
              <a:gd name="connsiteX1" fmla="*/ 4642338 w 4642338"/>
              <a:gd name="connsiteY1" fmla="*/ 0 h 1035733"/>
              <a:gd name="connsiteX2" fmla="*/ 4642338 w 4642338"/>
              <a:gd name="connsiteY2" fmla="*/ 1035733 h 1035733"/>
              <a:gd name="connsiteX3" fmla="*/ 0 w 4642338"/>
              <a:gd name="connsiteY3" fmla="*/ 1035733 h 1035733"/>
              <a:gd name="connsiteX4" fmla="*/ 626012 w 4642338"/>
              <a:gd name="connsiteY4" fmla="*/ 21102 h 1035733"/>
              <a:gd name="connsiteX0" fmla="*/ 583809 w 4600135"/>
              <a:gd name="connsiteY0" fmla="*/ 21102 h 1035733"/>
              <a:gd name="connsiteX1" fmla="*/ 4600135 w 4600135"/>
              <a:gd name="connsiteY1" fmla="*/ 0 h 1035733"/>
              <a:gd name="connsiteX2" fmla="*/ 4600135 w 4600135"/>
              <a:gd name="connsiteY2" fmla="*/ 1035733 h 1035733"/>
              <a:gd name="connsiteX3" fmla="*/ 0 w 4600135"/>
              <a:gd name="connsiteY3" fmla="*/ 1035733 h 1035733"/>
              <a:gd name="connsiteX4" fmla="*/ 583809 w 4600135"/>
              <a:gd name="connsiteY4" fmla="*/ 21102 h 103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0135" h="1035733">
                <a:moveTo>
                  <a:pt x="583809" y="21102"/>
                </a:moveTo>
                <a:lnTo>
                  <a:pt x="4600135" y="0"/>
                </a:lnTo>
                <a:lnTo>
                  <a:pt x="4600135" y="1035733"/>
                </a:lnTo>
                <a:lnTo>
                  <a:pt x="0" y="1035733"/>
                </a:lnTo>
                <a:lnTo>
                  <a:pt x="583809" y="21102"/>
                </a:lnTo>
                <a:close/>
              </a:path>
            </a:pathLst>
          </a:custGeom>
          <a:gradFill>
            <a:gsLst>
              <a:gs pos="0">
                <a:schemeClr val="tx1">
                  <a:alpha val="0"/>
                </a:schemeClr>
              </a:gs>
              <a:gs pos="95000">
                <a:schemeClr val="tx1">
                  <a:alpha val="77000"/>
                </a:schemeClr>
              </a:gs>
            </a:gsLst>
            <a:lin ang="5400000" scaled="1"/>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charset="0"/>
              <a:ea typeface="ヒラギノ角ゴ Pro W3" pitchFamily="1" charset="-128"/>
            </a:endParaRPr>
          </a:p>
        </p:txBody>
      </p:sp>
      <p:pic>
        <p:nvPicPr>
          <p:cNvPr id="26" name="Picture 25">
            <a:extLst>
              <a:ext uri="{FF2B5EF4-FFF2-40B4-BE49-F238E27FC236}">
                <a16:creationId xmlns:a16="http://schemas.microsoft.com/office/drawing/2014/main" id="{FB11CFD8-F6A9-44D3-B8F4-81593360E22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619373" y="382391"/>
            <a:ext cx="895207" cy="891508"/>
          </a:xfrm>
          <a:prstGeom prst="rect">
            <a:avLst/>
          </a:prstGeom>
        </p:spPr>
      </p:pic>
      <p:sp>
        <p:nvSpPr>
          <p:cNvPr id="32" name="TextBox 31">
            <a:extLst>
              <a:ext uri="{FF2B5EF4-FFF2-40B4-BE49-F238E27FC236}">
                <a16:creationId xmlns:a16="http://schemas.microsoft.com/office/drawing/2014/main" id="{83842C23-9DEB-4C3E-AB95-140687E84D67}"/>
              </a:ext>
            </a:extLst>
          </p:cNvPr>
          <p:cNvSpPr txBox="1"/>
          <p:nvPr userDrawn="1"/>
        </p:nvSpPr>
        <p:spPr>
          <a:xfrm>
            <a:off x="7942434" y="5714543"/>
            <a:ext cx="3560569" cy="625684"/>
          </a:xfrm>
          <a:prstGeom prst="rect">
            <a:avLst/>
          </a:prstGeom>
          <a:noFill/>
        </p:spPr>
        <p:txBody>
          <a:bodyPr wrap="square" rtlCol="0">
            <a:spAutoFit/>
          </a:bodyPr>
          <a:lstStyle/>
          <a:p>
            <a:pPr algn="r"/>
            <a:r>
              <a:rPr lang="en-US" sz="1733" b="0" i="0" kern="1200" dirty="0">
                <a:solidFill>
                  <a:schemeClr val="bg1"/>
                </a:solidFill>
                <a:effectLst/>
                <a:latin typeface="Calibri" panose="020F0502020204030204" pitchFamily="34" charset="0"/>
                <a:ea typeface="+mn-ea"/>
                <a:cs typeface="Calibri" panose="020F0502020204030204" pitchFamily="34" charset="0"/>
              </a:rPr>
              <a:t>WEALTH ADVISORY | OUTSOURCING </a:t>
            </a:r>
            <a:br>
              <a:rPr lang="en-US" sz="1733" b="0" i="0" kern="1200" dirty="0">
                <a:solidFill>
                  <a:schemeClr val="bg1"/>
                </a:solidFill>
                <a:effectLst/>
                <a:latin typeface="Calibri" panose="020F0502020204030204" pitchFamily="34" charset="0"/>
                <a:ea typeface="+mn-ea"/>
                <a:cs typeface="Calibri" panose="020F0502020204030204" pitchFamily="34" charset="0"/>
              </a:rPr>
            </a:br>
            <a:r>
              <a:rPr lang="en-US" sz="1733" b="0" i="0" kern="1200" dirty="0">
                <a:solidFill>
                  <a:schemeClr val="bg1"/>
                </a:solidFill>
                <a:effectLst/>
                <a:latin typeface="Calibri" panose="020F0502020204030204" pitchFamily="34" charset="0"/>
                <a:ea typeface="+mn-ea"/>
                <a:cs typeface="Calibri" panose="020F0502020204030204" pitchFamily="34" charset="0"/>
              </a:rPr>
              <a:t>AUDIT, TAX, AND CONSULTING</a:t>
            </a:r>
          </a:p>
        </p:txBody>
      </p:sp>
      <p:sp>
        <p:nvSpPr>
          <p:cNvPr id="33" name="Rectangle 32">
            <a:extLst>
              <a:ext uri="{FF2B5EF4-FFF2-40B4-BE49-F238E27FC236}">
                <a16:creationId xmlns:a16="http://schemas.microsoft.com/office/drawing/2014/main" id="{4564389E-CD16-490A-85BE-1E619DFAB610}"/>
              </a:ext>
            </a:extLst>
          </p:cNvPr>
          <p:cNvSpPr/>
          <p:nvPr userDrawn="1"/>
        </p:nvSpPr>
        <p:spPr>
          <a:xfrm>
            <a:off x="7717374" y="6284747"/>
            <a:ext cx="3785629" cy="400110"/>
          </a:xfrm>
          <a:prstGeom prst="rect">
            <a:avLst/>
          </a:prstGeom>
        </p:spPr>
        <p:txBody>
          <a:bodyPr wrap="square">
            <a:spAutoFit/>
          </a:bodyPr>
          <a:lstStyle/>
          <a:p>
            <a:pPr algn="r">
              <a:buNone/>
            </a:pPr>
            <a:r>
              <a:rPr lang="en-US" sz="1000" b="0" i="0" dirty="0">
                <a:solidFill>
                  <a:schemeClr val="bg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sp>
        <p:nvSpPr>
          <p:cNvPr id="13" name="Date Placeholder 3"/>
          <p:cNvSpPr txBox="1">
            <a:spLocks/>
          </p:cNvSpPr>
          <p:nvPr userDrawn="1"/>
        </p:nvSpPr>
        <p:spPr>
          <a:xfrm rot="16200000">
            <a:off x="10803121" y="1125721"/>
            <a:ext cx="2362203" cy="415559"/>
          </a:xfrm>
          <a:prstGeom prst="rect">
            <a:avLst/>
          </a:prstGeom>
        </p:spPr>
        <p:txBody>
          <a:bodyPr vert="horz" lIns="121920" tIns="60960" rIns="121920" bIns="6096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67" b="0" i="0" dirty="0">
                <a:solidFill>
                  <a:schemeClr val="bg1"/>
                </a:solidFill>
                <a:latin typeface="Calibri" panose="020F0502020204030204" pitchFamily="34" charset="0"/>
                <a:cs typeface="Calibri" panose="020F0502020204030204" pitchFamily="34" charset="0"/>
              </a:rPr>
              <a:t>©2021 CliftonLarsonAllen LLP</a:t>
            </a:r>
          </a:p>
        </p:txBody>
      </p:sp>
      <p:sp>
        <p:nvSpPr>
          <p:cNvPr id="18" name="Slide Number Placeholder 5"/>
          <p:cNvSpPr>
            <a:spLocks noGrp="1"/>
          </p:cNvSpPr>
          <p:nvPr userDrawn="1">
            <p:ph type="sldNum" sz="quarter" idx="4"/>
          </p:nvPr>
        </p:nvSpPr>
        <p:spPr>
          <a:xfrm>
            <a:off x="11582400" y="6364224"/>
            <a:ext cx="527709" cy="457200"/>
          </a:xfrm>
          <a:prstGeom prst="rect">
            <a:avLst/>
          </a:prstGeom>
        </p:spPr>
        <p:txBody>
          <a:bodyPr anchor="ctr" anchorCtr="0"/>
          <a:lstStyle>
            <a:lvl1pPr algn="r">
              <a:defRPr sz="1200" b="1">
                <a:solidFill>
                  <a:schemeClr val="bg1"/>
                </a:solidFill>
              </a:defRPr>
            </a:lvl1pPr>
          </a:lstStyle>
          <a:p>
            <a:fld id="{F8E24598-D429-A34B-B4A6-5808099B37D3}" type="slidenum">
              <a:rPr lang="en-US" smtClean="0"/>
              <a:pPr/>
              <a:t>‹#›</a:t>
            </a:fld>
            <a:endParaRPr lang="en-US" dirty="0"/>
          </a:p>
        </p:txBody>
      </p:sp>
      <p:sp>
        <p:nvSpPr>
          <p:cNvPr id="14" name="Rectangle 4"/>
          <p:cNvSpPr>
            <a:spLocks noGrp="1" noChangeArrowheads="1"/>
          </p:cNvSpPr>
          <p:nvPr userDrawn="1">
            <p:ph type="subTitle" idx="1" hasCustomPrompt="1"/>
          </p:nvPr>
        </p:nvSpPr>
        <p:spPr>
          <a:xfrm>
            <a:off x="1130702" y="4089401"/>
            <a:ext cx="5993999" cy="1708912"/>
          </a:xfrm>
          <a:noFill/>
        </p:spPr>
        <p:txBody>
          <a:bodyPr/>
          <a:lstStyle>
            <a:lvl1pPr marL="0" indent="0" algn="l">
              <a:buFontTx/>
              <a:buNone/>
              <a:defRPr sz="1867" b="0">
                <a:solidFill>
                  <a:schemeClr val="bg1"/>
                </a:solidFill>
              </a:defRPr>
            </a:lvl1pPr>
          </a:lstStyle>
          <a:p>
            <a:r>
              <a:rPr lang="en-US" dirty="0"/>
              <a:t>Click To Edit Master Subtitle Style</a:t>
            </a:r>
          </a:p>
        </p:txBody>
      </p:sp>
      <p:sp>
        <p:nvSpPr>
          <p:cNvPr id="15" name="Rectangle 3"/>
          <p:cNvSpPr>
            <a:spLocks noGrp="1" noChangeArrowheads="1"/>
          </p:cNvSpPr>
          <p:nvPr userDrawn="1">
            <p:ph type="ctrTitle" hasCustomPrompt="1"/>
          </p:nvPr>
        </p:nvSpPr>
        <p:spPr>
          <a:xfrm>
            <a:off x="1130702" y="2032001"/>
            <a:ext cx="5993999" cy="2006600"/>
          </a:xfrm>
          <a:noFill/>
        </p:spPr>
        <p:txBody>
          <a:bodyPr anchor="b" anchorCtr="0"/>
          <a:lstStyle>
            <a:lvl1pPr algn="l">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6475015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4A458025-4E29-498D-85EE-1FB63B2F111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806" y="1"/>
            <a:ext cx="12188388" cy="6857999"/>
          </a:xfrm>
          <a:prstGeom prst="rect">
            <a:avLst/>
          </a:prstGeom>
        </p:spPr>
      </p:pic>
      <p:pic>
        <p:nvPicPr>
          <p:cNvPr id="17" name="Picture 16">
            <a:extLst>
              <a:ext uri="{FF2B5EF4-FFF2-40B4-BE49-F238E27FC236}">
                <a16:creationId xmlns:a16="http://schemas.microsoft.com/office/drawing/2014/main" id="{6E8527B3-1434-4CEC-8CEF-E3B18B296E2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619373" y="382391"/>
            <a:ext cx="895207" cy="891508"/>
          </a:xfrm>
          <a:prstGeom prst="rect">
            <a:avLst/>
          </a:prstGeom>
        </p:spPr>
      </p:pic>
      <p:sp>
        <p:nvSpPr>
          <p:cNvPr id="20" name="TextBox 19">
            <a:extLst>
              <a:ext uri="{FF2B5EF4-FFF2-40B4-BE49-F238E27FC236}">
                <a16:creationId xmlns:a16="http://schemas.microsoft.com/office/drawing/2014/main" id="{19853DB8-8AE9-48B8-9683-97D2A3DB1EE1}"/>
              </a:ext>
            </a:extLst>
          </p:cNvPr>
          <p:cNvSpPr txBox="1"/>
          <p:nvPr userDrawn="1"/>
        </p:nvSpPr>
        <p:spPr>
          <a:xfrm>
            <a:off x="7942434" y="5714543"/>
            <a:ext cx="3560569" cy="625684"/>
          </a:xfrm>
          <a:prstGeom prst="rect">
            <a:avLst/>
          </a:prstGeom>
          <a:noFill/>
        </p:spPr>
        <p:txBody>
          <a:bodyPr wrap="square" rtlCol="0">
            <a:spAutoFit/>
          </a:bodyPr>
          <a:lstStyle/>
          <a:p>
            <a:pPr algn="r"/>
            <a:r>
              <a:rPr lang="en-US" sz="1733" b="0" i="0" kern="1200" dirty="0">
                <a:solidFill>
                  <a:schemeClr val="bg1"/>
                </a:solidFill>
                <a:effectLst/>
                <a:latin typeface="Calibri" panose="020F0502020204030204" pitchFamily="34" charset="0"/>
                <a:ea typeface="+mn-ea"/>
                <a:cs typeface="Calibri" panose="020F0502020204030204" pitchFamily="34" charset="0"/>
              </a:rPr>
              <a:t>WEALTH ADVISORY | OUTSOURCING </a:t>
            </a:r>
            <a:br>
              <a:rPr lang="en-US" sz="1733" b="0" i="0" kern="1200" dirty="0">
                <a:solidFill>
                  <a:schemeClr val="bg1"/>
                </a:solidFill>
                <a:effectLst/>
                <a:latin typeface="Calibri" panose="020F0502020204030204" pitchFamily="34" charset="0"/>
                <a:ea typeface="+mn-ea"/>
                <a:cs typeface="Calibri" panose="020F0502020204030204" pitchFamily="34" charset="0"/>
              </a:rPr>
            </a:br>
            <a:r>
              <a:rPr lang="en-US" sz="1733" b="0" i="0" kern="1200" dirty="0">
                <a:solidFill>
                  <a:schemeClr val="bg1"/>
                </a:solidFill>
                <a:effectLst/>
                <a:latin typeface="Calibri" panose="020F0502020204030204" pitchFamily="34" charset="0"/>
                <a:ea typeface="+mn-ea"/>
                <a:cs typeface="Calibri" panose="020F0502020204030204" pitchFamily="34" charset="0"/>
              </a:rPr>
              <a:t>AUDIT, TAX, AND CONSULTING</a:t>
            </a:r>
          </a:p>
        </p:txBody>
      </p:sp>
      <p:sp>
        <p:nvSpPr>
          <p:cNvPr id="21" name="Rectangle 20">
            <a:extLst>
              <a:ext uri="{FF2B5EF4-FFF2-40B4-BE49-F238E27FC236}">
                <a16:creationId xmlns:a16="http://schemas.microsoft.com/office/drawing/2014/main" id="{92A9D3BF-1681-4399-8121-CA571B4F894A}"/>
              </a:ext>
            </a:extLst>
          </p:cNvPr>
          <p:cNvSpPr/>
          <p:nvPr userDrawn="1"/>
        </p:nvSpPr>
        <p:spPr>
          <a:xfrm>
            <a:off x="7717374" y="6284747"/>
            <a:ext cx="3785629" cy="400110"/>
          </a:xfrm>
          <a:prstGeom prst="rect">
            <a:avLst/>
          </a:prstGeom>
        </p:spPr>
        <p:txBody>
          <a:bodyPr wrap="square">
            <a:spAutoFit/>
          </a:bodyPr>
          <a:lstStyle/>
          <a:p>
            <a:pPr algn="r">
              <a:buNone/>
            </a:pPr>
            <a:r>
              <a:rPr lang="en-US" sz="1000" b="0" i="0" dirty="0">
                <a:solidFill>
                  <a:schemeClr val="bg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sp>
        <p:nvSpPr>
          <p:cNvPr id="13" name="Date Placeholder 3"/>
          <p:cNvSpPr txBox="1">
            <a:spLocks/>
          </p:cNvSpPr>
          <p:nvPr userDrawn="1"/>
        </p:nvSpPr>
        <p:spPr>
          <a:xfrm rot="16200000">
            <a:off x="10803121" y="1125721"/>
            <a:ext cx="2362203" cy="415559"/>
          </a:xfrm>
          <a:prstGeom prst="rect">
            <a:avLst/>
          </a:prstGeom>
        </p:spPr>
        <p:txBody>
          <a:bodyPr vert="horz" lIns="121920" tIns="60960" rIns="121920" bIns="6096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67" b="0" i="0" dirty="0">
                <a:solidFill>
                  <a:schemeClr val="bg1"/>
                </a:solidFill>
                <a:latin typeface="Calibri" panose="020F0502020204030204" pitchFamily="34" charset="0"/>
                <a:cs typeface="Calibri" panose="020F0502020204030204" pitchFamily="34" charset="0"/>
              </a:rPr>
              <a:t>©2021 CliftonLarsonAllen LLP</a:t>
            </a:r>
          </a:p>
        </p:txBody>
      </p:sp>
      <p:sp>
        <p:nvSpPr>
          <p:cNvPr id="18" name="Slide Number Placeholder 5"/>
          <p:cNvSpPr>
            <a:spLocks noGrp="1"/>
          </p:cNvSpPr>
          <p:nvPr userDrawn="1">
            <p:ph type="sldNum" sz="quarter" idx="4"/>
          </p:nvPr>
        </p:nvSpPr>
        <p:spPr>
          <a:xfrm>
            <a:off x="11582400" y="6364224"/>
            <a:ext cx="527709" cy="457200"/>
          </a:xfrm>
          <a:prstGeom prst="rect">
            <a:avLst/>
          </a:prstGeom>
        </p:spPr>
        <p:txBody>
          <a:bodyPr anchor="ctr" anchorCtr="0"/>
          <a:lstStyle>
            <a:lvl1pPr algn="r">
              <a:defRPr sz="1200" b="1">
                <a:solidFill>
                  <a:schemeClr val="bg1"/>
                </a:solidFill>
              </a:defRPr>
            </a:lvl1pPr>
          </a:lstStyle>
          <a:p>
            <a:fld id="{F8E24598-D429-A34B-B4A6-5808099B37D3}" type="slidenum">
              <a:rPr lang="en-US" smtClean="0"/>
              <a:pPr/>
              <a:t>‹#›</a:t>
            </a:fld>
            <a:endParaRPr lang="en-US" dirty="0"/>
          </a:p>
        </p:txBody>
      </p:sp>
      <p:sp>
        <p:nvSpPr>
          <p:cNvPr id="14" name="Rectangle 4"/>
          <p:cNvSpPr>
            <a:spLocks noGrp="1" noChangeArrowheads="1"/>
          </p:cNvSpPr>
          <p:nvPr userDrawn="1">
            <p:ph type="subTitle" idx="1" hasCustomPrompt="1"/>
          </p:nvPr>
        </p:nvSpPr>
        <p:spPr>
          <a:xfrm>
            <a:off x="1130702" y="4089401"/>
            <a:ext cx="5993999" cy="1708912"/>
          </a:xfrm>
          <a:noFill/>
        </p:spPr>
        <p:txBody>
          <a:bodyPr/>
          <a:lstStyle>
            <a:lvl1pPr marL="0" indent="0" algn="l">
              <a:buFontTx/>
              <a:buNone/>
              <a:defRPr sz="1867" b="0">
                <a:solidFill>
                  <a:schemeClr val="bg1"/>
                </a:solidFill>
              </a:defRPr>
            </a:lvl1pPr>
          </a:lstStyle>
          <a:p>
            <a:r>
              <a:rPr lang="en-US" dirty="0"/>
              <a:t>Click To Edit Master Subtitle Style</a:t>
            </a:r>
          </a:p>
        </p:txBody>
      </p:sp>
      <p:sp>
        <p:nvSpPr>
          <p:cNvPr id="15" name="Rectangle 3"/>
          <p:cNvSpPr>
            <a:spLocks noGrp="1" noChangeArrowheads="1"/>
          </p:cNvSpPr>
          <p:nvPr userDrawn="1">
            <p:ph type="ctrTitle" hasCustomPrompt="1"/>
          </p:nvPr>
        </p:nvSpPr>
        <p:spPr>
          <a:xfrm>
            <a:off x="1130702" y="2032001"/>
            <a:ext cx="5993999" cy="2006600"/>
          </a:xfrm>
          <a:noFill/>
        </p:spPr>
        <p:txBody>
          <a:bodyPr anchor="b" anchorCtr="0"/>
          <a:lstStyle>
            <a:lvl1pPr algn="l">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7597490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3_Section Header">
    <p:spTree>
      <p:nvGrpSpPr>
        <p:cNvPr id="1" name=""/>
        <p:cNvGrpSpPr/>
        <p:nvPr/>
      </p:nvGrpSpPr>
      <p:grpSpPr>
        <a:xfrm>
          <a:off x="0" y="0"/>
          <a:ext cx="0" cy="0"/>
          <a:chOff x="0" y="0"/>
          <a:chExt cx="0" cy="0"/>
        </a:xfrm>
      </p:grpSpPr>
      <p:sp>
        <p:nvSpPr>
          <p:cNvPr id="23" name="Rectangle 5">
            <a:extLst>
              <a:ext uri="{FF2B5EF4-FFF2-40B4-BE49-F238E27FC236}">
                <a16:creationId xmlns:a16="http://schemas.microsoft.com/office/drawing/2014/main" id="{FDA5FE44-C644-4FC3-99EA-5DEA4A5DE262}"/>
              </a:ext>
            </a:extLst>
          </p:cNvPr>
          <p:cNvSpPr/>
          <p:nvPr userDrawn="1"/>
        </p:nvSpPr>
        <p:spPr bwMode="auto">
          <a:xfrm>
            <a:off x="5989962" y="0"/>
            <a:ext cx="6199545" cy="6858000"/>
          </a:xfrm>
          <a:custGeom>
            <a:avLst/>
            <a:gdLst>
              <a:gd name="connsiteX0" fmla="*/ 0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0 w 4649659"/>
              <a:gd name="connsiteY4" fmla="*/ 0 h 5153027"/>
              <a:gd name="connsiteX0" fmla="*/ 2495550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2495550 w 4649659"/>
              <a:gd name="connsiteY4" fmla="*/ 0 h 5153027"/>
              <a:gd name="connsiteX0" fmla="*/ 2828925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2828925 w 4649659"/>
              <a:gd name="connsiteY4" fmla="*/ 0 h 5153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9659" h="5153027">
                <a:moveTo>
                  <a:pt x="2828925" y="0"/>
                </a:moveTo>
                <a:lnTo>
                  <a:pt x="4649659" y="0"/>
                </a:lnTo>
                <a:lnTo>
                  <a:pt x="4649659" y="5153027"/>
                </a:lnTo>
                <a:lnTo>
                  <a:pt x="0" y="5153027"/>
                </a:lnTo>
                <a:lnTo>
                  <a:pt x="2828925" y="0"/>
                </a:lnTo>
                <a:close/>
              </a:path>
            </a:pathLst>
          </a:custGeom>
          <a:solidFill>
            <a:schemeClr val="accent2"/>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charset="0"/>
              <a:ea typeface="ヒラギノ角ゴ Pro W3" pitchFamily="1" charset="-128"/>
            </a:endParaRPr>
          </a:p>
        </p:txBody>
      </p:sp>
      <p:sp>
        <p:nvSpPr>
          <p:cNvPr id="25" name="Rectangle 2">
            <a:extLst>
              <a:ext uri="{FF2B5EF4-FFF2-40B4-BE49-F238E27FC236}">
                <a16:creationId xmlns:a16="http://schemas.microsoft.com/office/drawing/2014/main" id="{AD38EDA4-006A-4563-BB9D-60E22CDA9C28}"/>
              </a:ext>
            </a:extLst>
          </p:cNvPr>
          <p:cNvSpPr/>
          <p:nvPr userDrawn="1"/>
        </p:nvSpPr>
        <p:spPr bwMode="auto">
          <a:xfrm>
            <a:off x="-13339" y="-6047"/>
            <a:ext cx="9665339" cy="6881977"/>
          </a:xfrm>
          <a:custGeom>
            <a:avLst/>
            <a:gdLst>
              <a:gd name="connsiteX0" fmla="*/ 0 w 4371977"/>
              <a:gd name="connsiteY0" fmla="*/ 0 h 5143500"/>
              <a:gd name="connsiteX1" fmla="*/ 4371977 w 4371977"/>
              <a:gd name="connsiteY1" fmla="*/ 0 h 5143500"/>
              <a:gd name="connsiteX2" fmla="*/ 4371977 w 4371977"/>
              <a:gd name="connsiteY2" fmla="*/ 5143500 h 5143500"/>
              <a:gd name="connsiteX3" fmla="*/ 0 w 4371977"/>
              <a:gd name="connsiteY3" fmla="*/ 5143500 h 5143500"/>
              <a:gd name="connsiteX4" fmla="*/ 0 w 4371977"/>
              <a:gd name="connsiteY4" fmla="*/ 0 h 5143500"/>
              <a:gd name="connsiteX0" fmla="*/ 0 w 7239002"/>
              <a:gd name="connsiteY0" fmla="*/ 9525 h 5153025"/>
              <a:gd name="connsiteX1" fmla="*/ 7239002 w 7239002"/>
              <a:gd name="connsiteY1" fmla="*/ 0 h 5153025"/>
              <a:gd name="connsiteX2" fmla="*/ 4371977 w 7239002"/>
              <a:gd name="connsiteY2" fmla="*/ 5153025 h 5153025"/>
              <a:gd name="connsiteX3" fmla="*/ 0 w 7239002"/>
              <a:gd name="connsiteY3" fmla="*/ 5153025 h 5153025"/>
              <a:gd name="connsiteX4" fmla="*/ 0 w 7239002"/>
              <a:gd name="connsiteY4" fmla="*/ 9525 h 5153025"/>
              <a:gd name="connsiteX0" fmla="*/ 0 w 7246036"/>
              <a:gd name="connsiteY0" fmla="*/ 2496 h 5153025"/>
              <a:gd name="connsiteX1" fmla="*/ 7246036 w 7246036"/>
              <a:gd name="connsiteY1" fmla="*/ 0 h 5153025"/>
              <a:gd name="connsiteX2" fmla="*/ 4379011 w 7246036"/>
              <a:gd name="connsiteY2" fmla="*/ 5153025 h 5153025"/>
              <a:gd name="connsiteX3" fmla="*/ 7034 w 7246036"/>
              <a:gd name="connsiteY3" fmla="*/ 5153025 h 5153025"/>
              <a:gd name="connsiteX4" fmla="*/ 0 w 7246036"/>
              <a:gd name="connsiteY4" fmla="*/ 2496 h 5153025"/>
              <a:gd name="connsiteX0" fmla="*/ 0 w 7246036"/>
              <a:gd name="connsiteY0" fmla="*/ 0 h 5157558"/>
              <a:gd name="connsiteX1" fmla="*/ 7246036 w 7246036"/>
              <a:gd name="connsiteY1" fmla="*/ 4533 h 5157558"/>
              <a:gd name="connsiteX2" fmla="*/ 4379011 w 7246036"/>
              <a:gd name="connsiteY2" fmla="*/ 5157558 h 5157558"/>
              <a:gd name="connsiteX3" fmla="*/ 7034 w 7246036"/>
              <a:gd name="connsiteY3" fmla="*/ 5157558 h 5157558"/>
              <a:gd name="connsiteX4" fmla="*/ 0 w 7246036"/>
              <a:gd name="connsiteY4" fmla="*/ 0 h 5157558"/>
              <a:gd name="connsiteX0" fmla="*/ 2968 w 7249004"/>
              <a:gd name="connsiteY0" fmla="*/ 0 h 5157558"/>
              <a:gd name="connsiteX1" fmla="*/ 7249004 w 7249004"/>
              <a:gd name="connsiteY1" fmla="*/ 4533 h 5157558"/>
              <a:gd name="connsiteX2" fmla="*/ 4381979 w 7249004"/>
              <a:gd name="connsiteY2" fmla="*/ 5157558 h 5157558"/>
              <a:gd name="connsiteX3" fmla="*/ 477 w 7249004"/>
              <a:gd name="connsiteY3" fmla="*/ 5157558 h 5157558"/>
              <a:gd name="connsiteX4" fmla="*/ 2968 w 7249004"/>
              <a:gd name="connsiteY4" fmla="*/ 0 h 5157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9004" h="5157558">
                <a:moveTo>
                  <a:pt x="2968" y="0"/>
                </a:moveTo>
                <a:lnTo>
                  <a:pt x="7249004" y="4533"/>
                </a:lnTo>
                <a:lnTo>
                  <a:pt x="4381979" y="5157558"/>
                </a:lnTo>
                <a:lnTo>
                  <a:pt x="477" y="5157558"/>
                </a:lnTo>
                <a:cubicBezTo>
                  <a:pt x="-1868" y="3440715"/>
                  <a:pt x="5313" y="1716843"/>
                  <a:pt x="2968" y="0"/>
                </a:cubicBezTo>
                <a:close/>
              </a:path>
            </a:pathLst>
          </a:custGeom>
          <a:solidFill>
            <a:srgbClr val="2E334E"/>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charset="0"/>
              <a:ea typeface="ヒラギノ角ゴ Pro W3" pitchFamily="1" charset="-128"/>
            </a:endParaRPr>
          </a:p>
        </p:txBody>
      </p:sp>
      <p:sp>
        <p:nvSpPr>
          <p:cNvPr id="26" name="Rectangle 4">
            <a:extLst>
              <a:ext uri="{FF2B5EF4-FFF2-40B4-BE49-F238E27FC236}">
                <a16:creationId xmlns:a16="http://schemas.microsoft.com/office/drawing/2014/main" id="{1872E511-94BF-4661-9B98-A068A3B58F2B}"/>
              </a:ext>
            </a:extLst>
          </p:cNvPr>
          <p:cNvSpPr/>
          <p:nvPr userDrawn="1"/>
        </p:nvSpPr>
        <p:spPr bwMode="auto">
          <a:xfrm>
            <a:off x="5816600" y="1"/>
            <a:ext cx="4038600" cy="6875929"/>
          </a:xfrm>
          <a:custGeom>
            <a:avLst/>
            <a:gdLst>
              <a:gd name="connsiteX0" fmla="*/ 0 w 161925"/>
              <a:gd name="connsiteY0" fmla="*/ 0 h 5153026"/>
              <a:gd name="connsiteX1" fmla="*/ 161925 w 161925"/>
              <a:gd name="connsiteY1" fmla="*/ 0 h 5153026"/>
              <a:gd name="connsiteX2" fmla="*/ 161925 w 161925"/>
              <a:gd name="connsiteY2" fmla="*/ 5153026 h 5153026"/>
              <a:gd name="connsiteX3" fmla="*/ 0 w 161925"/>
              <a:gd name="connsiteY3" fmla="*/ 5153026 h 5153026"/>
              <a:gd name="connsiteX4" fmla="*/ 0 w 161925"/>
              <a:gd name="connsiteY4" fmla="*/ 0 h 5153026"/>
              <a:gd name="connsiteX0" fmla="*/ 2847975 w 3009900"/>
              <a:gd name="connsiteY0" fmla="*/ 0 h 5153026"/>
              <a:gd name="connsiteX1" fmla="*/ 3009900 w 3009900"/>
              <a:gd name="connsiteY1" fmla="*/ 0 h 5153026"/>
              <a:gd name="connsiteX2" fmla="*/ 3009900 w 3009900"/>
              <a:gd name="connsiteY2" fmla="*/ 5153026 h 5153026"/>
              <a:gd name="connsiteX3" fmla="*/ 0 w 3009900"/>
              <a:gd name="connsiteY3" fmla="*/ 5143501 h 5153026"/>
              <a:gd name="connsiteX4" fmla="*/ 2847975 w 3009900"/>
              <a:gd name="connsiteY4" fmla="*/ 0 h 5153026"/>
              <a:gd name="connsiteX0" fmla="*/ 2847975 w 3009900"/>
              <a:gd name="connsiteY0" fmla="*/ 0 h 5143501"/>
              <a:gd name="connsiteX1" fmla="*/ 3009900 w 3009900"/>
              <a:gd name="connsiteY1" fmla="*/ 0 h 5143501"/>
              <a:gd name="connsiteX2" fmla="*/ 171450 w 3009900"/>
              <a:gd name="connsiteY2" fmla="*/ 5143501 h 5143501"/>
              <a:gd name="connsiteX3" fmla="*/ 0 w 3009900"/>
              <a:gd name="connsiteY3" fmla="*/ 5143501 h 5143501"/>
              <a:gd name="connsiteX4" fmla="*/ 2847975 w 3009900"/>
              <a:gd name="connsiteY4" fmla="*/ 0 h 5143501"/>
              <a:gd name="connsiteX0" fmla="*/ 2867025 w 3028950"/>
              <a:gd name="connsiteY0" fmla="*/ 0 h 5156201"/>
              <a:gd name="connsiteX1" fmla="*/ 3028950 w 3028950"/>
              <a:gd name="connsiteY1" fmla="*/ 0 h 5156201"/>
              <a:gd name="connsiteX2" fmla="*/ 190500 w 3028950"/>
              <a:gd name="connsiteY2" fmla="*/ 5143501 h 5156201"/>
              <a:gd name="connsiteX3" fmla="*/ 0 w 3028950"/>
              <a:gd name="connsiteY3" fmla="*/ 5156201 h 5156201"/>
              <a:gd name="connsiteX4" fmla="*/ 2867025 w 3028950"/>
              <a:gd name="connsiteY4" fmla="*/ 0 h 5156201"/>
              <a:gd name="connsiteX0" fmla="*/ 2867025 w 3028950"/>
              <a:gd name="connsiteY0" fmla="*/ 0 h 5171002"/>
              <a:gd name="connsiteX1" fmla="*/ 3028950 w 3028950"/>
              <a:gd name="connsiteY1" fmla="*/ 0 h 5171002"/>
              <a:gd name="connsiteX2" fmla="*/ 176749 w 3028950"/>
              <a:gd name="connsiteY2" fmla="*/ 5171002 h 5171002"/>
              <a:gd name="connsiteX3" fmla="*/ 0 w 3028950"/>
              <a:gd name="connsiteY3" fmla="*/ 5156201 h 5171002"/>
              <a:gd name="connsiteX4" fmla="*/ 2867025 w 3028950"/>
              <a:gd name="connsiteY4" fmla="*/ 0 h 5171002"/>
              <a:gd name="connsiteX0" fmla="*/ 2867025 w 3028950"/>
              <a:gd name="connsiteY0" fmla="*/ 0 h 5164127"/>
              <a:gd name="connsiteX1" fmla="*/ 3028950 w 3028950"/>
              <a:gd name="connsiteY1" fmla="*/ 0 h 5164127"/>
              <a:gd name="connsiteX2" fmla="*/ 197375 w 3028950"/>
              <a:gd name="connsiteY2" fmla="*/ 5164127 h 5164127"/>
              <a:gd name="connsiteX3" fmla="*/ 0 w 3028950"/>
              <a:gd name="connsiteY3" fmla="*/ 5156201 h 5164127"/>
              <a:gd name="connsiteX4" fmla="*/ 2867025 w 3028950"/>
              <a:gd name="connsiteY4" fmla="*/ 0 h 5164127"/>
              <a:gd name="connsiteX0" fmla="*/ 2867025 w 3028950"/>
              <a:gd name="connsiteY0" fmla="*/ 0 h 5164127"/>
              <a:gd name="connsiteX1" fmla="*/ 3028950 w 3028950"/>
              <a:gd name="connsiteY1" fmla="*/ 0 h 5164127"/>
              <a:gd name="connsiteX2" fmla="*/ 183624 w 3028950"/>
              <a:gd name="connsiteY2" fmla="*/ 5164127 h 5164127"/>
              <a:gd name="connsiteX3" fmla="*/ 0 w 3028950"/>
              <a:gd name="connsiteY3" fmla="*/ 5156201 h 5164127"/>
              <a:gd name="connsiteX4" fmla="*/ 2867025 w 3028950"/>
              <a:gd name="connsiteY4" fmla="*/ 0 h 5164127"/>
              <a:gd name="connsiteX0" fmla="*/ 2867025 w 3028950"/>
              <a:gd name="connsiteY0" fmla="*/ 0 h 5156201"/>
              <a:gd name="connsiteX1" fmla="*/ 3028950 w 3028950"/>
              <a:gd name="connsiteY1" fmla="*/ 0 h 5156201"/>
              <a:gd name="connsiteX2" fmla="*/ 197375 w 3028950"/>
              <a:gd name="connsiteY2" fmla="*/ 5143502 h 5156201"/>
              <a:gd name="connsiteX3" fmla="*/ 0 w 3028950"/>
              <a:gd name="connsiteY3" fmla="*/ 5156201 h 5156201"/>
              <a:gd name="connsiteX4" fmla="*/ 2867025 w 3028950"/>
              <a:gd name="connsiteY4" fmla="*/ 0 h 5156201"/>
              <a:gd name="connsiteX0" fmla="*/ 2867025 w 3028950"/>
              <a:gd name="connsiteY0" fmla="*/ 0 h 5160331"/>
              <a:gd name="connsiteX1" fmla="*/ 3028950 w 3028950"/>
              <a:gd name="connsiteY1" fmla="*/ 0 h 5160331"/>
              <a:gd name="connsiteX2" fmla="*/ 197375 w 3028950"/>
              <a:gd name="connsiteY2" fmla="*/ 5160331 h 5160331"/>
              <a:gd name="connsiteX3" fmla="*/ 0 w 3028950"/>
              <a:gd name="connsiteY3" fmla="*/ 5156201 h 5160331"/>
              <a:gd name="connsiteX4" fmla="*/ 2867025 w 3028950"/>
              <a:gd name="connsiteY4" fmla="*/ 0 h 5160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8950" h="5160331">
                <a:moveTo>
                  <a:pt x="2867025" y="0"/>
                </a:moveTo>
                <a:lnTo>
                  <a:pt x="3028950" y="0"/>
                </a:lnTo>
                <a:lnTo>
                  <a:pt x="197375" y="5160331"/>
                </a:lnTo>
                <a:lnTo>
                  <a:pt x="0" y="5156201"/>
                </a:lnTo>
                <a:lnTo>
                  <a:pt x="2867025" y="0"/>
                </a:lnTo>
                <a:close/>
              </a:path>
            </a:pathLst>
          </a:custGeom>
          <a:solidFill>
            <a:schemeClr val="accent1">
              <a:lumMod val="5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charset="0"/>
              <a:ea typeface="ヒラギノ角ゴ Pro W3" pitchFamily="1" charset="-128"/>
            </a:endParaRPr>
          </a:p>
        </p:txBody>
      </p:sp>
      <p:pic>
        <p:nvPicPr>
          <p:cNvPr id="17" name="Picture 16">
            <a:extLst>
              <a:ext uri="{FF2B5EF4-FFF2-40B4-BE49-F238E27FC236}">
                <a16:creationId xmlns:a16="http://schemas.microsoft.com/office/drawing/2014/main" id="{6E8527B3-1434-4CEC-8CEF-E3B18B296E2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19373" y="382391"/>
            <a:ext cx="895207" cy="891508"/>
          </a:xfrm>
          <a:prstGeom prst="rect">
            <a:avLst/>
          </a:prstGeom>
        </p:spPr>
      </p:pic>
      <p:sp>
        <p:nvSpPr>
          <p:cNvPr id="20" name="TextBox 19">
            <a:extLst>
              <a:ext uri="{FF2B5EF4-FFF2-40B4-BE49-F238E27FC236}">
                <a16:creationId xmlns:a16="http://schemas.microsoft.com/office/drawing/2014/main" id="{19853DB8-8AE9-48B8-9683-97D2A3DB1EE1}"/>
              </a:ext>
            </a:extLst>
          </p:cNvPr>
          <p:cNvSpPr txBox="1"/>
          <p:nvPr userDrawn="1"/>
        </p:nvSpPr>
        <p:spPr>
          <a:xfrm>
            <a:off x="7942434" y="5714543"/>
            <a:ext cx="3560569" cy="625684"/>
          </a:xfrm>
          <a:prstGeom prst="rect">
            <a:avLst/>
          </a:prstGeom>
          <a:noFill/>
        </p:spPr>
        <p:txBody>
          <a:bodyPr wrap="square" rtlCol="0">
            <a:spAutoFit/>
          </a:bodyPr>
          <a:lstStyle/>
          <a:p>
            <a:pPr algn="r"/>
            <a:r>
              <a:rPr lang="en-US" sz="1733" b="0" i="0" kern="1200" dirty="0">
                <a:solidFill>
                  <a:schemeClr val="bg1"/>
                </a:solidFill>
                <a:effectLst/>
                <a:latin typeface="Calibri" panose="020F0502020204030204" pitchFamily="34" charset="0"/>
                <a:ea typeface="+mn-ea"/>
                <a:cs typeface="Calibri" panose="020F0502020204030204" pitchFamily="34" charset="0"/>
              </a:rPr>
              <a:t>WEALTH ADVISORY | OUTSOURCING </a:t>
            </a:r>
            <a:br>
              <a:rPr lang="en-US" sz="1733" b="0" i="0" kern="1200" dirty="0">
                <a:solidFill>
                  <a:schemeClr val="bg1"/>
                </a:solidFill>
                <a:effectLst/>
                <a:latin typeface="Calibri" panose="020F0502020204030204" pitchFamily="34" charset="0"/>
                <a:ea typeface="+mn-ea"/>
                <a:cs typeface="Calibri" panose="020F0502020204030204" pitchFamily="34" charset="0"/>
              </a:rPr>
            </a:br>
            <a:r>
              <a:rPr lang="en-US" sz="1733" b="0" i="0" kern="1200" dirty="0">
                <a:solidFill>
                  <a:schemeClr val="bg1"/>
                </a:solidFill>
                <a:effectLst/>
                <a:latin typeface="Calibri" panose="020F0502020204030204" pitchFamily="34" charset="0"/>
                <a:ea typeface="+mn-ea"/>
                <a:cs typeface="Calibri" panose="020F0502020204030204" pitchFamily="34" charset="0"/>
              </a:rPr>
              <a:t>AUDIT, TAX, AND CONSULTING</a:t>
            </a:r>
          </a:p>
        </p:txBody>
      </p:sp>
      <p:sp>
        <p:nvSpPr>
          <p:cNvPr id="21" name="Rectangle 20">
            <a:extLst>
              <a:ext uri="{FF2B5EF4-FFF2-40B4-BE49-F238E27FC236}">
                <a16:creationId xmlns:a16="http://schemas.microsoft.com/office/drawing/2014/main" id="{92A9D3BF-1681-4399-8121-CA571B4F894A}"/>
              </a:ext>
            </a:extLst>
          </p:cNvPr>
          <p:cNvSpPr/>
          <p:nvPr userDrawn="1"/>
        </p:nvSpPr>
        <p:spPr>
          <a:xfrm>
            <a:off x="7717374" y="6284747"/>
            <a:ext cx="3785629" cy="400110"/>
          </a:xfrm>
          <a:prstGeom prst="rect">
            <a:avLst/>
          </a:prstGeom>
        </p:spPr>
        <p:txBody>
          <a:bodyPr wrap="square">
            <a:spAutoFit/>
          </a:bodyPr>
          <a:lstStyle/>
          <a:p>
            <a:pPr algn="r">
              <a:buNone/>
            </a:pPr>
            <a:r>
              <a:rPr lang="en-US" sz="1000" b="0" i="0" dirty="0">
                <a:solidFill>
                  <a:schemeClr val="bg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sp>
        <p:nvSpPr>
          <p:cNvPr id="13" name="Date Placeholder 3"/>
          <p:cNvSpPr txBox="1">
            <a:spLocks/>
          </p:cNvSpPr>
          <p:nvPr userDrawn="1"/>
        </p:nvSpPr>
        <p:spPr>
          <a:xfrm rot="16200000">
            <a:off x="10803121" y="1125721"/>
            <a:ext cx="2362203" cy="415559"/>
          </a:xfrm>
          <a:prstGeom prst="rect">
            <a:avLst/>
          </a:prstGeom>
        </p:spPr>
        <p:txBody>
          <a:bodyPr vert="horz" lIns="121920" tIns="60960" rIns="121920" bIns="6096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67" b="0" i="0" dirty="0">
                <a:solidFill>
                  <a:schemeClr val="bg1"/>
                </a:solidFill>
                <a:latin typeface="Calibri" panose="020F0502020204030204" pitchFamily="34" charset="0"/>
                <a:cs typeface="Calibri" panose="020F0502020204030204" pitchFamily="34" charset="0"/>
              </a:rPr>
              <a:t>©2021 CliftonLarsonAllen LLP</a:t>
            </a:r>
          </a:p>
        </p:txBody>
      </p:sp>
      <p:sp>
        <p:nvSpPr>
          <p:cNvPr id="18" name="Slide Number Placeholder 5"/>
          <p:cNvSpPr>
            <a:spLocks noGrp="1"/>
          </p:cNvSpPr>
          <p:nvPr userDrawn="1">
            <p:ph type="sldNum" sz="quarter" idx="4"/>
          </p:nvPr>
        </p:nvSpPr>
        <p:spPr>
          <a:xfrm>
            <a:off x="11582400" y="6364224"/>
            <a:ext cx="527709" cy="457200"/>
          </a:xfrm>
          <a:prstGeom prst="rect">
            <a:avLst/>
          </a:prstGeom>
        </p:spPr>
        <p:txBody>
          <a:bodyPr anchor="ctr" anchorCtr="0"/>
          <a:lstStyle>
            <a:lvl1pPr algn="r">
              <a:defRPr sz="1200" b="1">
                <a:solidFill>
                  <a:schemeClr val="bg1"/>
                </a:solidFill>
              </a:defRPr>
            </a:lvl1pPr>
          </a:lstStyle>
          <a:p>
            <a:fld id="{F8E24598-D429-A34B-B4A6-5808099B37D3}" type="slidenum">
              <a:rPr lang="en-US" smtClean="0"/>
              <a:pPr/>
              <a:t>‹#›</a:t>
            </a:fld>
            <a:endParaRPr lang="en-US" dirty="0"/>
          </a:p>
        </p:txBody>
      </p:sp>
      <p:sp>
        <p:nvSpPr>
          <p:cNvPr id="14" name="Rectangle 4"/>
          <p:cNvSpPr>
            <a:spLocks noGrp="1" noChangeArrowheads="1"/>
          </p:cNvSpPr>
          <p:nvPr userDrawn="1">
            <p:ph type="subTitle" idx="1" hasCustomPrompt="1"/>
          </p:nvPr>
        </p:nvSpPr>
        <p:spPr>
          <a:xfrm>
            <a:off x="1130702" y="4089401"/>
            <a:ext cx="5993999" cy="1708912"/>
          </a:xfrm>
          <a:noFill/>
        </p:spPr>
        <p:txBody>
          <a:bodyPr/>
          <a:lstStyle>
            <a:lvl1pPr marL="0" indent="0" algn="l">
              <a:buFontTx/>
              <a:buNone/>
              <a:defRPr sz="1867" b="0">
                <a:solidFill>
                  <a:schemeClr val="bg1"/>
                </a:solidFill>
              </a:defRPr>
            </a:lvl1pPr>
          </a:lstStyle>
          <a:p>
            <a:r>
              <a:rPr lang="en-US" dirty="0"/>
              <a:t>Click To Edit Master Subtitle Style</a:t>
            </a:r>
          </a:p>
        </p:txBody>
      </p:sp>
      <p:sp>
        <p:nvSpPr>
          <p:cNvPr id="15" name="Rectangle 3"/>
          <p:cNvSpPr>
            <a:spLocks noGrp="1" noChangeArrowheads="1"/>
          </p:cNvSpPr>
          <p:nvPr userDrawn="1">
            <p:ph type="ctrTitle" hasCustomPrompt="1"/>
          </p:nvPr>
        </p:nvSpPr>
        <p:spPr>
          <a:xfrm>
            <a:off x="1130702" y="2032001"/>
            <a:ext cx="5993999" cy="2006600"/>
          </a:xfrm>
          <a:noFill/>
        </p:spPr>
        <p:txBody>
          <a:bodyPr anchor="b" anchorCtr="0"/>
          <a:lstStyle>
            <a:lvl1pPr algn="l">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04691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77621-76B9-9028-3F61-3B151EFC3C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B5AA14-4E3C-EEFD-EC29-D818CD944E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7DC7A4-F4EA-A10C-82F1-3B5700739B24}"/>
              </a:ext>
            </a:extLst>
          </p:cNvPr>
          <p:cNvSpPr>
            <a:spLocks noGrp="1"/>
          </p:cNvSpPr>
          <p:nvPr>
            <p:ph type="dt" sz="half" idx="10"/>
          </p:nvPr>
        </p:nvSpPr>
        <p:spPr/>
        <p:txBody>
          <a:bodyPr/>
          <a:lstStyle/>
          <a:p>
            <a:fld id="{28086890-968B-8C45-BA68-7FD640F3F708}" type="datetimeFigureOut">
              <a:rPr lang="en-US" smtClean="0"/>
              <a:t>11/9/22</a:t>
            </a:fld>
            <a:endParaRPr lang="en-US"/>
          </a:p>
        </p:txBody>
      </p:sp>
      <p:sp>
        <p:nvSpPr>
          <p:cNvPr id="5" name="Footer Placeholder 4">
            <a:extLst>
              <a:ext uri="{FF2B5EF4-FFF2-40B4-BE49-F238E27FC236}">
                <a16:creationId xmlns:a16="http://schemas.microsoft.com/office/drawing/2014/main" id="{55B2BBC7-334D-9E9A-F6E0-110C251FB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F3FACD-FBB0-EFB9-587C-C83DD10C9C7D}"/>
              </a:ext>
            </a:extLst>
          </p:cNvPr>
          <p:cNvSpPr>
            <a:spLocks noGrp="1"/>
          </p:cNvSpPr>
          <p:nvPr>
            <p:ph type="sldNum" sz="quarter" idx="12"/>
          </p:nvPr>
        </p:nvSpPr>
        <p:spPr/>
        <p:txBody>
          <a:bodyPr/>
          <a:lstStyle/>
          <a:p>
            <a:fld id="{43E7B29C-F8EA-A14E-AA46-CABF32F86956}" type="slidenum">
              <a:rPr lang="en-US" smtClean="0"/>
              <a:t>‹#›</a:t>
            </a:fld>
            <a:endParaRPr lang="en-US"/>
          </a:p>
        </p:txBody>
      </p:sp>
    </p:spTree>
    <p:extLst>
      <p:ext uri="{BB962C8B-B14F-4D97-AF65-F5344CB8AC3E}">
        <p14:creationId xmlns:p14="http://schemas.microsoft.com/office/powerpoint/2010/main" val="15420287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sp>
        <p:nvSpPr>
          <p:cNvPr id="23" name="Rectangle 5">
            <a:extLst>
              <a:ext uri="{FF2B5EF4-FFF2-40B4-BE49-F238E27FC236}">
                <a16:creationId xmlns:a16="http://schemas.microsoft.com/office/drawing/2014/main" id="{FDA5FE44-C644-4FC3-99EA-5DEA4A5DE262}"/>
              </a:ext>
            </a:extLst>
          </p:cNvPr>
          <p:cNvSpPr/>
          <p:nvPr userDrawn="1"/>
        </p:nvSpPr>
        <p:spPr bwMode="auto">
          <a:xfrm>
            <a:off x="5989962" y="0"/>
            <a:ext cx="6199545" cy="6858000"/>
          </a:xfrm>
          <a:custGeom>
            <a:avLst/>
            <a:gdLst>
              <a:gd name="connsiteX0" fmla="*/ 0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0 w 4649659"/>
              <a:gd name="connsiteY4" fmla="*/ 0 h 5153027"/>
              <a:gd name="connsiteX0" fmla="*/ 2495550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2495550 w 4649659"/>
              <a:gd name="connsiteY4" fmla="*/ 0 h 5153027"/>
              <a:gd name="connsiteX0" fmla="*/ 2828925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2828925 w 4649659"/>
              <a:gd name="connsiteY4" fmla="*/ 0 h 5153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9659" h="5153027">
                <a:moveTo>
                  <a:pt x="2828925" y="0"/>
                </a:moveTo>
                <a:lnTo>
                  <a:pt x="4649659" y="0"/>
                </a:lnTo>
                <a:lnTo>
                  <a:pt x="4649659" y="5153027"/>
                </a:lnTo>
                <a:lnTo>
                  <a:pt x="0" y="5153027"/>
                </a:lnTo>
                <a:lnTo>
                  <a:pt x="2828925" y="0"/>
                </a:lnTo>
                <a:close/>
              </a:path>
            </a:pathLst>
          </a:custGeom>
          <a:solidFill>
            <a:schemeClr val="accent3"/>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charset="0"/>
              <a:ea typeface="ヒラギノ角ゴ Pro W3" pitchFamily="1" charset="-128"/>
            </a:endParaRPr>
          </a:p>
        </p:txBody>
      </p:sp>
      <p:sp>
        <p:nvSpPr>
          <p:cNvPr id="25" name="Rectangle 2">
            <a:extLst>
              <a:ext uri="{FF2B5EF4-FFF2-40B4-BE49-F238E27FC236}">
                <a16:creationId xmlns:a16="http://schemas.microsoft.com/office/drawing/2014/main" id="{AD38EDA4-006A-4563-BB9D-60E22CDA9C28}"/>
              </a:ext>
            </a:extLst>
          </p:cNvPr>
          <p:cNvSpPr/>
          <p:nvPr userDrawn="1"/>
        </p:nvSpPr>
        <p:spPr bwMode="auto">
          <a:xfrm>
            <a:off x="-13339" y="-6047"/>
            <a:ext cx="9665339" cy="6881977"/>
          </a:xfrm>
          <a:custGeom>
            <a:avLst/>
            <a:gdLst>
              <a:gd name="connsiteX0" fmla="*/ 0 w 4371977"/>
              <a:gd name="connsiteY0" fmla="*/ 0 h 5143500"/>
              <a:gd name="connsiteX1" fmla="*/ 4371977 w 4371977"/>
              <a:gd name="connsiteY1" fmla="*/ 0 h 5143500"/>
              <a:gd name="connsiteX2" fmla="*/ 4371977 w 4371977"/>
              <a:gd name="connsiteY2" fmla="*/ 5143500 h 5143500"/>
              <a:gd name="connsiteX3" fmla="*/ 0 w 4371977"/>
              <a:gd name="connsiteY3" fmla="*/ 5143500 h 5143500"/>
              <a:gd name="connsiteX4" fmla="*/ 0 w 4371977"/>
              <a:gd name="connsiteY4" fmla="*/ 0 h 5143500"/>
              <a:gd name="connsiteX0" fmla="*/ 0 w 7239002"/>
              <a:gd name="connsiteY0" fmla="*/ 9525 h 5153025"/>
              <a:gd name="connsiteX1" fmla="*/ 7239002 w 7239002"/>
              <a:gd name="connsiteY1" fmla="*/ 0 h 5153025"/>
              <a:gd name="connsiteX2" fmla="*/ 4371977 w 7239002"/>
              <a:gd name="connsiteY2" fmla="*/ 5153025 h 5153025"/>
              <a:gd name="connsiteX3" fmla="*/ 0 w 7239002"/>
              <a:gd name="connsiteY3" fmla="*/ 5153025 h 5153025"/>
              <a:gd name="connsiteX4" fmla="*/ 0 w 7239002"/>
              <a:gd name="connsiteY4" fmla="*/ 9525 h 5153025"/>
              <a:gd name="connsiteX0" fmla="*/ 0 w 7246036"/>
              <a:gd name="connsiteY0" fmla="*/ 2496 h 5153025"/>
              <a:gd name="connsiteX1" fmla="*/ 7246036 w 7246036"/>
              <a:gd name="connsiteY1" fmla="*/ 0 h 5153025"/>
              <a:gd name="connsiteX2" fmla="*/ 4379011 w 7246036"/>
              <a:gd name="connsiteY2" fmla="*/ 5153025 h 5153025"/>
              <a:gd name="connsiteX3" fmla="*/ 7034 w 7246036"/>
              <a:gd name="connsiteY3" fmla="*/ 5153025 h 5153025"/>
              <a:gd name="connsiteX4" fmla="*/ 0 w 7246036"/>
              <a:gd name="connsiteY4" fmla="*/ 2496 h 5153025"/>
              <a:gd name="connsiteX0" fmla="*/ 0 w 7246036"/>
              <a:gd name="connsiteY0" fmla="*/ 0 h 5157558"/>
              <a:gd name="connsiteX1" fmla="*/ 7246036 w 7246036"/>
              <a:gd name="connsiteY1" fmla="*/ 4533 h 5157558"/>
              <a:gd name="connsiteX2" fmla="*/ 4379011 w 7246036"/>
              <a:gd name="connsiteY2" fmla="*/ 5157558 h 5157558"/>
              <a:gd name="connsiteX3" fmla="*/ 7034 w 7246036"/>
              <a:gd name="connsiteY3" fmla="*/ 5157558 h 5157558"/>
              <a:gd name="connsiteX4" fmla="*/ 0 w 7246036"/>
              <a:gd name="connsiteY4" fmla="*/ 0 h 5157558"/>
              <a:gd name="connsiteX0" fmla="*/ 2968 w 7249004"/>
              <a:gd name="connsiteY0" fmla="*/ 0 h 5157558"/>
              <a:gd name="connsiteX1" fmla="*/ 7249004 w 7249004"/>
              <a:gd name="connsiteY1" fmla="*/ 4533 h 5157558"/>
              <a:gd name="connsiteX2" fmla="*/ 4381979 w 7249004"/>
              <a:gd name="connsiteY2" fmla="*/ 5157558 h 5157558"/>
              <a:gd name="connsiteX3" fmla="*/ 477 w 7249004"/>
              <a:gd name="connsiteY3" fmla="*/ 5157558 h 5157558"/>
              <a:gd name="connsiteX4" fmla="*/ 2968 w 7249004"/>
              <a:gd name="connsiteY4" fmla="*/ 0 h 5157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9004" h="5157558">
                <a:moveTo>
                  <a:pt x="2968" y="0"/>
                </a:moveTo>
                <a:lnTo>
                  <a:pt x="7249004" y="4533"/>
                </a:lnTo>
                <a:lnTo>
                  <a:pt x="4381979" y="5157558"/>
                </a:lnTo>
                <a:lnTo>
                  <a:pt x="477" y="5157558"/>
                </a:lnTo>
                <a:cubicBezTo>
                  <a:pt x="-1868" y="3440715"/>
                  <a:pt x="5313" y="1716843"/>
                  <a:pt x="2968" y="0"/>
                </a:cubicBezTo>
                <a:close/>
              </a:path>
            </a:pathLst>
          </a:custGeom>
          <a:solidFill>
            <a:srgbClr val="2E334E"/>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charset="0"/>
              <a:ea typeface="ヒラギノ角ゴ Pro W3" pitchFamily="1" charset="-128"/>
            </a:endParaRPr>
          </a:p>
        </p:txBody>
      </p:sp>
      <p:sp>
        <p:nvSpPr>
          <p:cNvPr id="26" name="Rectangle 4">
            <a:extLst>
              <a:ext uri="{FF2B5EF4-FFF2-40B4-BE49-F238E27FC236}">
                <a16:creationId xmlns:a16="http://schemas.microsoft.com/office/drawing/2014/main" id="{1872E511-94BF-4661-9B98-A068A3B58F2B}"/>
              </a:ext>
            </a:extLst>
          </p:cNvPr>
          <p:cNvSpPr/>
          <p:nvPr userDrawn="1"/>
        </p:nvSpPr>
        <p:spPr bwMode="auto">
          <a:xfrm>
            <a:off x="5816600" y="1"/>
            <a:ext cx="4038600" cy="6875929"/>
          </a:xfrm>
          <a:custGeom>
            <a:avLst/>
            <a:gdLst>
              <a:gd name="connsiteX0" fmla="*/ 0 w 161925"/>
              <a:gd name="connsiteY0" fmla="*/ 0 h 5153026"/>
              <a:gd name="connsiteX1" fmla="*/ 161925 w 161925"/>
              <a:gd name="connsiteY1" fmla="*/ 0 h 5153026"/>
              <a:gd name="connsiteX2" fmla="*/ 161925 w 161925"/>
              <a:gd name="connsiteY2" fmla="*/ 5153026 h 5153026"/>
              <a:gd name="connsiteX3" fmla="*/ 0 w 161925"/>
              <a:gd name="connsiteY3" fmla="*/ 5153026 h 5153026"/>
              <a:gd name="connsiteX4" fmla="*/ 0 w 161925"/>
              <a:gd name="connsiteY4" fmla="*/ 0 h 5153026"/>
              <a:gd name="connsiteX0" fmla="*/ 2847975 w 3009900"/>
              <a:gd name="connsiteY0" fmla="*/ 0 h 5153026"/>
              <a:gd name="connsiteX1" fmla="*/ 3009900 w 3009900"/>
              <a:gd name="connsiteY1" fmla="*/ 0 h 5153026"/>
              <a:gd name="connsiteX2" fmla="*/ 3009900 w 3009900"/>
              <a:gd name="connsiteY2" fmla="*/ 5153026 h 5153026"/>
              <a:gd name="connsiteX3" fmla="*/ 0 w 3009900"/>
              <a:gd name="connsiteY3" fmla="*/ 5143501 h 5153026"/>
              <a:gd name="connsiteX4" fmla="*/ 2847975 w 3009900"/>
              <a:gd name="connsiteY4" fmla="*/ 0 h 5153026"/>
              <a:gd name="connsiteX0" fmla="*/ 2847975 w 3009900"/>
              <a:gd name="connsiteY0" fmla="*/ 0 h 5143501"/>
              <a:gd name="connsiteX1" fmla="*/ 3009900 w 3009900"/>
              <a:gd name="connsiteY1" fmla="*/ 0 h 5143501"/>
              <a:gd name="connsiteX2" fmla="*/ 171450 w 3009900"/>
              <a:gd name="connsiteY2" fmla="*/ 5143501 h 5143501"/>
              <a:gd name="connsiteX3" fmla="*/ 0 w 3009900"/>
              <a:gd name="connsiteY3" fmla="*/ 5143501 h 5143501"/>
              <a:gd name="connsiteX4" fmla="*/ 2847975 w 3009900"/>
              <a:gd name="connsiteY4" fmla="*/ 0 h 5143501"/>
              <a:gd name="connsiteX0" fmla="*/ 2867025 w 3028950"/>
              <a:gd name="connsiteY0" fmla="*/ 0 h 5156201"/>
              <a:gd name="connsiteX1" fmla="*/ 3028950 w 3028950"/>
              <a:gd name="connsiteY1" fmla="*/ 0 h 5156201"/>
              <a:gd name="connsiteX2" fmla="*/ 190500 w 3028950"/>
              <a:gd name="connsiteY2" fmla="*/ 5143501 h 5156201"/>
              <a:gd name="connsiteX3" fmla="*/ 0 w 3028950"/>
              <a:gd name="connsiteY3" fmla="*/ 5156201 h 5156201"/>
              <a:gd name="connsiteX4" fmla="*/ 2867025 w 3028950"/>
              <a:gd name="connsiteY4" fmla="*/ 0 h 5156201"/>
              <a:gd name="connsiteX0" fmla="*/ 2867025 w 3028950"/>
              <a:gd name="connsiteY0" fmla="*/ 0 h 5171002"/>
              <a:gd name="connsiteX1" fmla="*/ 3028950 w 3028950"/>
              <a:gd name="connsiteY1" fmla="*/ 0 h 5171002"/>
              <a:gd name="connsiteX2" fmla="*/ 176749 w 3028950"/>
              <a:gd name="connsiteY2" fmla="*/ 5171002 h 5171002"/>
              <a:gd name="connsiteX3" fmla="*/ 0 w 3028950"/>
              <a:gd name="connsiteY3" fmla="*/ 5156201 h 5171002"/>
              <a:gd name="connsiteX4" fmla="*/ 2867025 w 3028950"/>
              <a:gd name="connsiteY4" fmla="*/ 0 h 5171002"/>
              <a:gd name="connsiteX0" fmla="*/ 2867025 w 3028950"/>
              <a:gd name="connsiteY0" fmla="*/ 0 h 5164127"/>
              <a:gd name="connsiteX1" fmla="*/ 3028950 w 3028950"/>
              <a:gd name="connsiteY1" fmla="*/ 0 h 5164127"/>
              <a:gd name="connsiteX2" fmla="*/ 197375 w 3028950"/>
              <a:gd name="connsiteY2" fmla="*/ 5164127 h 5164127"/>
              <a:gd name="connsiteX3" fmla="*/ 0 w 3028950"/>
              <a:gd name="connsiteY3" fmla="*/ 5156201 h 5164127"/>
              <a:gd name="connsiteX4" fmla="*/ 2867025 w 3028950"/>
              <a:gd name="connsiteY4" fmla="*/ 0 h 5164127"/>
              <a:gd name="connsiteX0" fmla="*/ 2867025 w 3028950"/>
              <a:gd name="connsiteY0" fmla="*/ 0 h 5164127"/>
              <a:gd name="connsiteX1" fmla="*/ 3028950 w 3028950"/>
              <a:gd name="connsiteY1" fmla="*/ 0 h 5164127"/>
              <a:gd name="connsiteX2" fmla="*/ 183624 w 3028950"/>
              <a:gd name="connsiteY2" fmla="*/ 5164127 h 5164127"/>
              <a:gd name="connsiteX3" fmla="*/ 0 w 3028950"/>
              <a:gd name="connsiteY3" fmla="*/ 5156201 h 5164127"/>
              <a:gd name="connsiteX4" fmla="*/ 2867025 w 3028950"/>
              <a:gd name="connsiteY4" fmla="*/ 0 h 5164127"/>
              <a:gd name="connsiteX0" fmla="*/ 2867025 w 3028950"/>
              <a:gd name="connsiteY0" fmla="*/ 0 h 5156201"/>
              <a:gd name="connsiteX1" fmla="*/ 3028950 w 3028950"/>
              <a:gd name="connsiteY1" fmla="*/ 0 h 5156201"/>
              <a:gd name="connsiteX2" fmla="*/ 197375 w 3028950"/>
              <a:gd name="connsiteY2" fmla="*/ 5143502 h 5156201"/>
              <a:gd name="connsiteX3" fmla="*/ 0 w 3028950"/>
              <a:gd name="connsiteY3" fmla="*/ 5156201 h 5156201"/>
              <a:gd name="connsiteX4" fmla="*/ 2867025 w 3028950"/>
              <a:gd name="connsiteY4" fmla="*/ 0 h 5156201"/>
              <a:gd name="connsiteX0" fmla="*/ 2867025 w 3028950"/>
              <a:gd name="connsiteY0" fmla="*/ 0 h 5160331"/>
              <a:gd name="connsiteX1" fmla="*/ 3028950 w 3028950"/>
              <a:gd name="connsiteY1" fmla="*/ 0 h 5160331"/>
              <a:gd name="connsiteX2" fmla="*/ 197375 w 3028950"/>
              <a:gd name="connsiteY2" fmla="*/ 5160331 h 5160331"/>
              <a:gd name="connsiteX3" fmla="*/ 0 w 3028950"/>
              <a:gd name="connsiteY3" fmla="*/ 5156201 h 5160331"/>
              <a:gd name="connsiteX4" fmla="*/ 2867025 w 3028950"/>
              <a:gd name="connsiteY4" fmla="*/ 0 h 5160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8950" h="5160331">
                <a:moveTo>
                  <a:pt x="2867025" y="0"/>
                </a:moveTo>
                <a:lnTo>
                  <a:pt x="3028950" y="0"/>
                </a:lnTo>
                <a:lnTo>
                  <a:pt x="197375" y="5160331"/>
                </a:lnTo>
                <a:lnTo>
                  <a:pt x="0" y="5156201"/>
                </a:lnTo>
                <a:lnTo>
                  <a:pt x="2867025" y="0"/>
                </a:lnTo>
                <a:close/>
              </a:path>
            </a:pathLst>
          </a:custGeom>
          <a:solidFill>
            <a:schemeClr val="accent1">
              <a:lumMod val="5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charset="0"/>
              <a:ea typeface="ヒラギノ角ゴ Pro W3" pitchFamily="1" charset="-128"/>
            </a:endParaRPr>
          </a:p>
        </p:txBody>
      </p:sp>
      <p:pic>
        <p:nvPicPr>
          <p:cNvPr id="17" name="Picture 16">
            <a:extLst>
              <a:ext uri="{FF2B5EF4-FFF2-40B4-BE49-F238E27FC236}">
                <a16:creationId xmlns:a16="http://schemas.microsoft.com/office/drawing/2014/main" id="{6E8527B3-1434-4CEC-8CEF-E3B18B296E2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19373" y="382391"/>
            <a:ext cx="895207" cy="891508"/>
          </a:xfrm>
          <a:prstGeom prst="rect">
            <a:avLst/>
          </a:prstGeom>
        </p:spPr>
      </p:pic>
      <p:sp>
        <p:nvSpPr>
          <p:cNvPr id="20" name="TextBox 19">
            <a:extLst>
              <a:ext uri="{FF2B5EF4-FFF2-40B4-BE49-F238E27FC236}">
                <a16:creationId xmlns:a16="http://schemas.microsoft.com/office/drawing/2014/main" id="{19853DB8-8AE9-48B8-9683-97D2A3DB1EE1}"/>
              </a:ext>
            </a:extLst>
          </p:cNvPr>
          <p:cNvSpPr txBox="1"/>
          <p:nvPr userDrawn="1"/>
        </p:nvSpPr>
        <p:spPr>
          <a:xfrm>
            <a:off x="7942434" y="5714543"/>
            <a:ext cx="3560569" cy="625684"/>
          </a:xfrm>
          <a:prstGeom prst="rect">
            <a:avLst/>
          </a:prstGeom>
          <a:noFill/>
        </p:spPr>
        <p:txBody>
          <a:bodyPr wrap="square" rtlCol="0">
            <a:spAutoFit/>
          </a:bodyPr>
          <a:lstStyle/>
          <a:p>
            <a:pPr algn="r"/>
            <a:r>
              <a:rPr lang="en-US" sz="1733" b="0" i="0" kern="1200" dirty="0">
                <a:solidFill>
                  <a:schemeClr val="bg1"/>
                </a:solidFill>
                <a:effectLst/>
                <a:latin typeface="Calibri" panose="020F0502020204030204" pitchFamily="34" charset="0"/>
                <a:ea typeface="+mn-ea"/>
                <a:cs typeface="Calibri" panose="020F0502020204030204" pitchFamily="34" charset="0"/>
              </a:rPr>
              <a:t>WEALTH ADVISORY | OUTSOURCING </a:t>
            </a:r>
            <a:br>
              <a:rPr lang="en-US" sz="1733" b="0" i="0" kern="1200" dirty="0">
                <a:solidFill>
                  <a:schemeClr val="bg1"/>
                </a:solidFill>
                <a:effectLst/>
                <a:latin typeface="Calibri" panose="020F0502020204030204" pitchFamily="34" charset="0"/>
                <a:ea typeface="+mn-ea"/>
                <a:cs typeface="Calibri" panose="020F0502020204030204" pitchFamily="34" charset="0"/>
              </a:rPr>
            </a:br>
            <a:r>
              <a:rPr lang="en-US" sz="1733" b="0" i="0" kern="1200" dirty="0">
                <a:solidFill>
                  <a:schemeClr val="bg1"/>
                </a:solidFill>
                <a:effectLst/>
                <a:latin typeface="Calibri" panose="020F0502020204030204" pitchFamily="34" charset="0"/>
                <a:ea typeface="+mn-ea"/>
                <a:cs typeface="Calibri" panose="020F0502020204030204" pitchFamily="34" charset="0"/>
              </a:rPr>
              <a:t>AUDIT, TAX, AND CONSULTING</a:t>
            </a:r>
          </a:p>
        </p:txBody>
      </p:sp>
      <p:sp>
        <p:nvSpPr>
          <p:cNvPr id="21" name="Rectangle 20">
            <a:extLst>
              <a:ext uri="{FF2B5EF4-FFF2-40B4-BE49-F238E27FC236}">
                <a16:creationId xmlns:a16="http://schemas.microsoft.com/office/drawing/2014/main" id="{92A9D3BF-1681-4399-8121-CA571B4F894A}"/>
              </a:ext>
            </a:extLst>
          </p:cNvPr>
          <p:cNvSpPr/>
          <p:nvPr userDrawn="1"/>
        </p:nvSpPr>
        <p:spPr>
          <a:xfrm>
            <a:off x="7717374" y="6284747"/>
            <a:ext cx="3785629" cy="400110"/>
          </a:xfrm>
          <a:prstGeom prst="rect">
            <a:avLst/>
          </a:prstGeom>
        </p:spPr>
        <p:txBody>
          <a:bodyPr wrap="square">
            <a:spAutoFit/>
          </a:bodyPr>
          <a:lstStyle/>
          <a:p>
            <a:pPr algn="r">
              <a:buNone/>
            </a:pPr>
            <a:r>
              <a:rPr lang="en-US" sz="1000" b="0" i="0" dirty="0">
                <a:solidFill>
                  <a:schemeClr val="bg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sp>
        <p:nvSpPr>
          <p:cNvPr id="13" name="Date Placeholder 3"/>
          <p:cNvSpPr txBox="1">
            <a:spLocks/>
          </p:cNvSpPr>
          <p:nvPr userDrawn="1"/>
        </p:nvSpPr>
        <p:spPr>
          <a:xfrm rot="16200000">
            <a:off x="10803121" y="1125721"/>
            <a:ext cx="2362203" cy="415559"/>
          </a:xfrm>
          <a:prstGeom prst="rect">
            <a:avLst/>
          </a:prstGeom>
        </p:spPr>
        <p:txBody>
          <a:bodyPr vert="horz" lIns="121920" tIns="60960" rIns="121920" bIns="6096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67" b="0" i="0" dirty="0">
                <a:solidFill>
                  <a:schemeClr val="bg1"/>
                </a:solidFill>
                <a:latin typeface="Calibri" panose="020F0502020204030204" pitchFamily="34" charset="0"/>
                <a:cs typeface="Calibri" panose="020F0502020204030204" pitchFamily="34" charset="0"/>
              </a:rPr>
              <a:t>©2021 CliftonLarsonAllen LLP</a:t>
            </a:r>
          </a:p>
        </p:txBody>
      </p:sp>
      <p:sp>
        <p:nvSpPr>
          <p:cNvPr id="18" name="Slide Number Placeholder 5"/>
          <p:cNvSpPr>
            <a:spLocks noGrp="1"/>
          </p:cNvSpPr>
          <p:nvPr userDrawn="1">
            <p:ph type="sldNum" sz="quarter" idx="4"/>
          </p:nvPr>
        </p:nvSpPr>
        <p:spPr>
          <a:xfrm>
            <a:off x="11582400" y="6364224"/>
            <a:ext cx="527709" cy="457200"/>
          </a:xfrm>
          <a:prstGeom prst="rect">
            <a:avLst/>
          </a:prstGeom>
        </p:spPr>
        <p:txBody>
          <a:bodyPr anchor="ctr" anchorCtr="0"/>
          <a:lstStyle>
            <a:lvl1pPr algn="r">
              <a:defRPr sz="1200" b="1">
                <a:solidFill>
                  <a:schemeClr val="bg1"/>
                </a:solidFill>
              </a:defRPr>
            </a:lvl1pPr>
          </a:lstStyle>
          <a:p>
            <a:fld id="{F8E24598-D429-A34B-B4A6-5808099B37D3}" type="slidenum">
              <a:rPr lang="en-US" smtClean="0"/>
              <a:pPr/>
              <a:t>‹#›</a:t>
            </a:fld>
            <a:endParaRPr lang="en-US" dirty="0"/>
          </a:p>
        </p:txBody>
      </p:sp>
      <p:sp>
        <p:nvSpPr>
          <p:cNvPr id="14" name="Rectangle 4"/>
          <p:cNvSpPr>
            <a:spLocks noGrp="1" noChangeArrowheads="1"/>
          </p:cNvSpPr>
          <p:nvPr userDrawn="1">
            <p:ph type="subTitle" idx="1" hasCustomPrompt="1"/>
          </p:nvPr>
        </p:nvSpPr>
        <p:spPr>
          <a:xfrm>
            <a:off x="1130702" y="4089401"/>
            <a:ext cx="5993999" cy="1708912"/>
          </a:xfrm>
          <a:noFill/>
        </p:spPr>
        <p:txBody>
          <a:bodyPr/>
          <a:lstStyle>
            <a:lvl1pPr marL="0" indent="0" algn="l">
              <a:buFontTx/>
              <a:buNone/>
              <a:defRPr sz="1867" b="0">
                <a:solidFill>
                  <a:schemeClr val="bg1"/>
                </a:solidFill>
              </a:defRPr>
            </a:lvl1pPr>
          </a:lstStyle>
          <a:p>
            <a:r>
              <a:rPr lang="en-US" dirty="0"/>
              <a:t>Click To Edit Master Subtitle Style</a:t>
            </a:r>
          </a:p>
        </p:txBody>
      </p:sp>
      <p:sp>
        <p:nvSpPr>
          <p:cNvPr id="15" name="Rectangle 3"/>
          <p:cNvSpPr>
            <a:spLocks noGrp="1" noChangeArrowheads="1"/>
          </p:cNvSpPr>
          <p:nvPr userDrawn="1">
            <p:ph type="ctrTitle" hasCustomPrompt="1"/>
          </p:nvPr>
        </p:nvSpPr>
        <p:spPr>
          <a:xfrm>
            <a:off x="1130702" y="2032001"/>
            <a:ext cx="5993999" cy="2006600"/>
          </a:xfrm>
          <a:noFill/>
        </p:spPr>
        <p:txBody>
          <a:bodyPr anchor="b" anchorCtr="0"/>
          <a:lstStyle>
            <a:lvl1pPr algn="l">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7053660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5_Section Header">
    <p:spTree>
      <p:nvGrpSpPr>
        <p:cNvPr id="1" name=""/>
        <p:cNvGrpSpPr/>
        <p:nvPr/>
      </p:nvGrpSpPr>
      <p:grpSpPr>
        <a:xfrm>
          <a:off x="0" y="0"/>
          <a:ext cx="0" cy="0"/>
          <a:chOff x="0" y="0"/>
          <a:chExt cx="0" cy="0"/>
        </a:xfrm>
      </p:grpSpPr>
      <p:sp>
        <p:nvSpPr>
          <p:cNvPr id="23" name="Rectangle 5">
            <a:extLst>
              <a:ext uri="{FF2B5EF4-FFF2-40B4-BE49-F238E27FC236}">
                <a16:creationId xmlns:a16="http://schemas.microsoft.com/office/drawing/2014/main" id="{FDA5FE44-C644-4FC3-99EA-5DEA4A5DE262}"/>
              </a:ext>
            </a:extLst>
          </p:cNvPr>
          <p:cNvSpPr/>
          <p:nvPr userDrawn="1"/>
        </p:nvSpPr>
        <p:spPr bwMode="auto">
          <a:xfrm>
            <a:off x="5989962" y="0"/>
            <a:ext cx="6199545" cy="6858000"/>
          </a:xfrm>
          <a:custGeom>
            <a:avLst/>
            <a:gdLst>
              <a:gd name="connsiteX0" fmla="*/ 0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0 w 4649659"/>
              <a:gd name="connsiteY4" fmla="*/ 0 h 5153027"/>
              <a:gd name="connsiteX0" fmla="*/ 2495550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2495550 w 4649659"/>
              <a:gd name="connsiteY4" fmla="*/ 0 h 5153027"/>
              <a:gd name="connsiteX0" fmla="*/ 2828925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2828925 w 4649659"/>
              <a:gd name="connsiteY4" fmla="*/ 0 h 5153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9659" h="5153027">
                <a:moveTo>
                  <a:pt x="2828925" y="0"/>
                </a:moveTo>
                <a:lnTo>
                  <a:pt x="4649659" y="0"/>
                </a:lnTo>
                <a:lnTo>
                  <a:pt x="4649659" y="5153027"/>
                </a:lnTo>
                <a:lnTo>
                  <a:pt x="0" y="5153027"/>
                </a:lnTo>
                <a:lnTo>
                  <a:pt x="2828925" y="0"/>
                </a:lnTo>
                <a:close/>
              </a:path>
            </a:pathLst>
          </a:custGeom>
          <a:solidFill>
            <a:schemeClr val="accent5"/>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charset="0"/>
              <a:ea typeface="ヒラギノ角ゴ Pro W3" pitchFamily="1" charset="-128"/>
            </a:endParaRPr>
          </a:p>
        </p:txBody>
      </p:sp>
      <p:sp>
        <p:nvSpPr>
          <p:cNvPr id="25" name="Rectangle 2">
            <a:extLst>
              <a:ext uri="{FF2B5EF4-FFF2-40B4-BE49-F238E27FC236}">
                <a16:creationId xmlns:a16="http://schemas.microsoft.com/office/drawing/2014/main" id="{AD38EDA4-006A-4563-BB9D-60E22CDA9C28}"/>
              </a:ext>
            </a:extLst>
          </p:cNvPr>
          <p:cNvSpPr/>
          <p:nvPr userDrawn="1"/>
        </p:nvSpPr>
        <p:spPr bwMode="auto">
          <a:xfrm>
            <a:off x="-13339" y="-6047"/>
            <a:ext cx="9665339" cy="6881977"/>
          </a:xfrm>
          <a:custGeom>
            <a:avLst/>
            <a:gdLst>
              <a:gd name="connsiteX0" fmla="*/ 0 w 4371977"/>
              <a:gd name="connsiteY0" fmla="*/ 0 h 5143500"/>
              <a:gd name="connsiteX1" fmla="*/ 4371977 w 4371977"/>
              <a:gd name="connsiteY1" fmla="*/ 0 h 5143500"/>
              <a:gd name="connsiteX2" fmla="*/ 4371977 w 4371977"/>
              <a:gd name="connsiteY2" fmla="*/ 5143500 h 5143500"/>
              <a:gd name="connsiteX3" fmla="*/ 0 w 4371977"/>
              <a:gd name="connsiteY3" fmla="*/ 5143500 h 5143500"/>
              <a:gd name="connsiteX4" fmla="*/ 0 w 4371977"/>
              <a:gd name="connsiteY4" fmla="*/ 0 h 5143500"/>
              <a:gd name="connsiteX0" fmla="*/ 0 w 7239002"/>
              <a:gd name="connsiteY0" fmla="*/ 9525 h 5153025"/>
              <a:gd name="connsiteX1" fmla="*/ 7239002 w 7239002"/>
              <a:gd name="connsiteY1" fmla="*/ 0 h 5153025"/>
              <a:gd name="connsiteX2" fmla="*/ 4371977 w 7239002"/>
              <a:gd name="connsiteY2" fmla="*/ 5153025 h 5153025"/>
              <a:gd name="connsiteX3" fmla="*/ 0 w 7239002"/>
              <a:gd name="connsiteY3" fmla="*/ 5153025 h 5153025"/>
              <a:gd name="connsiteX4" fmla="*/ 0 w 7239002"/>
              <a:gd name="connsiteY4" fmla="*/ 9525 h 5153025"/>
              <a:gd name="connsiteX0" fmla="*/ 0 w 7246036"/>
              <a:gd name="connsiteY0" fmla="*/ 2496 h 5153025"/>
              <a:gd name="connsiteX1" fmla="*/ 7246036 w 7246036"/>
              <a:gd name="connsiteY1" fmla="*/ 0 h 5153025"/>
              <a:gd name="connsiteX2" fmla="*/ 4379011 w 7246036"/>
              <a:gd name="connsiteY2" fmla="*/ 5153025 h 5153025"/>
              <a:gd name="connsiteX3" fmla="*/ 7034 w 7246036"/>
              <a:gd name="connsiteY3" fmla="*/ 5153025 h 5153025"/>
              <a:gd name="connsiteX4" fmla="*/ 0 w 7246036"/>
              <a:gd name="connsiteY4" fmla="*/ 2496 h 5153025"/>
              <a:gd name="connsiteX0" fmla="*/ 0 w 7246036"/>
              <a:gd name="connsiteY0" fmla="*/ 0 h 5157558"/>
              <a:gd name="connsiteX1" fmla="*/ 7246036 w 7246036"/>
              <a:gd name="connsiteY1" fmla="*/ 4533 h 5157558"/>
              <a:gd name="connsiteX2" fmla="*/ 4379011 w 7246036"/>
              <a:gd name="connsiteY2" fmla="*/ 5157558 h 5157558"/>
              <a:gd name="connsiteX3" fmla="*/ 7034 w 7246036"/>
              <a:gd name="connsiteY3" fmla="*/ 5157558 h 5157558"/>
              <a:gd name="connsiteX4" fmla="*/ 0 w 7246036"/>
              <a:gd name="connsiteY4" fmla="*/ 0 h 5157558"/>
              <a:gd name="connsiteX0" fmla="*/ 2968 w 7249004"/>
              <a:gd name="connsiteY0" fmla="*/ 0 h 5157558"/>
              <a:gd name="connsiteX1" fmla="*/ 7249004 w 7249004"/>
              <a:gd name="connsiteY1" fmla="*/ 4533 h 5157558"/>
              <a:gd name="connsiteX2" fmla="*/ 4381979 w 7249004"/>
              <a:gd name="connsiteY2" fmla="*/ 5157558 h 5157558"/>
              <a:gd name="connsiteX3" fmla="*/ 477 w 7249004"/>
              <a:gd name="connsiteY3" fmla="*/ 5157558 h 5157558"/>
              <a:gd name="connsiteX4" fmla="*/ 2968 w 7249004"/>
              <a:gd name="connsiteY4" fmla="*/ 0 h 5157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9004" h="5157558">
                <a:moveTo>
                  <a:pt x="2968" y="0"/>
                </a:moveTo>
                <a:lnTo>
                  <a:pt x="7249004" y="4533"/>
                </a:lnTo>
                <a:lnTo>
                  <a:pt x="4381979" y="5157558"/>
                </a:lnTo>
                <a:lnTo>
                  <a:pt x="477" y="5157558"/>
                </a:lnTo>
                <a:cubicBezTo>
                  <a:pt x="-1868" y="3440715"/>
                  <a:pt x="5313" y="1716843"/>
                  <a:pt x="2968" y="0"/>
                </a:cubicBezTo>
                <a:close/>
              </a:path>
            </a:pathLst>
          </a:custGeom>
          <a:solidFill>
            <a:srgbClr val="2E334E"/>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charset="0"/>
              <a:ea typeface="ヒラギノ角ゴ Pro W3" pitchFamily="1" charset="-128"/>
            </a:endParaRPr>
          </a:p>
        </p:txBody>
      </p:sp>
      <p:sp>
        <p:nvSpPr>
          <p:cNvPr id="26" name="Rectangle 4">
            <a:extLst>
              <a:ext uri="{FF2B5EF4-FFF2-40B4-BE49-F238E27FC236}">
                <a16:creationId xmlns:a16="http://schemas.microsoft.com/office/drawing/2014/main" id="{1872E511-94BF-4661-9B98-A068A3B58F2B}"/>
              </a:ext>
            </a:extLst>
          </p:cNvPr>
          <p:cNvSpPr/>
          <p:nvPr userDrawn="1"/>
        </p:nvSpPr>
        <p:spPr bwMode="auto">
          <a:xfrm>
            <a:off x="5816600" y="1"/>
            <a:ext cx="4038600" cy="6875929"/>
          </a:xfrm>
          <a:custGeom>
            <a:avLst/>
            <a:gdLst>
              <a:gd name="connsiteX0" fmla="*/ 0 w 161925"/>
              <a:gd name="connsiteY0" fmla="*/ 0 h 5153026"/>
              <a:gd name="connsiteX1" fmla="*/ 161925 w 161925"/>
              <a:gd name="connsiteY1" fmla="*/ 0 h 5153026"/>
              <a:gd name="connsiteX2" fmla="*/ 161925 w 161925"/>
              <a:gd name="connsiteY2" fmla="*/ 5153026 h 5153026"/>
              <a:gd name="connsiteX3" fmla="*/ 0 w 161925"/>
              <a:gd name="connsiteY3" fmla="*/ 5153026 h 5153026"/>
              <a:gd name="connsiteX4" fmla="*/ 0 w 161925"/>
              <a:gd name="connsiteY4" fmla="*/ 0 h 5153026"/>
              <a:gd name="connsiteX0" fmla="*/ 2847975 w 3009900"/>
              <a:gd name="connsiteY0" fmla="*/ 0 h 5153026"/>
              <a:gd name="connsiteX1" fmla="*/ 3009900 w 3009900"/>
              <a:gd name="connsiteY1" fmla="*/ 0 h 5153026"/>
              <a:gd name="connsiteX2" fmla="*/ 3009900 w 3009900"/>
              <a:gd name="connsiteY2" fmla="*/ 5153026 h 5153026"/>
              <a:gd name="connsiteX3" fmla="*/ 0 w 3009900"/>
              <a:gd name="connsiteY3" fmla="*/ 5143501 h 5153026"/>
              <a:gd name="connsiteX4" fmla="*/ 2847975 w 3009900"/>
              <a:gd name="connsiteY4" fmla="*/ 0 h 5153026"/>
              <a:gd name="connsiteX0" fmla="*/ 2847975 w 3009900"/>
              <a:gd name="connsiteY0" fmla="*/ 0 h 5143501"/>
              <a:gd name="connsiteX1" fmla="*/ 3009900 w 3009900"/>
              <a:gd name="connsiteY1" fmla="*/ 0 h 5143501"/>
              <a:gd name="connsiteX2" fmla="*/ 171450 w 3009900"/>
              <a:gd name="connsiteY2" fmla="*/ 5143501 h 5143501"/>
              <a:gd name="connsiteX3" fmla="*/ 0 w 3009900"/>
              <a:gd name="connsiteY3" fmla="*/ 5143501 h 5143501"/>
              <a:gd name="connsiteX4" fmla="*/ 2847975 w 3009900"/>
              <a:gd name="connsiteY4" fmla="*/ 0 h 5143501"/>
              <a:gd name="connsiteX0" fmla="*/ 2867025 w 3028950"/>
              <a:gd name="connsiteY0" fmla="*/ 0 h 5156201"/>
              <a:gd name="connsiteX1" fmla="*/ 3028950 w 3028950"/>
              <a:gd name="connsiteY1" fmla="*/ 0 h 5156201"/>
              <a:gd name="connsiteX2" fmla="*/ 190500 w 3028950"/>
              <a:gd name="connsiteY2" fmla="*/ 5143501 h 5156201"/>
              <a:gd name="connsiteX3" fmla="*/ 0 w 3028950"/>
              <a:gd name="connsiteY3" fmla="*/ 5156201 h 5156201"/>
              <a:gd name="connsiteX4" fmla="*/ 2867025 w 3028950"/>
              <a:gd name="connsiteY4" fmla="*/ 0 h 5156201"/>
              <a:gd name="connsiteX0" fmla="*/ 2867025 w 3028950"/>
              <a:gd name="connsiteY0" fmla="*/ 0 h 5171002"/>
              <a:gd name="connsiteX1" fmla="*/ 3028950 w 3028950"/>
              <a:gd name="connsiteY1" fmla="*/ 0 h 5171002"/>
              <a:gd name="connsiteX2" fmla="*/ 176749 w 3028950"/>
              <a:gd name="connsiteY2" fmla="*/ 5171002 h 5171002"/>
              <a:gd name="connsiteX3" fmla="*/ 0 w 3028950"/>
              <a:gd name="connsiteY3" fmla="*/ 5156201 h 5171002"/>
              <a:gd name="connsiteX4" fmla="*/ 2867025 w 3028950"/>
              <a:gd name="connsiteY4" fmla="*/ 0 h 5171002"/>
              <a:gd name="connsiteX0" fmla="*/ 2867025 w 3028950"/>
              <a:gd name="connsiteY0" fmla="*/ 0 h 5164127"/>
              <a:gd name="connsiteX1" fmla="*/ 3028950 w 3028950"/>
              <a:gd name="connsiteY1" fmla="*/ 0 h 5164127"/>
              <a:gd name="connsiteX2" fmla="*/ 197375 w 3028950"/>
              <a:gd name="connsiteY2" fmla="*/ 5164127 h 5164127"/>
              <a:gd name="connsiteX3" fmla="*/ 0 w 3028950"/>
              <a:gd name="connsiteY3" fmla="*/ 5156201 h 5164127"/>
              <a:gd name="connsiteX4" fmla="*/ 2867025 w 3028950"/>
              <a:gd name="connsiteY4" fmla="*/ 0 h 5164127"/>
              <a:gd name="connsiteX0" fmla="*/ 2867025 w 3028950"/>
              <a:gd name="connsiteY0" fmla="*/ 0 h 5164127"/>
              <a:gd name="connsiteX1" fmla="*/ 3028950 w 3028950"/>
              <a:gd name="connsiteY1" fmla="*/ 0 h 5164127"/>
              <a:gd name="connsiteX2" fmla="*/ 183624 w 3028950"/>
              <a:gd name="connsiteY2" fmla="*/ 5164127 h 5164127"/>
              <a:gd name="connsiteX3" fmla="*/ 0 w 3028950"/>
              <a:gd name="connsiteY3" fmla="*/ 5156201 h 5164127"/>
              <a:gd name="connsiteX4" fmla="*/ 2867025 w 3028950"/>
              <a:gd name="connsiteY4" fmla="*/ 0 h 5164127"/>
              <a:gd name="connsiteX0" fmla="*/ 2867025 w 3028950"/>
              <a:gd name="connsiteY0" fmla="*/ 0 h 5156201"/>
              <a:gd name="connsiteX1" fmla="*/ 3028950 w 3028950"/>
              <a:gd name="connsiteY1" fmla="*/ 0 h 5156201"/>
              <a:gd name="connsiteX2" fmla="*/ 197375 w 3028950"/>
              <a:gd name="connsiteY2" fmla="*/ 5143502 h 5156201"/>
              <a:gd name="connsiteX3" fmla="*/ 0 w 3028950"/>
              <a:gd name="connsiteY3" fmla="*/ 5156201 h 5156201"/>
              <a:gd name="connsiteX4" fmla="*/ 2867025 w 3028950"/>
              <a:gd name="connsiteY4" fmla="*/ 0 h 5156201"/>
              <a:gd name="connsiteX0" fmla="*/ 2867025 w 3028950"/>
              <a:gd name="connsiteY0" fmla="*/ 0 h 5160331"/>
              <a:gd name="connsiteX1" fmla="*/ 3028950 w 3028950"/>
              <a:gd name="connsiteY1" fmla="*/ 0 h 5160331"/>
              <a:gd name="connsiteX2" fmla="*/ 197375 w 3028950"/>
              <a:gd name="connsiteY2" fmla="*/ 5160331 h 5160331"/>
              <a:gd name="connsiteX3" fmla="*/ 0 w 3028950"/>
              <a:gd name="connsiteY3" fmla="*/ 5156201 h 5160331"/>
              <a:gd name="connsiteX4" fmla="*/ 2867025 w 3028950"/>
              <a:gd name="connsiteY4" fmla="*/ 0 h 5160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8950" h="5160331">
                <a:moveTo>
                  <a:pt x="2867025" y="0"/>
                </a:moveTo>
                <a:lnTo>
                  <a:pt x="3028950" y="0"/>
                </a:lnTo>
                <a:lnTo>
                  <a:pt x="197375" y="5160331"/>
                </a:lnTo>
                <a:lnTo>
                  <a:pt x="0" y="5156201"/>
                </a:lnTo>
                <a:lnTo>
                  <a:pt x="2867025" y="0"/>
                </a:lnTo>
                <a:close/>
              </a:path>
            </a:pathLst>
          </a:custGeom>
          <a:solidFill>
            <a:schemeClr val="accent1">
              <a:lumMod val="5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charset="0"/>
              <a:ea typeface="ヒラギノ角ゴ Pro W3" pitchFamily="1" charset="-128"/>
            </a:endParaRPr>
          </a:p>
        </p:txBody>
      </p:sp>
      <p:pic>
        <p:nvPicPr>
          <p:cNvPr id="17" name="Picture 16">
            <a:extLst>
              <a:ext uri="{FF2B5EF4-FFF2-40B4-BE49-F238E27FC236}">
                <a16:creationId xmlns:a16="http://schemas.microsoft.com/office/drawing/2014/main" id="{6E8527B3-1434-4CEC-8CEF-E3B18B296E2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19373" y="382391"/>
            <a:ext cx="895207" cy="891508"/>
          </a:xfrm>
          <a:prstGeom prst="rect">
            <a:avLst/>
          </a:prstGeom>
        </p:spPr>
      </p:pic>
      <p:sp>
        <p:nvSpPr>
          <p:cNvPr id="20" name="TextBox 19">
            <a:extLst>
              <a:ext uri="{FF2B5EF4-FFF2-40B4-BE49-F238E27FC236}">
                <a16:creationId xmlns:a16="http://schemas.microsoft.com/office/drawing/2014/main" id="{19853DB8-8AE9-48B8-9683-97D2A3DB1EE1}"/>
              </a:ext>
            </a:extLst>
          </p:cNvPr>
          <p:cNvSpPr txBox="1"/>
          <p:nvPr userDrawn="1"/>
        </p:nvSpPr>
        <p:spPr>
          <a:xfrm>
            <a:off x="7942434" y="5714543"/>
            <a:ext cx="3560569" cy="625684"/>
          </a:xfrm>
          <a:prstGeom prst="rect">
            <a:avLst/>
          </a:prstGeom>
          <a:noFill/>
        </p:spPr>
        <p:txBody>
          <a:bodyPr wrap="square" rtlCol="0">
            <a:spAutoFit/>
          </a:bodyPr>
          <a:lstStyle/>
          <a:p>
            <a:pPr algn="r"/>
            <a:r>
              <a:rPr lang="en-US" sz="1733" b="0" i="0" kern="1200" dirty="0">
                <a:solidFill>
                  <a:schemeClr val="bg1"/>
                </a:solidFill>
                <a:effectLst/>
                <a:latin typeface="Calibri" panose="020F0502020204030204" pitchFamily="34" charset="0"/>
                <a:ea typeface="+mn-ea"/>
                <a:cs typeface="Calibri" panose="020F0502020204030204" pitchFamily="34" charset="0"/>
              </a:rPr>
              <a:t>WEALTH ADVISORY | OUTSOURCING </a:t>
            </a:r>
            <a:br>
              <a:rPr lang="en-US" sz="1733" b="0" i="0" kern="1200" dirty="0">
                <a:solidFill>
                  <a:schemeClr val="bg1"/>
                </a:solidFill>
                <a:effectLst/>
                <a:latin typeface="Calibri" panose="020F0502020204030204" pitchFamily="34" charset="0"/>
                <a:ea typeface="+mn-ea"/>
                <a:cs typeface="Calibri" panose="020F0502020204030204" pitchFamily="34" charset="0"/>
              </a:rPr>
            </a:br>
            <a:r>
              <a:rPr lang="en-US" sz="1733" b="0" i="0" kern="1200" dirty="0">
                <a:solidFill>
                  <a:schemeClr val="bg1"/>
                </a:solidFill>
                <a:effectLst/>
                <a:latin typeface="Calibri" panose="020F0502020204030204" pitchFamily="34" charset="0"/>
                <a:ea typeface="+mn-ea"/>
                <a:cs typeface="Calibri" panose="020F0502020204030204" pitchFamily="34" charset="0"/>
              </a:rPr>
              <a:t>AUDIT, TAX, AND CONSULTING</a:t>
            </a:r>
          </a:p>
        </p:txBody>
      </p:sp>
      <p:sp>
        <p:nvSpPr>
          <p:cNvPr id="21" name="Rectangle 20">
            <a:extLst>
              <a:ext uri="{FF2B5EF4-FFF2-40B4-BE49-F238E27FC236}">
                <a16:creationId xmlns:a16="http://schemas.microsoft.com/office/drawing/2014/main" id="{92A9D3BF-1681-4399-8121-CA571B4F894A}"/>
              </a:ext>
            </a:extLst>
          </p:cNvPr>
          <p:cNvSpPr/>
          <p:nvPr userDrawn="1"/>
        </p:nvSpPr>
        <p:spPr>
          <a:xfrm>
            <a:off x="7717374" y="6284747"/>
            <a:ext cx="3785629" cy="400110"/>
          </a:xfrm>
          <a:prstGeom prst="rect">
            <a:avLst/>
          </a:prstGeom>
        </p:spPr>
        <p:txBody>
          <a:bodyPr wrap="square">
            <a:spAutoFit/>
          </a:bodyPr>
          <a:lstStyle/>
          <a:p>
            <a:pPr algn="r">
              <a:buNone/>
            </a:pPr>
            <a:r>
              <a:rPr lang="en-US" sz="1000" b="0" i="0" dirty="0">
                <a:solidFill>
                  <a:schemeClr val="bg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sp>
        <p:nvSpPr>
          <p:cNvPr id="13" name="Date Placeholder 3"/>
          <p:cNvSpPr txBox="1">
            <a:spLocks/>
          </p:cNvSpPr>
          <p:nvPr userDrawn="1"/>
        </p:nvSpPr>
        <p:spPr>
          <a:xfrm rot="16200000">
            <a:off x="10803121" y="1125721"/>
            <a:ext cx="2362203" cy="415559"/>
          </a:xfrm>
          <a:prstGeom prst="rect">
            <a:avLst/>
          </a:prstGeom>
        </p:spPr>
        <p:txBody>
          <a:bodyPr vert="horz" lIns="121920" tIns="60960" rIns="121920" bIns="6096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67" b="0" i="0" dirty="0">
                <a:solidFill>
                  <a:schemeClr val="bg1"/>
                </a:solidFill>
                <a:latin typeface="Calibri" panose="020F0502020204030204" pitchFamily="34" charset="0"/>
                <a:cs typeface="Calibri" panose="020F0502020204030204" pitchFamily="34" charset="0"/>
              </a:rPr>
              <a:t>©2021 CliftonLarsonAllen LLP</a:t>
            </a:r>
          </a:p>
        </p:txBody>
      </p:sp>
      <p:sp>
        <p:nvSpPr>
          <p:cNvPr id="18" name="Slide Number Placeholder 5"/>
          <p:cNvSpPr>
            <a:spLocks noGrp="1"/>
          </p:cNvSpPr>
          <p:nvPr userDrawn="1">
            <p:ph type="sldNum" sz="quarter" idx="4"/>
          </p:nvPr>
        </p:nvSpPr>
        <p:spPr>
          <a:xfrm>
            <a:off x="11582400" y="6364224"/>
            <a:ext cx="527709" cy="457200"/>
          </a:xfrm>
          <a:prstGeom prst="rect">
            <a:avLst/>
          </a:prstGeom>
        </p:spPr>
        <p:txBody>
          <a:bodyPr anchor="ctr" anchorCtr="0"/>
          <a:lstStyle>
            <a:lvl1pPr algn="r">
              <a:defRPr sz="1200" b="1">
                <a:solidFill>
                  <a:schemeClr val="bg1"/>
                </a:solidFill>
              </a:defRPr>
            </a:lvl1pPr>
          </a:lstStyle>
          <a:p>
            <a:fld id="{F8E24598-D429-A34B-B4A6-5808099B37D3}" type="slidenum">
              <a:rPr lang="en-US" smtClean="0"/>
              <a:pPr/>
              <a:t>‹#›</a:t>
            </a:fld>
            <a:endParaRPr lang="en-US" dirty="0"/>
          </a:p>
        </p:txBody>
      </p:sp>
      <p:sp>
        <p:nvSpPr>
          <p:cNvPr id="14" name="Rectangle 4"/>
          <p:cNvSpPr>
            <a:spLocks noGrp="1" noChangeArrowheads="1"/>
          </p:cNvSpPr>
          <p:nvPr userDrawn="1">
            <p:ph type="subTitle" idx="1" hasCustomPrompt="1"/>
          </p:nvPr>
        </p:nvSpPr>
        <p:spPr>
          <a:xfrm>
            <a:off x="1130702" y="4089401"/>
            <a:ext cx="5993999" cy="1708912"/>
          </a:xfrm>
          <a:noFill/>
        </p:spPr>
        <p:txBody>
          <a:bodyPr/>
          <a:lstStyle>
            <a:lvl1pPr marL="0" indent="0" algn="l">
              <a:buFontTx/>
              <a:buNone/>
              <a:defRPr sz="1867" b="0">
                <a:solidFill>
                  <a:schemeClr val="bg1"/>
                </a:solidFill>
              </a:defRPr>
            </a:lvl1pPr>
          </a:lstStyle>
          <a:p>
            <a:r>
              <a:rPr lang="en-US" dirty="0"/>
              <a:t>Click To Edit Master Subtitle Style</a:t>
            </a:r>
          </a:p>
        </p:txBody>
      </p:sp>
      <p:sp>
        <p:nvSpPr>
          <p:cNvPr id="15" name="Rectangle 3"/>
          <p:cNvSpPr>
            <a:spLocks noGrp="1" noChangeArrowheads="1"/>
          </p:cNvSpPr>
          <p:nvPr userDrawn="1">
            <p:ph type="ctrTitle" hasCustomPrompt="1"/>
          </p:nvPr>
        </p:nvSpPr>
        <p:spPr>
          <a:xfrm>
            <a:off x="1130702" y="2032001"/>
            <a:ext cx="5993999" cy="2006600"/>
          </a:xfrm>
          <a:noFill/>
        </p:spPr>
        <p:txBody>
          <a:bodyPr anchor="b" anchorCtr="0"/>
          <a:lstStyle>
            <a:lvl1pPr algn="l">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117149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123696"/>
            <a:ext cx="5384800" cy="4989299"/>
          </a:xfrm>
        </p:spPr>
        <p:txBody>
          <a:bodyPr/>
          <a:lstStyle>
            <a:lvl1pPr>
              <a:defRPr sz="3200"/>
            </a:lvl1pPr>
            <a:lvl2pPr>
              <a:defRPr sz="2667"/>
            </a:lvl2pPr>
            <a:lvl3pPr>
              <a:defRPr sz="2400"/>
            </a:lvl3pPr>
            <a:lvl4pPr>
              <a:defRPr sz="2133"/>
            </a:lvl4pPr>
            <a:lvl5pPr>
              <a:defRPr sz="2133"/>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117600"/>
            <a:ext cx="5384800" cy="4989299"/>
          </a:xfrm>
        </p:spPr>
        <p:txBody>
          <a:bodyPr/>
          <a:lstStyle>
            <a:lvl1pPr>
              <a:defRPr sz="3200"/>
            </a:lvl1pPr>
            <a:lvl2pPr>
              <a:defRPr sz="2667"/>
            </a:lvl2pPr>
            <a:lvl3pPr>
              <a:defRPr sz="2400"/>
            </a:lvl3pPr>
            <a:lvl4pPr>
              <a:defRPr sz="2133"/>
            </a:lvl4pPr>
            <a:lvl5pPr>
              <a:defRPr sz="2133"/>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lvl1pPr>
              <a:defRPr/>
            </a:lvl1pPr>
          </a:lstStyle>
          <a:p>
            <a:endParaRPr lang="en-US"/>
          </a:p>
        </p:txBody>
      </p:sp>
      <p:sp>
        <p:nvSpPr>
          <p:cNvPr id="10" name="Title 1"/>
          <p:cNvSpPr>
            <a:spLocks noGrp="1"/>
          </p:cNvSpPr>
          <p:nvPr>
            <p:ph type="title" hasCustomPrompt="1"/>
          </p:nvPr>
        </p:nvSpPr>
        <p:spPr>
          <a:xfrm>
            <a:off x="609600" y="97536"/>
            <a:ext cx="10972800" cy="914400"/>
          </a:xfrm>
          <a:noFill/>
        </p:spPr>
        <p:txBody>
          <a:bodyPr/>
          <a:lstStyle/>
          <a:p>
            <a:r>
              <a:rPr lang="en-US" dirty="0"/>
              <a:t>Click To Edit Master Title Style</a:t>
            </a:r>
          </a:p>
        </p:txBody>
      </p:sp>
      <p:sp>
        <p:nvSpPr>
          <p:cNvPr id="7" name="Slide Number Placeholder 5"/>
          <p:cNvSpPr>
            <a:spLocks noGrp="1"/>
          </p:cNvSpPr>
          <p:nvPr>
            <p:ph type="sldNum" sz="quarter" idx="4"/>
          </p:nvPr>
        </p:nvSpPr>
        <p:spPr>
          <a:xfrm>
            <a:off x="11582400" y="6364224"/>
            <a:ext cx="527709" cy="457200"/>
          </a:xfrm>
          <a:prstGeom prst="rect">
            <a:avLst/>
          </a:prstGeom>
        </p:spPr>
        <p:txBody>
          <a:bodyPr anchor="ctr" anchorCtr="0"/>
          <a:lstStyle>
            <a:lvl1pPr algn="r">
              <a:defRPr sz="1200" b="1">
                <a:solidFill>
                  <a:schemeClr val="bg1"/>
                </a:solidFill>
              </a:defRPr>
            </a:lvl1pPr>
          </a:lstStyle>
          <a:p>
            <a:fld id="{F8E24598-D429-A34B-B4A6-5808099B37D3}" type="slidenum">
              <a:rPr lang="en-US" smtClean="0"/>
              <a:pPr/>
              <a:t>‹#›</a:t>
            </a:fld>
            <a:endParaRPr lang="en-US" dirty="0"/>
          </a:p>
        </p:txBody>
      </p:sp>
    </p:spTree>
    <p:extLst>
      <p:ext uri="{BB962C8B-B14F-4D97-AF65-F5344CB8AC3E}">
        <p14:creationId xmlns:p14="http://schemas.microsoft.com/office/powerpoint/2010/main" val="37389559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2" y="1060449"/>
            <a:ext cx="5386917" cy="639763"/>
          </a:xfrm>
        </p:spPr>
        <p:txBody>
          <a:bodyPr anchor="b"/>
          <a:lstStyle>
            <a:lvl1pPr marL="0" indent="0">
              <a:buNone/>
              <a:defRPr sz="3200" b="0">
                <a:solidFill>
                  <a:schemeClr val="accent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2" y="1725611"/>
            <a:ext cx="5386917" cy="42687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70" y="1060449"/>
            <a:ext cx="5389033" cy="639763"/>
          </a:xfrm>
        </p:spPr>
        <p:txBody>
          <a:bodyPr anchor="b"/>
          <a:lstStyle>
            <a:lvl1pPr marL="0" indent="0">
              <a:buNone/>
              <a:defRPr sz="3200" b="0">
                <a:solidFill>
                  <a:schemeClr val="accent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0" y="1725611"/>
            <a:ext cx="5389033" cy="42687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a:p>
        </p:txBody>
      </p:sp>
      <p:sp>
        <p:nvSpPr>
          <p:cNvPr id="12" name="Title 1"/>
          <p:cNvSpPr>
            <a:spLocks noGrp="1"/>
          </p:cNvSpPr>
          <p:nvPr>
            <p:ph type="title" hasCustomPrompt="1"/>
          </p:nvPr>
        </p:nvSpPr>
        <p:spPr>
          <a:xfrm>
            <a:off x="609600" y="97536"/>
            <a:ext cx="10972800" cy="914400"/>
          </a:xfrm>
          <a:noFill/>
        </p:spPr>
        <p:txBody>
          <a:bodyPr/>
          <a:lstStyle/>
          <a:p>
            <a:r>
              <a:rPr lang="en-US" dirty="0"/>
              <a:t>Click To Edit Master Title Style</a:t>
            </a:r>
          </a:p>
        </p:txBody>
      </p:sp>
      <p:sp>
        <p:nvSpPr>
          <p:cNvPr id="9" name="Slide Number Placeholder 5"/>
          <p:cNvSpPr>
            <a:spLocks noGrp="1"/>
          </p:cNvSpPr>
          <p:nvPr>
            <p:ph type="sldNum" sz="quarter" idx="11"/>
          </p:nvPr>
        </p:nvSpPr>
        <p:spPr>
          <a:xfrm>
            <a:off x="11582400" y="6364224"/>
            <a:ext cx="527709" cy="457200"/>
          </a:xfrm>
          <a:prstGeom prst="rect">
            <a:avLst/>
          </a:prstGeom>
        </p:spPr>
        <p:txBody>
          <a:bodyPr anchor="ctr" anchorCtr="0"/>
          <a:lstStyle>
            <a:lvl1pPr algn="r">
              <a:defRPr sz="1200" b="1">
                <a:solidFill>
                  <a:schemeClr val="bg1"/>
                </a:solidFill>
              </a:defRPr>
            </a:lvl1pPr>
          </a:lstStyle>
          <a:p>
            <a:fld id="{F8E24598-D429-A34B-B4A6-5808099B37D3}" type="slidenum">
              <a:rPr lang="en-US" smtClean="0"/>
              <a:pPr/>
              <a:t>‹#›</a:t>
            </a:fld>
            <a:endParaRPr lang="en-US" dirty="0"/>
          </a:p>
        </p:txBody>
      </p:sp>
    </p:spTree>
    <p:extLst>
      <p:ext uri="{BB962C8B-B14F-4D97-AF65-F5344CB8AC3E}">
        <p14:creationId xmlns:p14="http://schemas.microsoft.com/office/powerpoint/2010/main" val="37062526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vl1pPr>
          </a:lstStyle>
          <a:p>
            <a:endParaRPr lang="en-US"/>
          </a:p>
        </p:txBody>
      </p:sp>
      <p:sp>
        <p:nvSpPr>
          <p:cNvPr id="8" name="Title 1"/>
          <p:cNvSpPr>
            <a:spLocks noGrp="1"/>
          </p:cNvSpPr>
          <p:nvPr>
            <p:ph type="title" hasCustomPrompt="1"/>
          </p:nvPr>
        </p:nvSpPr>
        <p:spPr>
          <a:xfrm>
            <a:off x="609600" y="97536"/>
            <a:ext cx="10972800" cy="914400"/>
          </a:xfrm>
          <a:noFill/>
        </p:spPr>
        <p:txBody>
          <a:bodyPr/>
          <a:lstStyle/>
          <a:p>
            <a:r>
              <a:rPr lang="en-US" dirty="0"/>
              <a:t>Click To Edit Master Title Style</a:t>
            </a:r>
          </a:p>
        </p:txBody>
      </p:sp>
      <p:sp>
        <p:nvSpPr>
          <p:cNvPr id="5" name="Slide Number Placeholder 5"/>
          <p:cNvSpPr>
            <a:spLocks noGrp="1"/>
          </p:cNvSpPr>
          <p:nvPr>
            <p:ph type="sldNum" sz="quarter" idx="4"/>
          </p:nvPr>
        </p:nvSpPr>
        <p:spPr>
          <a:xfrm>
            <a:off x="11582400" y="6364224"/>
            <a:ext cx="527709" cy="457200"/>
          </a:xfrm>
          <a:prstGeom prst="rect">
            <a:avLst/>
          </a:prstGeom>
        </p:spPr>
        <p:txBody>
          <a:bodyPr anchor="ctr" anchorCtr="0"/>
          <a:lstStyle>
            <a:lvl1pPr algn="r">
              <a:defRPr sz="1200" b="1">
                <a:solidFill>
                  <a:schemeClr val="bg1"/>
                </a:solidFill>
              </a:defRPr>
            </a:lvl1pPr>
          </a:lstStyle>
          <a:p>
            <a:fld id="{F8E24598-D429-A34B-B4A6-5808099B37D3}" type="slidenum">
              <a:rPr lang="en-US" smtClean="0"/>
              <a:pPr/>
              <a:t>‹#›</a:t>
            </a:fld>
            <a:endParaRPr lang="en-US" dirty="0"/>
          </a:p>
        </p:txBody>
      </p:sp>
    </p:spTree>
    <p:extLst>
      <p:ext uri="{BB962C8B-B14F-4D97-AF65-F5344CB8AC3E}">
        <p14:creationId xmlns:p14="http://schemas.microsoft.com/office/powerpoint/2010/main" val="21831404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8" name="Slide Number Placeholder 5"/>
          <p:cNvSpPr>
            <a:spLocks noGrp="1"/>
          </p:cNvSpPr>
          <p:nvPr>
            <p:ph type="sldNum" sz="quarter" idx="4"/>
          </p:nvPr>
        </p:nvSpPr>
        <p:spPr>
          <a:xfrm>
            <a:off x="11582400" y="6364224"/>
            <a:ext cx="527709" cy="457200"/>
          </a:xfrm>
          <a:prstGeom prst="rect">
            <a:avLst/>
          </a:prstGeom>
        </p:spPr>
        <p:txBody>
          <a:bodyPr anchor="ctr" anchorCtr="0"/>
          <a:lstStyle>
            <a:lvl1pPr algn="r">
              <a:defRPr sz="1200" b="1">
                <a:solidFill>
                  <a:schemeClr val="bg1"/>
                </a:solidFill>
              </a:defRPr>
            </a:lvl1pPr>
          </a:lstStyle>
          <a:p>
            <a:fld id="{F8E24598-D429-A34B-B4A6-5808099B37D3}" type="slidenum">
              <a:rPr lang="en-US" smtClean="0"/>
              <a:pPr/>
              <a:t>‹#›</a:t>
            </a:fld>
            <a:endParaRPr lang="en-US" dirty="0"/>
          </a:p>
        </p:txBody>
      </p:sp>
    </p:spTree>
    <p:extLst>
      <p:ext uri="{BB962C8B-B14F-4D97-AF65-F5344CB8AC3E}">
        <p14:creationId xmlns:p14="http://schemas.microsoft.com/office/powerpoint/2010/main" val="33549385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3" y="1270001"/>
            <a:ext cx="4267199" cy="977900"/>
          </a:xfrm>
        </p:spPr>
        <p:txBody>
          <a:bodyPr anchor="b"/>
          <a:lstStyle>
            <a:lvl1pPr algn="l">
              <a:defRPr sz="3200" b="0"/>
            </a:lvl1pPr>
          </a:lstStyle>
          <a:p>
            <a:r>
              <a:rPr lang="en-US" dirty="0"/>
              <a:t>Click To Edit Master Title Style</a:t>
            </a:r>
          </a:p>
        </p:txBody>
      </p:sp>
      <p:sp>
        <p:nvSpPr>
          <p:cNvPr id="3" name="Content Placeholder 2"/>
          <p:cNvSpPr>
            <a:spLocks noGrp="1"/>
          </p:cNvSpPr>
          <p:nvPr>
            <p:ph idx="1"/>
          </p:nvPr>
        </p:nvSpPr>
        <p:spPr>
          <a:xfrm>
            <a:off x="5486403" y="903442"/>
            <a:ext cx="5803899" cy="4913159"/>
          </a:xfrm>
          <a:solidFill>
            <a:schemeClr val="bg1"/>
          </a:solidFill>
          <a:ln>
            <a:noFill/>
          </a:ln>
        </p:spPr>
        <p:txBody>
          <a:bodyPr anchor="ctr" anchorCtr="0"/>
          <a:lstStyle>
            <a:lvl1pPr marL="0" indent="0">
              <a:buNone/>
              <a:defRPr sz="3200">
                <a:solidFill>
                  <a:schemeClr val="tx2"/>
                </a:solidFill>
              </a:defRPr>
            </a:lvl1pPr>
            <a:lvl2pPr marL="609585" indent="0">
              <a:buNone/>
              <a:defRPr sz="2667">
                <a:solidFill>
                  <a:schemeClr val="tx2"/>
                </a:solidFill>
              </a:defRPr>
            </a:lvl2pPr>
            <a:lvl3pPr marL="1219170" indent="0">
              <a:buNone/>
              <a:defRPr sz="2400">
                <a:solidFill>
                  <a:schemeClr val="tx2"/>
                </a:solidFill>
              </a:defRPr>
            </a:lvl3pPr>
            <a:lvl4pPr marL="1828754" indent="0">
              <a:buNone/>
              <a:defRPr sz="2133">
                <a:solidFill>
                  <a:schemeClr val="tx2"/>
                </a:solidFill>
              </a:defRPr>
            </a:lvl4pPr>
            <a:lvl5pPr marL="2438339" indent="0">
              <a:buNone/>
              <a:defRPr sz="2133">
                <a:solidFill>
                  <a:schemeClr val="tx2"/>
                </a:solidFill>
              </a:defRPr>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3" y="2501901"/>
            <a:ext cx="4267199" cy="3314700"/>
          </a:xfrm>
        </p:spPr>
        <p:txBody>
          <a:bodyPr/>
          <a:lstStyle>
            <a:lvl1pPr marL="0" indent="0">
              <a:buNone/>
              <a:defRPr sz="26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p>
        </p:txBody>
      </p:sp>
      <p:sp>
        <p:nvSpPr>
          <p:cNvPr id="10" name="Slide Number Placeholder 5"/>
          <p:cNvSpPr>
            <a:spLocks noGrp="1"/>
          </p:cNvSpPr>
          <p:nvPr>
            <p:ph type="sldNum" sz="quarter" idx="4"/>
          </p:nvPr>
        </p:nvSpPr>
        <p:spPr>
          <a:xfrm>
            <a:off x="11582400" y="6364224"/>
            <a:ext cx="527709" cy="457200"/>
          </a:xfrm>
          <a:prstGeom prst="rect">
            <a:avLst/>
          </a:prstGeom>
        </p:spPr>
        <p:txBody>
          <a:bodyPr anchor="ctr" anchorCtr="0"/>
          <a:lstStyle>
            <a:lvl1pPr algn="r">
              <a:defRPr sz="1200" b="1">
                <a:solidFill>
                  <a:schemeClr val="bg1"/>
                </a:solidFill>
              </a:defRPr>
            </a:lvl1pPr>
          </a:lstStyle>
          <a:p>
            <a:fld id="{F8E24598-D429-A34B-B4A6-5808099B37D3}" type="slidenum">
              <a:rPr lang="en-US" smtClean="0"/>
              <a:pPr/>
              <a:t>‹#›</a:t>
            </a:fld>
            <a:endParaRPr lang="en-US" dirty="0"/>
          </a:p>
        </p:txBody>
      </p:sp>
      <p:sp>
        <p:nvSpPr>
          <p:cNvPr id="7" name="Text Placeholder 4">
            <a:extLst>
              <a:ext uri="{FF2B5EF4-FFF2-40B4-BE49-F238E27FC236}">
                <a16:creationId xmlns:a16="http://schemas.microsoft.com/office/drawing/2014/main" id="{024266C0-9442-4818-AACA-0440A92CB4B4}"/>
              </a:ext>
            </a:extLst>
          </p:cNvPr>
          <p:cNvSpPr>
            <a:spLocks noGrp="1"/>
          </p:cNvSpPr>
          <p:nvPr>
            <p:ph type="body" sz="quarter" idx="11" hasCustomPrompt="1"/>
          </p:nvPr>
        </p:nvSpPr>
        <p:spPr>
          <a:xfrm>
            <a:off x="609599" y="839943"/>
            <a:ext cx="4267200" cy="341157"/>
          </a:xfrm>
        </p:spPr>
        <p:txBody>
          <a:bodyPr/>
          <a:lstStyle>
            <a:lvl1pPr marL="0" indent="0">
              <a:buNone/>
              <a:defRPr sz="1467" u="sng" baseline="0">
                <a:solidFill>
                  <a:schemeClr val="bg1">
                    <a:lumMod val="65000"/>
                  </a:schemeClr>
                </a:solidFill>
                <a:uFill>
                  <a:solidFill>
                    <a:schemeClr val="accent4"/>
                  </a:solidFill>
                </a:uFill>
              </a:defRPr>
            </a:lvl1pPr>
            <a:lvl2pPr marL="812738" indent="0">
              <a:buNone/>
              <a:defRPr/>
            </a:lvl2pPr>
            <a:lvl3pPr marL="1625478" indent="0">
              <a:buNone/>
              <a:defRPr/>
            </a:lvl3pPr>
            <a:lvl4pPr marL="2438218" indent="0">
              <a:buNone/>
              <a:defRPr/>
            </a:lvl4pPr>
            <a:lvl5pPr marL="3250957" indent="0">
              <a:buNone/>
              <a:defRPr/>
            </a:lvl5pPr>
          </a:lstStyle>
          <a:p>
            <a:pPr lvl="0"/>
            <a:r>
              <a:rPr lang="en-US"/>
              <a:t>CLICK TO EDIT MASTER TEXT STYLES</a:t>
            </a:r>
          </a:p>
        </p:txBody>
      </p:sp>
    </p:spTree>
    <p:extLst>
      <p:ext uri="{BB962C8B-B14F-4D97-AF65-F5344CB8AC3E}">
        <p14:creationId xmlns:p14="http://schemas.microsoft.com/office/powerpoint/2010/main" val="22185059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1"/>
            <a:ext cx="7315200" cy="566739"/>
          </a:xfrm>
        </p:spPr>
        <p:txBody>
          <a:bodyPr anchor="b"/>
          <a:lstStyle>
            <a:lvl1pPr algn="l">
              <a:defRPr sz="3200" b="0">
                <a:solidFill>
                  <a:schemeClr val="accent1"/>
                </a:solidFill>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US"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240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12" name="Slide Number Placeholder 5"/>
          <p:cNvSpPr>
            <a:spLocks noGrp="1"/>
          </p:cNvSpPr>
          <p:nvPr>
            <p:ph type="sldNum" sz="quarter" idx="4"/>
          </p:nvPr>
        </p:nvSpPr>
        <p:spPr>
          <a:xfrm>
            <a:off x="11582400" y="6364224"/>
            <a:ext cx="527709" cy="457200"/>
          </a:xfrm>
          <a:prstGeom prst="rect">
            <a:avLst/>
          </a:prstGeom>
        </p:spPr>
        <p:txBody>
          <a:bodyPr anchor="ctr" anchorCtr="0"/>
          <a:lstStyle>
            <a:lvl1pPr algn="r">
              <a:defRPr sz="1200" b="1">
                <a:solidFill>
                  <a:schemeClr val="bg1"/>
                </a:solidFill>
              </a:defRPr>
            </a:lvl1pPr>
          </a:lstStyle>
          <a:p>
            <a:fld id="{F8E24598-D429-A34B-B4A6-5808099B37D3}" type="slidenum">
              <a:rPr lang="en-US" smtClean="0"/>
              <a:pPr/>
              <a:t>‹#›</a:t>
            </a:fld>
            <a:endParaRPr lang="en-US" dirty="0"/>
          </a:p>
        </p:txBody>
      </p:sp>
    </p:spTree>
    <p:extLst>
      <p:ext uri="{BB962C8B-B14F-4D97-AF65-F5344CB8AC3E}">
        <p14:creationId xmlns:p14="http://schemas.microsoft.com/office/powerpoint/2010/main" val="23300222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LA Promise Slide">
    <p:spTree>
      <p:nvGrpSpPr>
        <p:cNvPr id="1" name=""/>
        <p:cNvGrpSpPr/>
        <p:nvPr/>
      </p:nvGrpSpPr>
      <p:grpSpPr>
        <a:xfrm>
          <a:off x="0" y="0"/>
          <a:ext cx="0" cy="0"/>
          <a:chOff x="0" y="0"/>
          <a:chExt cx="0" cy="0"/>
        </a:xfrm>
      </p:grpSpPr>
      <p:sp>
        <p:nvSpPr>
          <p:cNvPr id="9" name="Rectangle 5">
            <a:extLst>
              <a:ext uri="{FF2B5EF4-FFF2-40B4-BE49-F238E27FC236}">
                <a16:creationId xmlns:a16="http://schemas.microsoft.com/office/drawing/2014/main" id="{B1D74FA3-D036-4381-9F46-4007BDB0D443}"/>
              </a:ext>
            </a:extLst>
          </p:cNvPr>
          <p:cNvSpPr/>
          <p:nvPr userDrawn="1"/>
        </p:nvSpPr>
        <p:spPr bwMode="auto">
          <a:xfrm>
            <a:off x="5989962" y="0"/>
            <a:ext cx="6199545" cy="6858000"/>
          </a:xfrm>
          <a:custGeom>
            <a:avLst/>
            <a:gdLst>
              <a:gd name="connsiteX0" fmla="*/ 0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0 w 4649659"/>
              <a:gd name="connsiteY4" fmla="*/ 0 h 5153027"/>
              <a:gd name="connsiteX0" fmla="*/ 2495550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2495550 w 4649659"/>
              <a:gd name="connsiteY4" fmla="*/ 0 h 5153027"/>
              <a:gd name="connsiteX0" fmla="*/ 2828925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2828925 w 4649659"/>
              <a:gd name="connsiteY4" fmla="*/ 0 h 5153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9659" h="5153027">
                <a:moveTo>
                  <a:pt x="2828925" y="0"/>
                </a:moveTo>
                <a:lnTo>
                  <a:pt x="4649659" y="0"/>
                </a:lnTo>
                <a:lnTo>
                  <a:pt x="4649659" y="5153027"/>
                </a:lnTo>
                <a:lnTo>
                  <a:pt x="0" y="5153027"/>
                </a:lnTo>
                <a:lnTo>
                  <a:pt x="2828925" y="0"/>
                </a:lnTo>
                <a:close/>
              </a:path>
            </a:pathLst>
          </a:custGeom>
          <a:solidFill>
            <a:srgbClr val="7DD2D3"/>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charset="0"/>
              <a:ea typeface="ヒラギノ角ゴ Pro W3" pitchFamily="1" charset="-128"/>
            </a:endParaRPr>
          </a:p>
        </p:txBody>
      </p:sp>
      <p:sp>
        <p:nvSpPr>
          <p:cNvPr id="11" name="Rectangle 2">
            <a:extLst>
              <a:ext uri="{FF2B5EF4-FFF2-40B4-BE49-F238E27FC236}">
                <a16:creationId xmlns:a16="http://schemas.microsoft.com/office/drawing/2014/main" id="{A03F7F9E-63C7-4409-AC66-5537984EE744}"/>
              </a:ext>
            </a:extLst>
          </p:cNvPr>
          <p:cNvSpPr/>
          <p:nvPr userDrawn="1"/>
        </p:nvSpPr>
        <p:spPr bwMode="auto">
          <a:xfrm>
            <a:off x="-9381" y="-6047"/>
            <a:ext cx="9661381" cy="6881977"/>
          </a:xfrm>
          <a:custGeom>
            <a:avLst/>
            <a:gdLst>
              <a:gd name="connsiteX0" fmla="*/ 0 w 4371977"/>
              <a:gd name="connsiteY0" fmla="*/ 0 h 5143500"/>
              <a:gd name="connsiteX1" fmla="*/ 4371977 w 4371977"/>
              <a:gd name="connsiteY1" fmla="*/ 0 h 5143500"/>
              <a:gd name="connsiteX2" fmla="*/ 4371977 w 4371977"/>
              <a:gd name="connsiteY2" fmla="*/ 5143500 h 5143500"/>
              <a:gd name="connsiteX3" fmla="*/ 0 w 4371977"/>
              <a:gd name="connsiteY3" fmla="*/ 5143500 h 5143500"/>
              <a:gd name="connsiteX4" fmla="*/ 0 w 4371977"/>
              <a:gd name="connsiteY4" fmla="*/ 0 h 5143500"/>
              <a:gd name="connsiteX0" fmla="*/ 0 w 7239002"/>
              <a:gd name="connsiteY0" fmla="*/ 9525 h 5153025"/>
              <a:gd name="connsiteX1" fmla="*/ 7239002 w 7239002"/>
              <a:gd name="connsiteY1" fmla="*/ 0 h 5153025"/>
              <a:gd name="connsiteX2" fmla="*/ 4371977 w 7239002"/>
              <a:gd name="connsiteY2" fmla="*/ 5153025 h 5153025"/>
              <a:gd name="connsiteX3" fmla="*/ 0 w 7239002"/>
              <a:gd name="connsiteY3" fmla="*/ 5153025 h 5153025"/>
              <a:gd name="connsiteX4" fmla="*/ 0 w 7239002"/>
              <a:gd name="connsiteY4" fmla="*/ 9525 h 5153025"/>
              <a:gd name="connsiteX0" fmla="*/ 0 w 7246036"/>
              <a:gd name="connsiteY0" fmla="*/ 2496 h 5153025"/>
              <a:gd name="connsiteX1" fmla="*/ 7246036 w 7246036"/>
              <a:gd name="connsiteY1" fmla="*/ 0 h 5153025"/>
              <a:gd name="connsiteX2" fmla="*/ 4379011 w 7246036"/>
              <a:gd name="connsiteY2" fmla="*/ 5153025 h 5153025"/>
              <a:gd name="connsiteX3" fmla="*/ 7034 w 7246036"/>
              <a:gd name="connsiteY3" fmla="*/ 5153025 h 5153025"/>
              <a:gd name="connsiteX4" fmla="*/ 0 w 7246036"/>
              <a:gd name="connsiteY4" fmla="*/ 2496 h 5153025"/>
              <a:gd name="connsiteX0" fmla="*/ 0 w 7246036"/>
              <a:gd name="connsiteY0" fmla="*/ 0 h 5157558"/>
              <a:gd name="connsiteX1" fmla="*/ 7246036 w 7246036"/>
              <a:gd name="connsiteY1" fmla="*/ 4533 h 5157558"/>
              <a:gd name="connsiteX2" fmla="*/ 4379011 w 7246036"/>
              <a:gd name="connsiteY2" fmla="*/ 5157558 h 5157558"/>
              <a:gd name="connsiteX3" fmla="*/ 7034 w 7246036"/>
              <a:gd name="connsiteY3" fmla="*/ 5157558 h 5157558"/>
              <a:gd name="connsiteX4" fmla="*/ 0 w 7246036"/>
              <a:gd name="connsiteY4" fmla="*/ 0 h 5157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6036" h="5157558">
                <a:moveTo>
                  <a:pt x="0" y="0"/>
                </a:moveTo>
                <a:lnTo>
                  <a:pt x="7246036" y="4533"/>
                </a:lnTo>
                <a:lnTo>
                  <a:pt x="4379011" y="5157558"/>
                </a:lnTo>
                <a:lnTo>
                  <a:pt x="7034" y="5157558"/>
                </a:lnTo>
                <a:cubicBezTo>
                  <a:pt x="4689" y="3440715"/>
                  <a:pt x="2345" y="1716843"/>
                  <a:pt x="0" y="0"/>
                </a:cubicBezTo>
                <a:close/>
              </a:path>
            </a:pathLst>
          </a:custGeom>
          <a:solidFill>
            <a:srgbClr val="2E334E"/>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charset="0"/>
              <a:ea typeface="ヒラギノ角ゴ Pro W3" pitchFamily="1" charset="-128"/>
            </a:endParaRPr>
          </a:p>
        </p:txBody>
      </p:sp>
      <p:sp>
        <p:nvSpPr>
          <p:cNvPr id="17" name="Rectangle 4">
            <a:extLst>
              <a:ext uri="{FF2B5EF4-FFF2-40B4-BE49-F238E27FC236}">
                <a16:creationId xmlns:a16="http://schemas.microsoft.com/office/drawing/2014/main" id="{696CE02A-400D-48D4-8EB2-5338144A7AD2}"/>
              </a:ext>
            </a:extLst>
          </p:cNvPr>
          <p:cNvSpPr/>
          <p:nvPr userDrawn="1"/>
        </p:nvSpPr>
        <p:spPr bwMode="auto">
          <a:xfrm>
            <a:off x="5816600" y="1"/>
            <a:ext cx="4038600" cy="6875929"/>
          </a:xfrm>
          <a:custGeom>
            <a:avLst/>
            <a:gdLst>
              <a:gd name="connsiteX0" fmla="*/ 0 w 161925"/>
              <a:gd name="connsiteY0" fmla="*/ 0 h 5153026"/>
              <a:gd name="connsiteX1" fmla="*/ 161925 w 161925"/>
              <a:gd name="connsiteY1" fmla="*/ 0 h 5153026"/>
              <a:gd name="connsiteX2" fmla="*/ 161925 w 161925"/>
              <a:gd name="connsiteY2" fmla="*/ 5153026 h 5153026"/>
              <a:gd name="connsiteX3" fmla="*/ 0 w 161925"/>
              <a:gd name="connsiteY3" fmla="*/ 5153026 h 5153026"/>
              <a:gd name="connsiteX4" fmla="*/ 0 w 161925"/>
              <a:gd name="connsiteY4" fmla="*/ 0 h 5153026"/>
              <a:gd name="connsiteX0" fmla="*/ 2847975 w 3009900"/>
              <a:gd name="connsiteY0" fmla="*/ 0 h 5153026"/>
              <a:gd name="connsiteX1" fmla="*/ 3009900 w 3009900"/>
              <a:gd name="connsiteY1" fmla="*/ 0 h 5153026"/>
              <a:gd name="connsiteX2" fmla="*/ 3009900 w 3009900"/>
              <a:gd name="connsiteY2" fmla="*/ 5153026 h 5153026"/>
              <a:gd name="connsiteX3" fmla="*/ 0 w 3009900"/>
              <a:gd name="connsiteY3" fmla="*/ 5143501 h 5153026"/>
              <a:gd name="connsiteX4" fmla="*/ 2847975 w 3009900"/>
              <a:gd name="connsiteY4" fmla="*/ 0 h 5153026"/>
              <a:gd name="connsiteX0" fmla="*/ 2847975 w 3009900"/>
              <a:gd name="connsiteY0" fmla="*/ 0 h 5143501"/>
              <a:gd name="connsiteX1" fmla="*/ 3009900 w 3009900"/>
              <a:gd name="connsiteY1" fmla="*/ 0 h 5143501"/>
              <a:gd name="connsiteX2" fmla="*/ 171450 w 3009900"/>
              <a:gd name="connsiteY2" fmla="*/ 5143501 h 5143501"/>
              <a:gd name="connsiteX3" fmla="*/ 0 w 3009900"/>
              <a:gd name="connsiteY3" fmla="*/ 5143501 h 5143501"/>
              <a:gd name="connsiteX4" fmla="*/ 2847975 w 3009900"/>
              <a:gd name="connsiteY4" fmla="*/ 0 h 5143501"/>
              <a:gd name="connsiteX0" fmla="*/ 2867025 w 3028950"/>
              <a:gd name="connsiteY0" fmla="*/ 0 h 5156201"/>
              <a:gd name="connsiteX1" fmla="*/ 3028950 w 3028950"/>
              <a:gd name="connsiteY1" fmla="*/ 0 h 5156201"/>
              <a:gd name="connsiteX2" fmla="*/ 190500 w 3028950"/>
              <a:gd name="connsiteY2" fmla="*/ 5143501 h 5156201"/>
              <a:gd name="connsiteX3" fmla="*/ 0 w 3028950"/>
              <a:gd name="connsiteY3" fmla="*/ 5156201 h 5156201"/>
              <a:gd name="connsiteX4" fmla="*/ 2867025 w 3028950"/>
              <a:gd name="connsiteY4" fmla="*/ 0 h 5156201"/>
              <a:gd name="connsiteX0" fmla="*/ 2867025 w 3028950"/>
              <a:gd name="connsiteY0" fmla="*/ 0 h 5171002"/>
              <a:gd name="connsiteX1" fmla="*/ 3028950 w 3028950"/>
              <a:gd name="connsiteY1" fmla="*/ 0 h 5171002"/>
              <a:gd name="connsiteX2" fmla="*/ 176749 w 3028950"/>
              <a:gd name="connsiteY2" fmla="*/ 5171002 h 5171002"/>
              <a:gd name="connsiteX3" fmla="*/ 0 w 3028950"/>
              <a:gd name="connsiteY3" fmla="*/ 5156201 h 5171002"/>
              <a:gd name="connsiteX4" fmla="*/ 2867025 w 3028950"/>
              <a:gd name="connsiteY4" fmla="*/ 0 h 5171002"/>
              <a:gd name="connsiteX0" fmla="*/ 2867025 w 3028950"/>
              <a:gd name="connsiteY0" fmla="*/ 0 h 5164127"/>
              <a:gd name="connsiteX1" fmla="*/ 3028950 w 3028950"/>
              <a:gd name="connsiteY1" fmla="*/ 0 h 5164127"/>
              <a:gd name="connsiteX2" fmla="*/ 197375 w 3028950"/>
              <a:gd name="connsiteY2" fmla="*/ 5164127 h 5164127"/>
              <a:gd name="connsiteX3" fmla="*/ 0 w 3028950"/>
              <a:gd name="connsiteY3" fmla="*/ 5156201 h 5164127"/>
              <a:gd name="connsiteX4" fmla="*/ 2867025 w 3028950"/>
              <a:gd name="connsiteY4" fmla="*/ 0 h 5164127"/>
              <a:gd name="connsiteX0" fmla="*/ 2867025 w 3028950"/>
              <a:gd name="connsiteY0" fmla="*/ 0 h 5164127"/>
              <a:gd name="connsiteX1" fmla="*/ 3028950 w 3028950"/>
              <a:gd name="connsiteY1" fmla="*/ 0 h 5164127"/>
              <a:gd name="connsiteX2" fmla="*/ 183624 w 3028950"/>
              <a:gd name="connsiteY2" fmla="*/ 5164127 h 5164127"/>
              <a:gd name="connsiteX3" fmla="*/ 0 w 3028950"/>
              <a:gd name="connsiteY3" fmla="*/ 5156201 h 5164127"/>
              <a:gd name="connsiteX4" fmla="*/ 2867025 w 3028950"/>
              <a:gd name="connsiteY4" fmla="*/ 0 h 5164127"/>
              <a:gd name="connsiteX0" fmla="*/ 2867025 w 3028950"/>
              <a:gd name="connsiteY0" fmla="*/ 0 h 5156201"/>
              <a:gd name="connsiteX1" fmla="*/ 3028950 w 3028950"/>
              <a:gd name="connsiteY1" fmla="*/ 0 h 5156201"/>
              <a:gd name="connsiteX2" fmla="*/ 197375 w 3028950"/>
              <a:gd name="connsiteY2" fmla="*/ 5143502 h 5156201"/>
              <a:gd name="connsiteX3" fmla="*/ 0 w 3028950"/>
              <a:gd name="connsiteY3" fmla="*/ 5156201 h 5156201"/>
              <a:gd name="connsiteX4" fmla="*/ 2867025 w 3028950"/>
              <a:gd name="connsiteY4" fmla="*/ 0 h 5156201"/>
              <a:gd name="connsiteX0" fmla="*/ 2867025 w 3028950"/>
              <a:gd name="connsiteY0" fmla="*/ 0 h 5160331"/>
              <a:gd name="connsiteX1" fmla="*/ 3028950 w 3028950"/>
              <a:gd name="connsiteY1" fmla="*/ 0 h 5160331"/>
              <a:gd name="connsiteX2" fmla="*/ 197375 w 3028950"/>
              <a:gd name="connsiteY2" fmla="*/ 5160331 h 5160331"/>
              <a:gd name="connsiteX3" fmla="*/ 0 w 3028950"/>
              <a:gd name="connsiteY3" fmla="*/ 5156201 h 5160331"/>
              <a:gd name="connsiteX4" fmla="*/ 2867025 w 3028950"/>
              <a:gd name="connsiteY4" fmla="*/ 0 h 5160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8950" h="5160331">
                <a:moveTo>
                  <a:pt x="2867025" y="0"/>
                </a:moveTo>
                <a:lnTo>
                  <a:pt x="3028950" y="0"/>
                </a:lnTo>
                <a:lnTo>
                  <a:pt x="197375" y="5160331"/>
                </a:lnTo>
                <a:lnTo>
                  <a:pt x="0" y="5156201"/>
                </a:lnTo>
                <a:lnTo>
                  <a:pt x="2867025" y="0"/>
                </a:lnTo>
                <a:close/>
              </a:path>
            </a:pathLst>
          </a:custGeom>
          <a:solidFill>
            <a:schemeClr val="accent1">
              <a:lumMod val="5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charset="0"/>
              <a:ea typeface="ヒラギノ角ゴ Pro W3" pitchFamily="1" charset="-128"/>
            </a:endParaRPr>
          </a:p>
        </p:txBody>
      </p:sp>
      <p:sp>
        <p:nvSpPr>
          <p:cNvPr id="18" name="TextBox 17">
            <a:extLst>
              <a:ext uri="{FF2B5EF4-FFF2-40B4-BE49-F238E27FC236}">
                <a16:creationId xmlns:a16="http://schemas.microsoft.com/office/drawing/2014/main" id="{C2083444-5473-4680-9265-DC24470EF3EB}"/>
              </a:ext>
            </a:extLst>
          </p:cNvPr>
          <p:cNvSpPr txBox="1"/>
          <p:nvPr userDrawn="1"/>
        </p:nvSpPr>
        <p:spPr>
          <a:xfrm>
            <a:off x="7942434" y="5714543"/>
            <a:ext cx="3560569" cy="625684"/>
          </a:xfrm>
          <a:prstGeom prst="rect">
            <a:avLst/>
          </a:prstGeom>
          <a:noFill/>
        </p:spPr>
        <p:txBody>
          <a:bodyPr wrap="square" rtlCol="0">
            <a:spAutoFit/>
          </a:bodyPr>
          <a:lstStyle/>
          <a:p>
            <a:pPr algn="r"/>
            <a:r>
              <a:rPr lang="en-US" sz="1733" b="0" i="0" kern="1200" dirty="0">
                <a:solidFill>
                  <a:schemeClr val="accent1"/>
                </a:solidFill>
                <a:effectLst/>
                <a:latin typeface="Calibri" panose="020F0502020204030204" pitchFamily="34" charset="0"/>
                <a:ea typeface="+mn-ea"/>
                <a:cs typeface="Calibri" panose="020F0502020204030204" pitchFamily="34" charset="0"/>
              </a:rPr>
              <a:t>WEALTH ADVISORY | OUTSOURCING </a:t>
            </a:r>
            <a:br>
              <a:rPr lang="en-US" sz="1733" b="0" i="0" kern="1200" dirty="0">
                <a:solidFill>
                  <a:schemeClr val="accent1"/>
                </a:solidFill>
                <a:effectLst/>
                <a:latin typeface="Calibri" panose="020F0502020204030204" pitchFamily="34" charset="0"/>
                <a:ea typeface="+mn-ea"/>
                <a:cs typeface="Calibri" panose="020F0502020204030204" pitchFamily="34" charset="0"/>
              </a:rPr>
            </a:br>
            <a:r>
              <a:rPr lang="en-US" sz="1733" b="0" i="0" kern="1200" dirty="0">
                <a:solidFill>
                  <a:schemeClr val="accent1"/>
                </a:solidFill>
                <a:effectLst/>
                <a:latin typeface="Calibri" panose="020F0502020204030204" pitchFamily="34" charset="0"/>
                <a:ea typeface="+mn-ea"/>
                <a:cs typeface="Calibri" panose="020F0502020204030204" pitchFamily="34" charset="0"/>
              </a:rPr>
              <a:t>AUDIT, TAX, AND CONSULTING</a:t>
            </a:r>
          </a:p>
        </p:txBody>
      </p:sp>
      <p:sp>
        <p:nvSpPr>
          <p:cNvPr id="19" name="Rectangle 18">
            <a:extLst>
              <a:ext uri="{FF2B5EF4-FFF2-40B4-BE49-F238E27FC236}">
                <a16:creationId xmlns:a16="http://schemas.microsoft.com/office/drawing/2014/main" id="{576BF7F9-88CF-48BF-A8B5-92EB7E025284}"/>
              </a:ext>
            </a:extLst>
          </p:cNvPr>
          <p:cNvSpPr/>
          <p:nvPr userDrawn="1"/>
        </p:nvSpPr>
        <p:spPr>
          <a:xfrm>
            <a:off x="7717374" y="6284747"/>
            <a:ext cx="3785629" cy="400110"/>
          </a:xfrm>
          <a:prstGeom prst="rect">
            <a:avLst/>
          </a:prstGeom>
        </p:spPr>
        <p:txBody>
          <a:bodyPr wrap="square">
            <a:spAutoFit/>
          </a:bodyPr>
          <a:lstStyle/>
          <a:p>
            <a:pPr algn="r">
              <a:buNone/>
            </a:pPr>
            <a:r>
              <a:rPr lang="en-US" sz="1000" b="0" i="0" dirty="0">
                <a:solidFill>
                  <a:schemeClr val="accent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cxnSp>
        <p:nvCxnSpPr>
          <p:cNvPr id="13" name="Straight Connector 12">
            <a:extLst>
              <a:ext uri="{FF2B5EF4-FFF2-40B4-BE49-F238E27FC236}">
                <a16:creationId xmlns:a16="http://schemas.microsoft.com/office/drawing/2014/main" id="{560AFA3B-FA0A-4733-959D-C1BBF067EBC2}"/>
              </a:ext>
            </a:extLst>
          </p:cNvPr>
          <p:cNvCxnSpPr>
            <a:cxnSpLocks/>
          </p:cNvCxnSpPr>
          <p:nvPr userDrawn="1"/>
        </p:nvCxnSpPr>
        <p:spPr bwMode="auto">
          <a:xfrm>
            <a:off x="489757" y="4345859"/>
            <a:ext cx="0" cy="1198903"/>
          </a:xfrm>
          <a:prstGeom prst="line">
            <a:avLst/>
          </a:prstGeom>
          <a:solidFill>
            <a:schemeClr val="accent1"/>
          </a:solidFill>
          <a:ln w="25400" cap="flat" cmpd="sng" algn="ctr">
            <a:solidFill>
              <a:srgbClr val="FFFFFF">
                <a:alpha val="30000"/>
              </a:srgbClr>
            </a:solidFill>
            <a:prstDash val="solid"/>
            <a:round/>
            <a:headEnd type="none" w="med" len="med"/>
            <a:tailEnd type="none" w="med" len="med"/>
          </a:ln>
          <a:effectLst/>
        </p:spPr>
      </p:cxnSp>
      <p:pic>
        <p:nvPicPr>
          <p:cNvPr id="14" name="Picture 13">
            <a:extLst>
              <a:ext uri="{FF2B5EF4-FFF2-40B4-BE49-F238E27FC236}">
                <a16:creationId xmlns:a16="http://schemas.microsoft.com/office/drawing/2014/main" id="{90E47D54-1D68-44C6-99E5-F39E059FAF8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58514" y="4345859"/>
            <a:ext cx="2996953" cy="1229219"/>
          </a:xfrm>
          <a:prstGeom prst="rect">
            <a:avLst/>
          </a:prstGeom>
        </p:spPr>
      </p:pic>
      <p:pic>
        <p:nvPicPr>
          <p:cNvPr id="15" name="Picture 14">
            <a:extLst>
              <a:ext uri="{FF2B5EF4-FFF2-40B4-BE49-F238E27FC236}">
                <a16:creationId xmlns:a16="http://schemas.microsoft.com/office/drawing/2014/main" id="{AC712879-12D2-4F7F-A31F-BF570391235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70094" y="2156973"/>
            <a:ext cx="5117828" cy="527235"/>
          </a:xfrm>
          <a:prstGeom prst="rect">
            <a:avLst/>
          </a:prstGeom>
        </p:spPr>
      </p:pic>
      <p:pic>
        <p:nvPicPr>
          <p:cNvPr id="16" name="Picture 15">
            <a:extLst>
              <a:ext uri="{FF2B5EF4-FFF2-40B4-BE49-F238E27FC236}">
                <a16:creationId xmlns:a16="http://schemas.microsoft.com/office/drawing/2014/main" id="{687AE97F-5969-435A-97C7-EDB7FA97C1A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0092" y="514330"/>
            <a:ext cx="1073571" cy="1069135"/>
          </a:xfrm>
          <a:prstGeom prst="rect">
            <a:avLst/>
          </a:prstGeom>
        </p:spPr>
      </p:pic>
      <p:sp>
        <p:nvSpPr>
          <p:cNvPr id="28" name="Date Placeholder 3"/>
          <p:cNvSpPr txBox="1">
            <a:spLocks/>
          </p:cNvSpPr>
          <p:nvPr userDrawn="1"/>
        </p:nvSpPr>
        <p:spPr>
          <a:xfrm rot="16200000">
            <a:off x="10803121" y="1125721"/>
            <a:ext cx="2362203" cy="415559"/>
          </a:xfrm>
          <a:prstGeom prst="rect">
            <a:avLst/>
          </a:prstGeom>
        </p:spPr>
        <p:txBody>
          <a:bodyPr vert="horz" lIns="121920" tIns="60960" rIns="121920" bIns="6096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67" b="0" i="0" dirty="0">
                <a:solidFill>
                  <a:schemeClr val="tx1">
                    <a:lumMod val="60000"/>
                    <a:lumOff val="40000"/>
                  </a:schemeClr>
                </a:solidFill>
                <a:latin typeface="Calibri" panose="020F0502020204030204" pitchFamily="34" charset="0"/>
                <a:cs typeface="Calibri" panose="020F0502020204030204" pitchFamily="34" charset="0"/>
              </a:rPr>
              <a:t>©2021 CliftonLarsonAllen LLP</a:t>
            </a:r>
          </a:p>
        </p:txBody>
      </p:sp>
      <p:sp>
        <p:nvSpPr>
          <p:cNvPr id="8" name="Slide Number Placeholder 5"/>
          <p:cNvSpPr>
            <a:spLocks noGrp="1"/>
          </p:cNvSpPr>
          <p:nvPr userDrawn="1">
            <p:ph type="sldNum" sz="quarter" idx="4"/>
          </p:nvPr>
        </p:nvSpPr>
        <p:spPr>
          <a:xfrm>
            <a:off x="11582400" y="6364224"/>
            <a:ext cx="527709" cy="457200"/>
          </a:xfrm>
          <a:prstGeom prst="rect">
            <a:avLst/>
          </a:prstGeom>
        </p:spPr>
        <p:txBody>
          <a:bodyPr anchor="ctr" anchorCtr="0"/>
          <a:lstStyle>
            <a:lvl1pPr algn="r">
              <a:defRPr sz="1200" b="1">
                <a:solidFill>
                  <a:schemeClr val="bg1"/>
                </a:solidFill>
              </a:defRPr>
            </a:lvl1pPr>
          </a:lstStyle>
          <a:p>
            <a:fld id="{F8E24598-D429-A34B-B4A6-5808099B37D3}" type="slidenum">
              <a:rPr lang="en-US" smtClean="0"/>
              <a:pPr/>
              <a:t>‹#›</a:t>
            </a:fld>
            <a:endParaRPr lang="en-US" dirty="0"/>
          </a:p>
        </p:txBody>
      </p:sp>
    </p:spTree>
    <p:extLst>
      <p:ext uri="{BB962C8B-B14F-4D97-AF65-F5344CB8AC3E}">
        <p14:creationId xmlns:p14="http://schemas.microsoft.com/office/powerpoint/2010/main" val="29665024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1_Closing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AB68FCE-2EF3-472E-B28C-9E95FCC5604F}"/>
              </a:ext>
            </a:extLst>
          </p:cNvPr>
          <p:cNvSpPr/>
          <p:nvPr userDrawn="1"/>
        </p:nvSpPr>
        <p:spPr bwMode="auto">
          <a:xfrm rot="16200000">
            <a:off x="2666999" y="-2667001"/>
            <a:ext cx="6857999" cy="12192001"/>
          </a:xfrm>
          <a:prstGeom prst="rect">
            <a:avLst/>
          </a:prstGeom>
          <a:solidFill>
            <a:schemeClr val="accent2"/>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39"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accent1">
                  <a:lumMod val="40000"/>
                  <a:lumOff val="60000"/>
                </a:schemeClr>
              </a:solidFill>
              <a:effectLst/>
              <a:latin typeface="Arial" charset="0"/>
              <a:ea typeface="ヒラギノ角ゴ Pro W3" pitchFamily="1" charset="-128"/>
            </a:endParaRPr>
          </a:p>
        </p:txBody>
      </p:sp>
      <p:sp>
        <p:nvSpPr>
          <p:cNvPr id="16" name="TextBox 15">
            <a:extLst>
              <a:ext uri="{FF2B5EF4-FFF2-40B4-BE49-F238E27FC236}">
                <a16:creationId xmlns:a16="http://schemas.microsoft.com/office/drawing/2014/main" id="{7413BD5C-C95E-4E77-8047-3BD0E62CEF60}"/>
              </a:ext>
            </a:extLst>
          </p:cNvPr>
          <p:cNvSpPr txBox="1"/>
          <p:nvPr/>
        </p:nvSpPr>
        <p:spPr>
          <a:xfrm>
            <a:off x="1800709" y="4553743"/>
            <a:ext cx="2700939" cy="461665"/>
          </a:xfrm>
          <a:prstGeom prst="rect">
            <a:avLst/>
          </a:prstGeom>
          <a:noFill/>
        </p:spPr>
        <p:txBody>
          <a:bodyPr wrap="square" rtlCol="0">
            <a:spAutoFit/>
          </a:bodyPr>
          <a:lstStyle/>
          <a:p>
            <a:pPr algn="l"/>
            <a:r>
              <a:rPr lang="en-US" sz="2400" b="0" dirty="0" err="1">
                <a:solidFill>
                  <a:schemeClr val="bg1"/>
                </a:solidFill>
              </a:rPr>
              <a:t>CLAconnect.com</a:t>
            </a:r>
            <a:endParaRPr lang="en-US" sz="2400" b="0" dirty="0">
              <a:solidFill>
                <a:schemeClr val="bg1"/>
              </a:solidFill>
            </a:endParaRPr>
          </a:p>
        </p:txBody>
      </p:sp>
      <p:pic>
        <p:nvPicPr>
          <p:cNvPr id="22" name="Picture 21">
            <a:hlinkClick r:id="rId2"/>
            <a:extLst>
              <a:ext uri="{FF2B5EF4-FFF2-40B4-BE49-F238E27FC236}">
                <a16:creationId xmlns:a16="http://schemas.microsoft.com/office/drawing/2014/main" id="{5260E43D-7C6D-46A8-976B-EEBA496DE448}"/>
              </a:ext>
            </a:extLst>
          </p:cNvPr>
          <p:cNvPicPr>
            <a:picLocks noChangeAspect="1"/>
          </p:cNvPicPr>
          <p:nvPr userDrawn="1"/>
        </p:nvPicPr>
        <p:blipFill>
          <a:blip r:embed="rId3" cstate="print">
            <a:alphaModFix amt="80000"/>
            <a:extLst>
              <a:ext uri="{28A0092B-C50C-407E-A947-70E740481C1C}">
                <a14:useLocalDpi xmlns:a14="http://schemas.microsoft.com/office/drawing/2010/main"/>
              </a:ext>
            </a:extLst>
          </a:blip>
          <a:stretch>
            <a:fillRect/>
          </a:stretch>
        </p:blipFill>
        <p:spPr>
          <a:xfrm>
            <a:off x="3012214" y="5169064"/>
            <a:ext cx="306641" cy="306641"/>
          </a:xfrm>
          <a:prstGeom prst="rect">
            <a:avLst/>
          </a:prstGeom>
        </p:spPr>
      </p:pic>
      <p:pic>
        <p:nvPicPr>
          <p:cNvPr id="23" name="Picture 22">
            <a:hlinkClick r:id="rId4"/>
            <a:extLst>
              <a:ext uri="{FF2B5EF4-FFF2-40B4-BE49-F238E27FC236}">
                <a16:creationId xmlns:a16="http://schemas.microsoft.com/office/drawing/2014/main" id="{ADE720D9-B778-475B-97D6-F2526B90F17A}"/>
              </a:ext>
            </a:extLst>
          </p:cNvPr>
          <p:cNvPicPr>
            <a:picLocks noChangeAspect="1"/>
          </p:cNvPicPr>
          <p:nvPr userDrawn="1"/>
        </p:nvPicPr>
        <p:blipFill>
          <a:blip r:embed="rId5">
            <a:alphaModFix amt="80000"/>
            <a:extLst>
              <a:ext uri="{28A0092B-C50C-407E-A947-70E740481C1C}">
                <a14:useLocalDpi xmlns:a14="http://schemas.microsoft.com/office/drawing/2010/main"/>
              </a:ext>
            </a:extLst>
          </a:blip>
          <a:stretch>
            <a:fillRect/>
          </a:stretch>
        </p:blipFill>
        <p:spPr>
          <a:xfrm>
            <a:off x="2460282" y="5169652"/>
            <a:ext cx="305461" cy="305461"/>
          </a:xfrm>
          <a:prstGeom prst="rect">
            <a:avLst/>
          </a:prstGeom>
        </p:spPr>
      </p:pic>
      <p:pic>
        <p:nvPicPr>
          <p:cNvPr id="24" name="Picture 23">
            <a:hlinkClick r:id="rId6"/>
            <a:extLst>
              <a:ext uri="{FF2B5EF4-FFF2-40B4-BE49-F238E27FC236}">
                <a16:creationId xmlns:a16="http://schemas.microsoft.com/office/drawing/2014/main" id="{DED96B5A-AEDD-460B-B22F-74A95671E842}"/>
              </a:ext>
            </a:extLst>
          </p:cNvPr>
          <p:cNvPicPr>
            <a:picLocks noChangeAspect="1"/>
          </p:cNvPicPr>
          <p:nvPr userDrawn="1"/>
        </p:nvPicPr>
        <p:blipFill>
          <a:blip r:embed="rId7">
            <a:alphaModFix amt="80000"/>
            <a:extLst>
              <a:ext uri="{28A0092B-C50C-407E-A947-70E740481C1C}">
                <a14:useLocalDpi xmlns:a14="http://schemas.microsoft.com/office/drawing/2010/main"/>
              </a:ext>
            </a:extLst>
          </a:blip>
          <a:stretch>
            <a:fillRect/>
          </a:stretch>
        </p:blipFill>
        <p:spPr>
          <a:xfrm>
            <a:off x="1916852" y="5173904"/>
            <a:ext cx="296957" cy="296957"/>
          </a:xfrm>
          <a:prstGeom prst="rect">
            <a:avLst/>
          </a:prstGeom>
        </p:spPr>
      </p:pic>
      <p:pic>
        <p:nvPicPr>
          <p:cNvPr id="25" name="Picture 24">
            <a:hlinkClick r:id="rId8"/>
            <a:extLst>
              <a:ext uri="{FF2B5EF4-FFF2-40B4-BE49-F238E27FC236}">
                <a16:creationId xmlns:a16="http://schemas.microsoft.com/office/drawing/2014/main" id="{5565F02C-D834-4BEE-962B-FA495659FD5B}"/>
              </a:ext>
            </a:extLst>
          </p:cNvPr>
          <p:cNvPicPr>
            <a:picLocks noChangeAspect="1"/>
          </p:cNvPicPr>
          <p:nvPr userDrawn="1"/>
        </p:nvPicPr>
        <p:blipFill>
          <a:blip r:embed="rId9" cstate="print">
            <a:alphaModFix amt="80000"/>
            <a:extLst>
              <a:ext uri="{28A0092B-C50C-407E-A947-70E740481C1C}">
                <a14:useLocalDpi xmlns:a14="http://schemas.microsoft.com/office/drawing/2010/main"/>
              </a:ext>
            </a:extLst>
          </a:blip>
          <a:stretch>
            <a:fillRect/>
          </a:stretch>
        </p:blipFill>
        <p:spPr>
          <a:xfrm>
            <a:off x="3565329" y="5201039"/>
            <a:ext cx="343884" cy="242687"/>
          </a:xfrm>
          <a:prstGeom prst="rect">
            <a:avLst/>
          </a:prstGeom>
        </p:spPr>
      </p:pic>
      <p:pic>
        <p:nvPicPr>
          <p:cNvPr id="26" name="Picture 25">
            <a:hlinkClick r:id="rId10"/>
            <a:extLst>
              <a:ext uri="{FF2B5EF4-FFF2-40B4-BE49-F238E27FC236}">
                <a16:creationId xmlns:a16="http://schemas.microsoft.com/office/drawing/2014/main" id="{50B798DB-1C2E-4160-BA72-C4628406A873}"/>
              </a:ext>
            </a:extLst>
          </p:cNvPr>
          <p:cNvPicPr>
            <a:picLocks noChangeAspect="1"/>
          </p:cNvPicPr>
          <p:nvPr userDrawn="1"/>
        </p:nvPicPr>
        <p:blipFill>
          <a:blip r:embed="rId11" cstate="print">
            <a:alphaModFix amt="80000"/>
            <a:extLst>
              <a:ext uri="{28A0092B-C50C-407E-A947-70E740481C1C}">
                <a14:useLocalDpi xmlns:a14="http://schemas.microsoft.com/office/drawing/2010/main"/>
              </a:ext>
            </a:extLst>
          </a:blip>
          <a:stretch>
            <a:fillRect/>
          </a:stretch>
        </p:blipFill>
        <p:spPr>
          <a:xfrm>
            <a:off x="4155682" y="5169064"/>
            <a:ext cx="306641" cy="306641"/>
          </a:xfrm>
          <a:prstGeom prst="rect">
            <a:avLst/>
          </a:prstGeom>
        </p:spPr>
      </p:pic>
      <p:pic>
        <p:nvPicPr>
          <p:cNvPr id="27" name="Picture 26">
            <a:extLst>
              <a:ext uri="{FF2B5EF4-FFF2-40B4-BE49-F238E27FC236}">
                <a16:creationId xmlns:a16="http://schemas.microsoft.com/office/drawing/2014/main" id="{DD4153C2-A0E4-476F-BDAE-39998462380A}"/>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39220" y="4558178"/>
            <a:ext cx="925787" cy="921961"/>
          </a:xfrm>
          <a:prstGeom prst="rect">
            <a:avLst/>
          </a:prstGeom>
        </p:spPr>
      </p:pic>
      <p:sp>
        <p:nvSpPr>
          <p:cNvPr id="28" name="TextBox 27">
            <a:extLst>
              <a:ext uri="{FF2B5EF4-FFF2-40B4-BE49-F238E27FC236}">
                <a16:creationId xmlns:a16="http://schemas.microsoft.com/office/drawing/2014/main" id="{A1720419-C7E7-46A6-BBE4-0AA28F1F2E8C}"/>
              </a:ext>
            </a:extLst>
          </p:cNvPr>
          <p:cNvSpPr txBox="1"/>
          <p:nvPr userDrawn="1"/>
        </p:nvSpPr>
        <p:spPr>
          <a:xfrm>
            <a:off x="1761381" y="6103399"/>
            <a:ext cx="8663536" cy="359009"/>
          </a:xfrm>
          <a:prstGeom prst="rect">
            <a:avLst/>
          </a:prstGeom>
          <a:noFill/>
        </p:spPr>
        <p:txBody>
          <a:bodyPr wrap="square" rtlCol="0">
            <a:spAutoFit/>
          </a:bodyPr>
          <a:lstStyle/>
          <a:p>
            <a:r>
              <a:rPr lang="en-US" sz="1733" b="0" i="0" kern="1200" dirty="0">
                <a:solidFill>
                  <a:schemeClr val="bg1"/>
                </a:solidFill>
                <a:effectLst/>
                <a:latin typeface="Calibri" panose="020F0502020204030204" pitchFamily="34" charset="0"/>
                <a:ea typeface="+mn-ea"/>
                <a:cs typeface="Calibri" panose="020F0502020204030204" pitchFamily="34" charset="0"/>
              </a:rPr>
              <a:t>WEALTH ADVISORY | OUTSOURCING | AUDIT, TAX, AND CONSULTING</a:t>
            </a:r>
          </a:p>
        </p:txBody>
      </p:sp>
      <p:sp>
        <p:nvSpPr>
          <p:cNvPr id="29" name="Rectangle 28">
            <a:extLst>
              <a:ext uri="{FF2B5EF4-FFF2-40B4-BE49-F238E27FC236}">
                <a16:creationId xmlns:a16="http://schemas.microsoft.com/office/drawing/2014/main" id="{7354AE7C-AB99-46AF-B646-A49C01150B3B}"/>
              </a:ext>
            </a:extLst>
          </p:cNvPr>
          <p:cNvSpPr/>
          <p:nvPr userDrawn="1"/>
        </p:nvSpPr>
        <p:spPr>
          <a:xfrm>
            <a:off x="1767084" y="6402256"/>
            <a:ext cx="8202417" cy="246221"/>
          </a:xfrm>
          <a:prstGeom prst="rect">
            <a:avLst/>
          </a:prstGeom>
        </p:spPr>
        <p:txBody>
          <a:bodyPr wrap="square">
            <a:spAutoFit/>
          </a:bodyPr>
          <a:lstStyle/>
          <a:p>
            <a:pPr>
              <a:buNone/>
            </a:pPr>
            <a:r>
              <a:rPr lang="en-US" sz="1000" b="0" i="0" dirty="0">
                <a:solidFill>
                  <a:schemeClr val="bg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sp>
        <p:nvSpPr>
          <p:cNvPr id="14" name="Date Placeholder 3"/>
          <p:cNvSpPr txBox="1">
            <a:spLocks/>
          </p:cNvSpPr>
          <p:nvPr userDrawn="1"/>
        </p:nvSpPr>
        <p:spPr>
          <a:xfrm rot="16200000">
            <a:off x="10803121" y="1125721"/>
            <a:ext cx="2362203" cy="415559"/>
          </a:xfrm>
          <a:prstGeom prst="rect">
            <a:avLst/>
          </a:prstGeom>
        </p:spPr>
        <p:txBody>
          <a:bodyPr vert="horz" lIns="121920" tIns="60960" rIns="121920" bIns="6096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067" b="0" i="0" dirty="0">
                <a:solidFill>
                  <a:schemeClr val="accent1">
                    <a:lumMod val="50000"/>
                  </a:schemeClr>
                </a:solidFill>
                <a:latin typeface="Calibri" panose="020F0502020204030204" pitchFamily="34" charset="0"/>
                <a:cs typeface="Calibri" panose="020F0502020204030204" pitchFamily="34" charset="0"/>
              </a:rPr>
              <a:t>©2021 CliftonLarsonAllen LLP</a:t>
            </a:r>
          </a:p>
        </p:txBody>
      </p:sp>
      <p:sp>
        <p:nvSpPr>
          <p:cNvPr id="18" name="Content Placeholder 3"/>
          <p:cNvSpPr>
            <a:spLocks noGrp="1"/>
          </p:cNvSpPr>
          <p:nvPr userDrawn="1">
            <p:ph sz="half" idx="2" hasCustomPrompt="1"/>
          </p:nvPr>
        </p:nvSpPr>
        <p:spPr>
          <a:xfrm>
            <a:off x="1800710" y="434691"/>
            <a:ext cx="5613399" cy="3454400"/>
          </a:xfrm>
          <a:noFill/>
        </p:spPr>
        <p:txBody>
          <a:bodyPr anchor="ctr" anchorCtr="0"/>
          <a:lstStyle>
            <a:lvl1pPr marL="0" indent="4233">
              <a:spcBef>
                <a:spcPts val="0"/>
              </a:spcBef>
              <a:buNone/>
              <a:defRPr sz="2400" b="0">
                <a:solidFill>
                  <a:schemeClr val="accent1"/>
                </a:solidFill>
                <a:latin typeface="Georgia" panose="02040502050405020303" pitchFamily="18" charset="0"/>
              </a:defRPr>
            </a:lvl1pPr>
            <a:lvl2pPr marL="0" indent="4233">
              <a:spcBef>
                <a:spcPts val="0"/>
              </a:spcBef>
              <a:buNone/>
              <a:defRPr sz="2400" b="0">
                <a:solidFill>
                  <a:schemeClr val="bg1"/>
                </a:solidFill>
              </a:defRPr>
            </a:lvl2pPr>
            <a:lvl3pPr marL="0" indent="4233">
              <a:spcBef>
                <a:spcPts val="0"/>
              </a:spcBef>
              <a:buNone/>
              <a:defRPr sz="2133" b="0">
                <a:solidFill>
                  <a:schemeClr val="bg1"/>
                </a:solidFill>
              </a:defRPr>
            </a:lvl3pPr>
            <a:lvl4pPr marL="4233" indent="-4233">
              <a:spcBef>
                <a:spcPts val="0"/>
              </a:spcBef>
              <a:buNone/>
              <a:defRPr sz="1867" b="0">
                <a:solidFill>
                  <a:schemeClr val="bg1"/>
                </a:solidFill>
              </a:defRPr>
            </a:lvl4pPr>
            <a:lvl5pPr marL="0" indent="4233">
              <a:spcBef>
                <a:spcPts val="0"/>
              </a:spcBef>
              <a:buNone/>
              <a:defRPr sz="1867" b="0">
                <a:solidFill>
                  <a:schemeClr val="bg1"/>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75410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DA831-2F79-FDAE-1B41-786F19E420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301518-A3C7-0ADD-2D61-2B1BCA4F11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6431B3-767E-6FDD-9AB2-EF7BCA8890C3}"/>
              </a:ext>
            </a:extLst>
          </p:cNvPr>
          <p:cNvSpPr>
            <a:spLocks noGrp="1"/>
          </p:cNvSpPr>
          <p:nvPr>
            <p:ph type="dt" sz="half" idx="10"/>
          </p:nvPr>
        </p:nvSpPr>
        <p:spPr/>
        <p:txBody>
          <a:bodyPr/>
          <a:lstStyle/>
          <a:p>
            <a:fld id="{28086890-968B-8C45-BA68-7FD640F3F708}" type="datetimeFigureOut">
              <a:rPr lang="en-US" smtClean="0"/>
              <a:t>11/9/22</a:t>
            </a:fld>
            <a:endParaRPr lang="en-US"/>
          </a:p>
        </p:txBody>
      </p:sp>
      <p:sp>
        <p:nvSpPr>
          <p:cNvPr id="5" name="Footer Placeholder 4">
            <a:extLst>
              <a:ext uri="{FF2B5EF4-FFF2-40B4-BE49-F238E27FC236}">
                <a16:creationId xmlns:a16="http://schemas.microsoft.com/office/drawing/2014/main" id="{C0B4F9EC-43F3-E081-119E-0250AAB908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B29531-9EFB-69E7-8E0A-DE9EB2D2537D}"/>
              </a:ext>
            </a:extLst>
          </p:cNvPr>
          <p:cNvSpPr>
            <a:spLocks noGrp="1"/>
          </p:cNvSpPr>
          <p:nvPr>
            <p:ph type="sldNum" sz="quarter" idx="12"/>
          </p:nvPr>
        </p:nvSpPr>
        <p:spPr/>
        <p:txBody>
          <a:bodyPr/>
          <a:lstStyle/>
          <a:p>
            <a:fld id="{43E7B29C-F8EA-A14E-AA46-CABF32F86956}" type="slidenum">
              <a:rPr lang="en-US" smtClean="0"/>
              <a:t>‹#›</a:t>
            </a:fld>
            <a:endParaRPr lang="en-US"/>
          </a:p>
        </p:txBody>
      </p:sp>
    </p:spTree>
    <p:extLst>
      <p:ext uri="{BB962C8B-B14F-4D97-AF65-F5344CB8AC3E}">
        <p14:creationId xmlns:p14="http://schemas.microsoft.com/office/powerpoint/2010/main" val="25640430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Sponsor 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47082E-ADEB-432D-A228-47A98183C2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29947"/>
          </a:xfrm>
          <a:prstGeom prst="rect">
            <a:avLst/>
          </a:prstGeom>
        </p:spPr>
      </p:pic>
      <p:sp>
        <p:nvSpPr>
          <p:cNvPr id="22" name="Rectangle 21">
            <a:extLst>
              <a:ext uri="{FF2B5EF4-FFF2-40B4-BE49-F238E27FC236}">
                <a16:creationId xmlns:a16="http://schemas.microsoft.com/office/drawing/2014/main" id="{F275F520-53CD-4531-A58E-245FD686337F}"/>
              </a:ext>
            </a:extLst>
          </p:cNvPr>
          <p:cNvSpPr/>
          <p:nvPr userDrawn="1"/>
        </p:nvSpPr>
        <p:spPr bwMode="auto">
          <a:xfrm>
            <a:off x="-3" y="2792362"/>
            <a:ext cx="12192003" cy="4065639"/>
          </a:xfrm>
          <a:prstGeom prst="rect">
            <a:avLst/>
          </a:prstGeom>
          <a:gradFill>
            <a:gsLst>
              <a:gs pos="0">
                <a:schemeClr val="accent1">
                  <a:alpha val="0"/>
                  <a:lumMod val="0"/>
                </a:schemeClr>
              </a:gs>
              <a:gs pos="95000">
                <a:schemeClr val="tx2">
                  <a:lumMod val="0"/>
                </a:schemeClr>
              </a:gs>
            </a:gsLst>
            <a:lin ang="5400000" scaled="1"/>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charset="0"/>
              <a:ea typeface="ヒラギノ角ゴ Pro W3" pitchFamily="1" charset="-128"/>
            </a:endParaRPr>
          </a:p>
        </p:txBody>
      </p:sp>
      <p:sp>
        <p:nvSpPr>
          <p:cNvPr id="23" name="Rectangle 22">
            <a:extLst>
              <a:ext uri="{FF2B5EF4-FFF2-40B4-BE49-F238E27FC236}">
                <a16:creationId xmlns:a16="http://schemas.microsoft.com/office/drawing/2014/main" id="{FD7BBB22-7251-4E9E-AC15-EB25D995D7B0}"/>
              </a:ext>
            </a:extLst>
          </p:cNvPr>
          <p:cNvSpPr/>
          <p:nvPr userDrawn="1"/>
        </p:nvSpPr>
        <p:spPr bwMode="auto">
          <a:xfrm>
            <a:off x="0" y="5604387"/>
            <a:ext cx="12192000" cy="1253613"/>
          </a:xfrm>
          <a:prstGeom prst="rect">
            <a:avLst/>
          </a:prstGeom>
          <a:solidFill>
            <a:srgbClr val="FFFFFF"/>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39"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Arial" charset="0"/>
              <a:ea typeface="ヒラギノ角ゴ Pro W3" pitchFamily="1" charset="-128"/>
            </a:endParaRPr>
          </a:p>
        </p:txBody>
      </p:sp>
      <p:pic>
        <p:nvPicPr>
          <p:cNvPr id="24" name="Picture 23">
            <a:extLst>
              <a:ext uri="{FF2B5EF4-FFF2-40B4-BE49-F238E27FC236}">
                <a16:creationId xmlns:a16="http://schemas.microsoft.com/office/drawing/2014/main" id="{D48EE3AD-BB26-46C1-A0B3-79A76397E6A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414086" y="5986531"/>
            <a:ext cx="2507228" cy="626807"/>
          </a:xfrm>
          <a:prstGeom prst="rect">
            <a:avLst/>
          </a:prstGeom>
        </p:spPr>
      </p:pic>
      <p:pic>
        <p:nvPicPr>
          <p:cNvPr id="25" name="Picture 24">
            <a:extLst>
              <a:ext uri="{FF2B5EF4-FFF2-40B4-BE49-F238E27FC236}">
                <a16:creationId xmlns:a16="http://schemas.microsoft.com/office/drawing/2014/main" id="{4357834C-AECE-4692-A62C-184B1159CB9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70686" y="5927171"/>
            <a:ext cx="748623" cy="745528"/>
          </a:xfrm>
          <a:prstGeom prst="rect">
            <a:avLst/>
          </a:prstGeom>
        </p:spPr>
      </p:pic>
      <p:sp>
        <p:nvSpPr>
          <p:cNvPr id="12" name="Date Placeholder 3"/>
          <p:cNvSpPr txBox="1">
            <a:spLocks/>
          </p:cNvSpPr>
          <p:nvPr userDrawn="1"/>
        </p:nvSpPr>
        <p:spPr>
          <a:xfrm rot="16200000">
            <a:off x="10803121" y="1125721"/>
            <a:ext cx="2362203" cy="415559"/>
          </a:xfrm>
          <a:prstGeom prst="rect">
            <a:avLst/>
          </a:prstGeom>
        </p:spPr>
        <p:txBody>
          <a:bodyPr vert="horz" lIns="121920" tIns="60960" rIns="121920" bIns="6096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67" b="0" i="0" dirty="0">
                <a:solidFill>
                  <a:schemeClr val="tx1">
                    <a:lumMod val="60000"/>
                    <a:lumOff val="40000"/>
                  </a:schemeClr>
                </a:solidFill>
                <a:latin typeface="Calibri" panose="020F0502020204030204" pitchFamily="34" charset="0"/>
                <a:cs typeface="Calibri" panose="020F0502020204030204" pitchFamily="34" charset="0"/>
              </a:rPr>
              <a:t>©2021 CliftonLarsonAllen LLP</a:t>
            </a:r>
          </a:p>
        </p:txBody>
      </p:sp>
      <p:sp>
        <p:nvSpPr>
          <p:cNvPr id="10" name="Rectangle 4"/>
          <p:cNvSpPr>
            <a:spLocks noGrp="1" noChangeArrowheads="1"/>
          </p:cNvSpPr>
          <p:nvPr userDrawn="1">
            <p:ph type="subTitle" idx="1" hasCustomPrompt="1"/>
          </p:nvPr>
        </p:nvSpPr>
        <p:spPr>
          <a:xfrm>
            <a:off x="508000" y="4741919"/>
            <a:ext cx="6807200" cy="489603"/>
          </a:xfrm>
          <a:noFill/>
        </p:spPr>
        <p:txBody>
          <a:bodyPr/>
          <a:lstStyle>
            <a:lvl1pPr marL="0" indent="0" algn="l">
              <a:buFontTx/>
              <a:buNone/>
              <a:defRPr sz="2267" b="0">
                <a:solidFill>
                  <a:schemeClr val="bg1"/>
                </a:solidFill>
              </a:defRPr>
            </a:lvl1pPr>
          </a:lstStyle>
          <a:p>
            <a:r>
              <a:rPr lang="en-US" dirty="0"/>
              <a:t>Click To Edit Master Subtitle Style</a:t>
            </a:r>
          </a:p>
        </p:txBody>
      </p:sp>
      <p:sp>
        <p:nvSpPr>
          <p:cNvPr id="11" name="Title 1"/>
          <p:cNvSpPr>
            <a:spLocks noGrp="1"/>
          </p:cNvSpPr>
          <p:nvPr userDrawn="1">
            <p:ph type="title" hasCustomPrompt="1"/>
          </p:nvPr>
        </p:nvSpPr>
        <p:spPr>
          <a:xfrm>
            <a:off x="508000" y="3097923"/>
            <a:ext cx="6807200" cy="1613757"/>
          </a:xfrm>
          <a:noFill/>
        </p:spPr>
        <p:txBody>
          <a:bodyPr anchor="b" anchorCtr="0"/>
          <a:lstStyle>
            <a:lvl1pPr>
              <a:defRPr sz="3333">
                <a:solidFill>
                  <a:schemeClr val="bg1"/>
                </a:solidFill>
              </a:defRPr>
            </a:lvl1pPr>
          </a:lstStyle>
          <a:p>
            <a:r>
              <a:rPr lang="en-US" dirty="0"/>
              <a:t>Click To Edit Master Title Style</a:t>
            </a:r>
          </a:p>
        </p:txBody>
      </p:sp>
      <p:sp>
        <p:nvSpPr>
          <p:cNvPr id="13" name="TextBox 12">
            <a:extLst>
              <a:ext uri="{FF2B5EF4-FFF2-40B4-BE49-F238E27FC236}">
                <a16:creationId xmlns:a16="http://schemas.microsoft.com/office/drawing/2014/main" id="{215C51A1-2819-4620-8FDF-1225FD9B08E4}"/>
              </a:ext>
            </a:extLst>
          </p:cNvPr>
          <p:cNvSpPr txBox="1"/>
          <p:nvPr userDrawn="1"/>
        </p:nvSpPr>
        <p:spPr>
          <a:xfrm>
            <a:off x="12598399" y="2607806"/>
            <a:ext cx="3098800" cy="3539430"/>
          </a:xfrm>
          <a:prstGeom prst="rect">
            <a:avLst/>
          </a:prstGeom>
          <a:solidFill>
            <a:schemeClr val="accent3">
              <a:lumMod val="20000"/>
              <a:lumOff val="8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600" b="1" baseline="0" dirty="0"/>
              <a:t>To add a sponsor logo:</a:t>
            </a:r>
            <a:endParaRPr lang="en-US" sz="1600" b="0" baseline="0" dirty="0"/>
          </a:p>
          <a:p>
            <a:r>
              <a:rPr lang="en-US" sz="1600" baseline="0" dirty="0"/>
              <a:t>Go to </a:t>
            </a:r>
            <a:r>
              <a:rPr lang="en-US" sz="1600" b="1" baseline="0" dirty="0"/>
              <a:t>View</a:t>
            </a:r>
            <a:r>
              <a:rPr lang="en-US" sz="1600" baseline="0" dirty="0"/>
              <a:t> / </a:t>
            </a:r>
            <a:r>
              <a:rPr lang="en-US" sz="1600" b="1" baseline="0" dirty="0"/>
              <a:t>Slide Master </a:t>
            </a:r>
          </a:p>
          <a:p>
            <a:endParaRPr lang="en-US" sz="1600" b="1" baseline="0" dirty="0"/>
          </a:p>
          <a:p>
            <a:r>
              <a:rPr lang="en-US" sz="1600" baseline="0" dirty="0"/>
              <a:t>right click on </a:t>
            </a:r>
            <a:r>
              <a:rPr lang="en-US" sz="1600" b="1" baseline="0" dirty="0"/>
              <a:t>Add sponsor logo here</a:t>
            </a:r>
            <a:r>
              <a:rPr lang="en-US" sz="1600" baseline="0" dirty="0"/>
              <a:t>, select </a:t>
            </a:r>
            <a:r>
              <a:rPr lang="en-US" sz="1600" b="1" baseline="0" dirty="0"/>
              <a:t>Change picture… </a:t>
            </a:r>
            <a:r>
              <a:rPr lang="en-US" sz="1600" baseline="0" dirty="0"/>
              <a:t>Browse to your saved co-sponsor’s logo and click </a:t>
            </a:r>
            <a:r>
              <a:rPr lang="en-US" sz="1600" b="1" baseline="0" dirty="0"/>
              <a:t>Insert.</a:t>
            </a:r>
          </a:p>
          <a:p>
            <a:endParaRPr lang="en-US" sz="1600" b="1" baseline="0" dirty="0"/>
          </a:p>
          <a:p>
            <a:r>
              <a:rPr lang="en-US" sz="1600" b="0" i="1" baseline="0" dirty="0"/>
              <a:t>or</a:t>
            </a:r>
          </a:p>
          <a:p>
            <a:endParaRPr lang="en-US" sz="1600" b="1" baseline="0" dirty="0"/>
          </a:p>
          <a:p>
            <a:r>
              <a:rPr lang="en-US" sz="1600" b="1" baseline="0" dirty="0"/>
              <a:t>delete </a:t>
            </a:r>
            <a:r>
              <a:rPr lang="en-US" sz="1600" b="0" baseline="0" dirty="0"/>
              <a:t>the </a:t>
            </a:r>
            <a:r>
              <a:rPr lang="en-US" sz="1600" b="1" baseline="0" dirty="0"/>
              <a:t>Add sponsor logo here graphic </a:t>
            </a:r>
            <a:r>
              <a:rPr lang="en-US" sz="1600" b="0" baseline="0" dirty="0"/>
              <a:t>and </a:t>
            </a:r>
            <a:r>
              <a:rPr lang="en-US" sz="1600" b="1" baseline="0" dirty="0"/>
              <a:t>Paste </a:t>
            </a:r>
            <a:r>
              <a:rPr lang="en-US" sz="1600" b="0" baseline="0" dirty="0"/>
              <a:t>in the sponsor logo. Scale and position the logo so it fits in the lower right corner.</a:t>
            </a:r>
            <a:endParaRPr lang="en-US" sz="1600" b="0" dirty="0"/>
          </a:p>
        </p:txBody>
      </p:sp>
    </p:spTree>
    <p:extLst>
      <p:ext uri="{BB962C8B-B14F-4D97-AF65-F5344CB8AC3E}">
        <p14:creationId xmlns:p14="http://schemas.microsoft.com/office/powerpoint/2010/main" val="41689233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Create Opportunities Section Header">
    <p:spTree>
      <p:nvGrpSpPr>
        <p:cNvPr id="1" name=""/>
        <p:cNvGrpSpPr/>
        <p:nvPr/>
      </p:nvGrpSpPr>
      <p:grpSpPr>
        <a:xfrm>
          <a:off x="0" y="0"/>
          <a:ext cx="0" cy="0"/>
          <a:chOff x="0" y="0"/>
          <a:chExt cx="0" cy="0"/>
        </a:xfrm>
      </p:grpSpPr>
      <p:sp>
        <p:nvSpPr>
          <p:cNvPr id="16" name="Rectangle 5">
            <a:extLst>
              <a:ext uri="{FF2B5EF4-FFF2-40B4-BE49-F238E27FC236}">
                <a16:creationId xmlns:a16="http://schemas.microsoft.com/office/drawing/2014/main" id="{5061A7B8-D772-4C1E-862D-13CCDC6FFCA9}"/>
              </a:ext>
            </a:extLst>
          </p:cNvPr>
          <p:cNvSpPr/>
          <p:nvPr userDrawn="1"/>
        </p:nvSpPr>
        <p:spPr bwMode="auto">
          <a:xfrm>
            <a:off x="5989962" y="0"/>
            <a:ext cx="6199545" cy="6858000"/>
          </a:xfrm>
          <a:custGeom>
            <a:avLst/>
            <a:gdLst>
              <a:gd name="connsiteX0" fmla="*/ 0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0 w 4649659"/>
              <a:gd name="connsiteY4" fmla="*/ 0 h 5153027"/>
              <a:gd name="connsiteX0" fmla="*/ 2495550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2495550 w 4649659"/>
              <a:gd name="connsiteY4" fmla="*/ 0 h 5153027"/>
              <a:gd name="connsiteX0" fmla="*/ 2828925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2828925 w 4649659"/>
              <a:gd name="connsiteY4" fmla="*/ 0 h 5153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9659" h="5153027">
                <a:moveTo>
                  <a:pt x="2828925" y="0"/>
                </a:moveTo>
                <a:lnTo>
                  <a:pt x="4649659" y="0"/>
                </a:lnTo>
                <a:lnTo>
                  <a:pt x="4649659" y="5153027"/>
                </a:lnTo>
                <a:lnTo>
                  <a:pt x="0" y="5153027"/>
                </a:lnTo>
                <a:lnTo>
                  <a:pt x="2828925" y="0"/>
                </a:lnTo>
                <a:close/>
              </a:path>
            </a:pathLst>
          </a:custGeom>
          <a:solidFill>
            <a:schemeClr val="accent1"/>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charset="0"/>
              <a:ea typeface="ヒラギノ角ゴ Pro W3" pitchFamily="1" charset="-128"/>
            </a:endParaRPr>
          </a:p>
        </p:txBody>
      </p:sp>
      <p:sp>
        <p:nvSpPr>
          <p:cNvPr id="17" name="Rectangle 2">
            <a:extLst>
              <a:ext uri="{FF2B5EF4-FFF2-40B4-BE49-F238E27FC236}">
                <a16:creationId xmlns:a16="http://schemas.microsoft.com/office/drawing/2014/main" id="{4038E2C5-987A-42A0-9C36-C32F4B2A5ED4}"/>
              </a:ext>
            </a:extLst>
          </p:cNvPr>
          <p:cNvSpPr/>
          <p:nvPr userDrawn="1"/>
        </p:nvSpPr>
        <p:spPr bwMode="auto">
          <a:xfrm>
            <a:off x="-13339" y="-6047"/>
            <a:ext cx="9665339" cy="6881977"/>
          </a:xfrm>
          <a:custGeom>
            <a:avLst/>
            <a:gdLst>
              <a:gd name="connsiteX0" fmla="*/ 0 w 4371977"/>
              <a:gd name="connsiteY0" fmla="*/ 0 h 5143500"/>
              <a:gd name="connsiteX1" fmla="*/ 4371977 w 4371977"/>
              <a:gd name="connsiteY1" fmla="*/ 0 h 5143500"/>
              <a:gd name="connsiteX2" fmla="*/ 4371977 w 4371977"/>
              <a:gd name="connsiteY2" fmla="*/ 5143500 h 5143500"/>
              <a:gd name="connsiteX3" fmla="*/ 0 w 4371977"/>
              <a:gd name="connsiteY3" fmla="*/ 5143500 h 5143500"/>
              <a:gd name="connsiteX4" fmla="*/ 0 w 4371977"/>
              <a:gd name="connsiteY4" fmla="*/ 0 h 5143500"/>
              <a:gd name="connsiteX0" fmla="*/ 0 w 7239002"/>
              <a:gd name="connsiteY0" fmla="*/ 9525 h 5153025"/>
              <a:gd name="connsiteX1" fmla="*/ 7239002 w 7239002"/>
              <a:gd name="connsiteY1" fmla="*/ 0 h 5153025"/>
              <a:gd name="connsiteX2" fmla="*/ 4371977 w 7239002"/>
              <a:gd name="connsiteY2" fmla="*/ 5153025 h 5153025"/>
              <a:gd name="connsiteX3" fmla="*/ 0 w 7239002"/>
              <a:gd name="connsiteY3" fmla="*/ 5153025 h 5153025"/>
              <a:gd name="connsiteX4" fmla="*/ 0 w 7239002"/>
              <a:gd name="connsiteY4" fmla="*/ 9525 h 5153025"/>
              <a:gd name="connsiteX0" fmla="*/ 0 w 7246036"/>
              <a:gd name="connsiteY0" fmla="*/ 2496 h 5153025"/>
              <a:gd name="connsiteX1" fmla="*/ 7246036 w 7246036"/>
              <a:gd name="connsiteY1" fmla="*/ 0 h 5153025"/>
              <a:gd name="connsiteX2" fmla="*/ 4379011 w 7246036"/>
              <a:gd name="connsiteY2" fmla="*/ 5153025 h 5153025"/>
              <a:gd name="connsiteX3" fmla="*/ 7034 w 7246036"/>
              <a:gd name="connsiteY3" fmla="*/ 5153025 h 5153025"/>
              <a:gd name="connsiteX4" fmla="*/ 0 w 7246036"/>
              <a:gd name="connsiteY4" fmla="*/ 2496 h 5153025"/>
              <a:gd name="connsiteX0" fmla="*/ 0 w 7246036"/>
              <a:gd name="connsiteY0" fmla="*/ 0 h 5157558"/>
              <a:gd name="connsiteX1" fmla="*/ 7246036 w 7246036"/>
              <a:gd name="connsiteY1" fmla="*/ 4533 h 5157558"/>
              <a:gd name="connsiteX2" fmla="*/ 4379011 w 7246036"/>
              <a:gd name="connsiteY2" fmla="*/ 5157558 h 5157558"/>
              <a:gd name="connsiteX3" fmla="*/ 7034 w 7246036"/>
              <a:gd name="connsiteY3" fmla="*/ 5157558 h 5157558"/>
              <a:gd name="connsiteX4" fmla="*/ 0 w 7246036"/>
              <a:gd name="connsiteY4" fmla="*/ 0 h 5157558"/>
              <a:gd name="connsiteX0" fmla="*/ 2968 w 7249004"/>
              <a:gd name="connsiteY0" fmla="*/ 0 h 5157558"/>
              <a:gd name="connsiteX1" fmla="*/ 7249004 w 7249004"/>
              <a:gd name="connsiteY1" fmla="*/ 4533 h 5157558"/>
              <a:gd name="connsiteX2" fmla="*/ 4381979 w 7249004"/>
              <a:gd name="connsiteY2" fmla="*/ 5157558 h 5157558"/>
              <a:gd name="connsiteX3" fmla="*/ 477 w 7249004"/>
              <a:gd name="connsiteY3" fmla="*/ 5157558 h 5157558"/>
              <a:gd name="connsiteX4" fmla="*/ 2968 w 7249004"/>
              <a:gd name="connsiteY4" fmla="*/ 0 h 5157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9004" h="5157558">
                <a:moveTo>
                  <a:pt x="2968" y="0"/>
                </a:moveTo>
                <a:lnTo>
                  <a:pt x="7249004" y="4533"/>
                </a:lnTo>
                <a:lnTo>
                  <a:pt x="4381979" y="5157558"/>
                </a:lnTo>
                <a:lnTo>
                  <a:pt x="477" y="5157558"/>
                </a:lnTo>
                <a:cubicBezTo>
                  <a:pt x="-1868" y="3440715"/>
                  <a:pt x="5313" y="1716843"/>
                  <a:pt x="2968" y="0"/>
                </a:cubicBezTo>
                <a:close/>
              </a:path>
            </a:pathLst>
          </a:custGeom>
          <a:solidFill>
            <a:schemeClr val="bg1"/>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charset="0"/>
              <a:ea typeface="ヒラギノ角ゴ Pro W3" pitchFamily="1" charset="-128"/>
            </a:endParaRPr>
          </a:p>
        </p:txBody>
      </p:sp>
      <p:sp>
        <p:nvSpPr>
          <p:cNvPr id="22" name="Rectangle 4">
            <a:extLst>
              <a:ext uri="{FF2B5EF4-FFF2-40B4-BE49-F238E27FC236}">
                <a16:creationId xmlns:a16="http://schemas.microsoft.com/office/drawing/2014/main" id="{12A23EEF-D675-4073-9931-0DA93FB1D9C4}"/>
              </a:ext>
            </a:extLst>
          </p:cNvPr>
          <p:cNvSpPr/>
          <p:nvPr userDrawn="1"/>
        </p:nvSpPr>
        <p:spPr bwMode="auto">
          <a:xfrm>
            <a:off x="5816600" y="1"/>
            <a:ext cx="4038600" cy="6875929"/>
          </a:xfrm>
          <a:custGeom>
            <a:avLst/>
            <a:gdLst>
              <a:gd name="connsiteX0" fmla="*/ 0 w 161925"/>
              <a:gd name="connsiteY0" fmla="*/ 0 h 5153026"/>
              <a:gd name="connsiteX1" fmla="*/ 161925 w 161925"/>
              <a:gd name="connsiteY1" fmla="*/ 0 h 5153026"/>
              <a:gd name="connsiteX2" fmla="*/ 161925 w 161925"/>
              <a:gd name="connsiteY2" fmla="*/ 5153026 h 5153026"/>
              <a:gd name="connsiteX3" fmla="*/ 0 w 161925"/>
              <a:gd name="connsiteY3" fmla="*/ 5153026 h 5153026"/>
              <a:gd name="connsiteX4" fmla="*/ 0 w 161925"/>
              <a:gd name="connsiteY4" fmla="*/ 0 h 5153026"/>
              <a:gd name="connsiteX0" fmla="*/ 2847975 w 3009900"/>
              <a:gd name="connsiteY0" fmla="*/ 0 h 5153026"/>
              <a:gd name="connsiteX1" fmla="*/ 3009900 w 3009900"/>
              <a:gd name="connsiteY1" fmla="*/ 0 h 5153026"/>
              <a:gd name="connsiteX2" fmla="*/ 3009900 w 3009900"/>
              <a:gd name="connsiteY2" fmla="*/ 5153026 h 5153026"/>
              <a:gd name="connsiteX3" fmla="*/ 0 w 3009900"/>
              <a:gd name="connsiteY3" fmla="*/ 5143501 h 5153026"/>
              <a:gd name="connsiteX4" fmla="*/ 2847975 w 3009900"/>
              <a:gd name="connsiteY4" fmla="*/ 0 h 5153026"/>
              <a:gd name="connsiteX0" fmla="*/ 2847975 w 3009900"/>
              <a:gd name="connsiteY0" fmla="*/ 0 h 5143501"/>
              <a:gd name="connsiteX1" fmla="*/ 3009900 w 3009900"/>
              <a:gd name="connsiteY1" fmla="*/ 0 h 5143501"/>
              <a:gd name="connsiteX2" fmla="*/ 171450 w 3009900"/>
              <a:gd name="connsiteY2" fmla="*/ 5143501 h 5143501"/>
              <a:gd name="connsiteX3" fmla="*/ 0 w 3009900"/>
              <a:gd name="connsiteY3" fmla="*/ 5143501 h 5143501"/>
              <a:gd name="connsiteX4" fmla="*/ 2847975 w 3009900"/>
              <a:gd name="connsiteY4" fmla="*/ 0 h 5143501"/>
              <a:gd name="connsiteX0" fmla="*/ 2867025 w 3028950"/>
              <a:gd name="connsiteY0" fmla="*/ 0 h 5156201"/>
              <a:gd name="connsiteX1" fmla="*/ 3028950 w 3028950"/>
              <a:gd name="connsiteY1" fmla="*/ 0 h 5156201"/>
              <a:gd name="connsiteX2" fmla="*/ 190500 w 3028950"/>
              <a:gd name="connsiteY2" fmla="*/ 5143501 h 5156201"/>
              <a:gd name="connsiteX3" fmla="*/ 0 w 3028950"/>
              <a:gd name="connsiteY3" fmla="*/ 5156201 h 5156201"/>
              <a:gd name="connsiteX4" fmla="*/ 2867025 w 3028950"/>
              <a:gd name="connsiteY4" fmla="*/ 0 h 5156201"/>
              <a:gd name="connsiteX0" fmla="*/ 2867025 w 3028950"/>
              <a:gd name="connsiteY0" fmla="*/ 0 h 5171002"/>
              <a:gd name="connsiteX1" fmla="*/ 3028950 w 3028950"/>
              <a:gd name="connsiteY1" fmla="*/ 0 h 5171002"/>
              <a:gd name="connsiteX2" fmla="*/ 176749 w 3028950"/>
              <a:gd name="connsiteY2" fmla="*/ 5171002 h 5171002"/>
              <a:gd name="connsiteX3" fmla="*/ 0 w 3028950"/>
              <a:gd name="connsiteY3" fmla="*/ 5156201 h 5171002"/>
              <a:gd name="connsiteX4" fmla="*/ 2867025 w 3028950"/>
              <a:gd name="connsiteY4" fmla="*/ 0 h 5171002"/>
              <a:gd name="connsiteX0" fmla="*/ 2867025 w 3028950"/>
              <a:gd name="connsiteY0" fmla="*/ 0 h 5164127"/>
              <a:gd name="connsiteX1" fmla="*/ 3028950 w 3028950"/>
              <a:gd name="connsiteY1" fmla="*/ 0 h 5164127"/>
              <a:gd name="connsiteX2" fmla="*/ 197375 w 3028950"/>
              <a:gd name="connsiteY2" fmla="*/ 5164127 h 5164127"/>
              <a:gd name="connsiteX3" fmla="*/ 0 w 3028950"/>
              <a:gd name="connsiteY3" fmla="*/ 5156201 h 5164127"/>
              <a:gd name="connsiteX4" fmla="*/ 2867025 w 3028950"/>
              <a:gd name="connsiteY4" fmla="*/ 0 h 5164127"/>
              <a:gd name="connsiteX0" fmla="*/ 2867025 w 3028950"/>
              <a:gd name="connsiteY0" fmla="*/ 0 h 5164127"/>
              <a:gd name="connsiteX1" fmla="*/ 3028950 w 3028950"/>
              <a:gd name="connsiteY1" fmla="*/ 0 h 5164127"/>
              <a:gd name="connsiteX2" fmla="*/ 183624 w 3028950"/>
              <a:gd name="connsiteY2" fmla="*/ 5164127 h 5164127"/>
              <a:gd name="connsiteX3" fmla="*/ 0 w 3028950"/>
              <a:gd name="connsiteY3" fmla="*/ 5156201 h 5164127"/>
              <a:gd name="connsiteX4" fmla="*/ 2867025 w 3028950"/>
              <a:gd name="connsiteY4" fmla="*/ 0 h 5164127"/>
              <a:gd name="connsiteX0" fmla="*/ 2867025 w 3028950"/>
              <a:gd name="connsiteY0" fmla="*/ 0 h 5156201"/>
              <a:gd name="connsiteX1" fmla="*/ 3028950 w 3028950"/>
              <a:gd name="connsiteY1" fmla="*/ 0 h 5156201"/>
              <a:gd name="connsiteX2" fmla="*/ 197375 w 3028950"/>
              <a:gd name="connsiteY2" fmla="*/ 5143502 h 5156201"/>
              <a:gd name="connsiteX3" fmla="*/ 0 w 3028950"/>
              <a:gd name="connsiteY3" fmla="*/ 5156201 h 5156201"/>
              <a:gd name="connsiteX4" fmla="*/ 2867025 w 3028950"/>
              <a:gd name="connsiteY4" fmla="*/ 0 h 5156201"/>
              <a:gd name="connsiteX0" fmla="*/ 2867025 w 3028950"/>
              <a:gd name="connsiteY0" fmla="*/ 0 h 5160331"/>
              <a:gd name="connsiteX1" fmla="*/ 3028950 w 3028950"/>
              <a:gd name="connsiteY1" fmla="*/ 0 h 5160331"/>
              <a:gd name="connsiteX2" fmla="*/ 197375 w 3028950"/>
              <a:gd name="connsiteY2" fmla="*/ 5160331 h 5160331"/>
              <a:gd name="connsiteX3" fmla="*/ 0 w 3028950"/>
              <a:gd name="connsiteY3" fmla="*/ 5156201 h 5160331"/>
              <a:gd name="connsiteX4" fmla="*/ 2867025 w 3028950"/>
              <a:gd name="connsiteY4" fmla="*/ 0 h 5160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8950" h="5160331">
                <a:moveTo>
                  <a:pt x="2867025" y="0"/>
                </a:moveTo>
                <a:lnTo>
                  <a:pt x="3028950" y="0"/>
                </a:lnTo>
                <a:lnTo>
                  <a:pt x="197375" y="5160331"/>
                </a:lnTo>
                <a:lnTo>
                  <a:pt x="0" y="5156201"/>
                </a:lnTo>
                <a:lnTo>
                  <a:pt x="2867025" y="0"/>
                </a:lnTo>
                <a:close/>
              </a:path>
            </a:pathLst>
          </a:custGeom>
          <a:solidFill>
            <a:schemeClr val="accent1">
              <a:lumMod val="5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charset="0"/>
              <a:ea typeface="ヒラギノ角ゴ Pro W3" pitchFamily="1" charset="-128"/>
            </a:endParaRPr>
          </a:p>
        </p:txBody>
      </p:sp>
      <p:pic>
        <p:nvPicPr>
          <p:cNvPr id="20" name="Picture 19">
            <a:extLst>
              <a:ext uri="{FF2B5EF4-FFF2-40B4-BE49-F238E27FC236}">
                <a16:creationId xmlns:a16="http://schemas.microsoft.com/office/drawing/2014/main" id="{203D2850-7462-473A-A983-FE825D006B7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666267" y="647615"/>
            <a:ext cx="2507228" cy="626807"/>
          </a:xfrm>
          <a:prstGeom prst="rect">
            <a:avLst/>
          </a:prstGeom>
        </p:spPr>
      </p:pic>
      <p:pic>
        <p:nvPicPr>
          <p:cNvPr id="21" name="Picture 20">
            <a:extLst>
              <a:ext uri="{FF2B5EF4-FFF2-40B4-BE49-F238E27FC236}">
                <a16:creationId xmlns:a16="http://schemas.microsoft.com/office/drawing/2014/main" id="{3F1EFAD6-87EC-4A99-AA54-4ACE4F4AB9B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8027" y="588255"/>
            <a:ext cx="748621" cy="745528"/>
          </a:xfrm>
          <a:prstGeom prst="rect">
            <a:avLst/>
          </a:prstGeom>
        </p:spPr>
      </p:pic>
      <p:sp>
        <p:nvSpPr>
          <p:cNvPr id="7" name="Rectangle 6"/>
          <p:cNvSpPr/>
          <p:nvPr userDrawn="1"/>
        </p:nvSpPr>
        <p:spPr bwMode="auto">
          <a:xfrm>
            <a:off x="0" y="0"/>
            <a:ext cx="12192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charset="0"/>
              <a:ea typeface="ヒラギノ角ゴ Pro W3" pitchFamily="1" charset="-128"/>
            </a:endParaRPr>
          </a:p>
        </p:txBody>
      </p:sp>
      <p:sp>
        <p:nvSpPr>
          <p:cNvPr id="9" name="Rectangle 8"/>
          <p:cNvSpPr/>
          <p:nvPr userDrawn="1"/>
        </p:nvSpPr>
        <p:spPr bwMode="auto">
          <a:xfrm>
            <a:off x="0" y="0"/>
            <a:ext cx="12192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charset="0"/>
              <a:ea typeface="ヒラギノ角ゴ Pro W3" pitchFamily="1" charset="-128"/>
            </a:endParaRPr>
          </a:p>
        </p:txBody>
      </p:sp>
      <p:sp>
        <p:nvSpPr>
          <p:cNvPr id="12" name="Rectangle 11"/>
          <p:cNvSpPr/>
          <p:nvPr userDrawn="1"/>
        </p:nvSpPr>
        <p:spPr bwMode="auto">
          <a:xfrm>
            <a:off x="0" y="0"/>
            <a:ext cx="12192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charset="0"/>
              <a:ea typeface="ヒラギノ角ゴ Pro W3" pitchFamily="1" charset="-128"/>
            </a:endParaRPr>
          </a:p>
        </p:txBody>
      </p:sp>
      <p:sp>
        <p:nvSpPr>
          <p:cNvPr id="13" name="Date Placeholder 3"/>
          <p:cNvSpPr txBox="1">
            <a:spLocks/>
          </p:cNvSpPr>
          <p:nvPr userDrawn="1"/>
        </p:nvSpPr>
        <p:spPr>
          <a:xfrm rot="16200000">
            <a:off x="10803121" y="1125721"/>
            <a:ext cx="2362203" cy="415559"/>
          </a:xfrm>
          <a:prstGeom prst="rect">
            <a:avLst/>
          </a:prstGeom>
        </p:spPr>
        <p:txBody>
          <a:bodyPr vert="horz" lIns="121920" tIns="60960" rIns="121920" bIns="6096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67" b="0" i="0" dirty="0">
                <a:solidFill>
                  <a:schemeClr val="tx1">
                    <a:lumMod val="60000"/>
                    <a:lumOff val="40000"/>
                  </a:schemeClr>
                </a:solidFill>
                <a:latin typeface="Calibri" panose="020F0502020204030204" pitchFamily="34" charset="0"/>
                <a:cs typeface="Calibri" panose="020F0502020204030204" pitchFamily="34" charset="0"/>
              </a:rPr>
              <a:t>©2021 CliftonLarsonAllen LLP</a:t>
            </a:r>
          </a:p>
        </p:txBody>
      </p:sp>
      <p:sp>
        <p:nvSpPr>
          <p:cNvPr id="18" name="Slide Number Placeholder 5"/>
          <p:cNvSpPr>
            <a:spLocks noGrp="1"/>
          </p:cNvSpPr>
          <p:nvPr userDrawn="1">
            <p:ph type="sldNum" sz="quarter" idx="4"/>
          </p:nvPr>
        </p:nvSpPr>
        <p:spPr>
          <a:xfrm>
            <a:off x="11582400" y="6400800"/>
            <a:ext cx="527709" cy="457200"/>
          </a:xfrm>
          <a:prstGeom prst="rect">
            <a:avLst/>
          </a:prstGeom>
        </p:spPr>
        <p:txBody>
          <a:bodyPr anchor="ctr" anchorCtr="0"/>
          <a:lstStyle>
            <a:lvl1pPr algn="r">
              <a:defRPr sz="1200" b="1">
                <a:solidFill>
                  <a:schemeClr val="bg1"/>
                </a:solidFill>
              </a:defRPr>
            </a:lvl1pPr>
          </a:lstStyle>
          <a:p>
            <a:fld id="{F8E24598-D429-A34B-B4A6-5808099B37D3}" type="slidenum">
              <a:rPr lang="en-US" smtClean="0"/>
              <a:pPr/>
              <a:t>‹#›</a:t>
            </a:fld>
            <a:endParaRPr lang="en-US" dirty="0"/>
          </a:p>
        </p:txBody>
      </p:sp>
      <p:sp>
        <p:nvSpPr>
          <p:cNvPr id="14" name="Rectangle 4"/>
          <p:cNvSpPr>
            <a:spLocks noGrp="1" noChangeArrowheads="1"/>
          </p:cNvSpPr>
          <p:nvPr userDrawn="1">
            <p:ph type="subTitle" idx="1" hasCustomPrompt="1"/>
          </p:nvPr>
        </p:nvSpPr>
        <p:spPr>
          <a:xfrm>
            <a:off x="406401" y="5699255"/>
            <a:ext cx="4378961" cy="957519"/>
          </a:xfrm>
          <a:noFill/>
        </p:spPr>
        <p:txBody>
          <a:bodyPr/>
          <a:lstStyle>
            <a:lvl1pPr marL="0" indent="0" algn="l">
              <a:buFontTx/>
              <a:buNone/>
              <a:defRPr sz="1867" b="0">
                <a:solidFill>
                  <a:schemeClr val="accent1"/>
                </a:solidFill>
              </a:defRPr>
            </a:lvl1pPr>
          </a:lstStyle>
          <a:p>
            <a:r>
              <a:rPr lang="en-US" dirty="0"/>
              <a:t>Click To Edit Master Subtitle Style</a:t>
            </a:r>
          </a:p>
        </p:txBody>
      </p:sp>
      <p:sp>
        <p:nvSpPr>
          <p:cNvPr id="15" name="Rectangle 3"/>
          <p:cNvSpPr>
            <a:spLocks noGrp="1" noChangeArrowheads="1"/>
          </p:cNvSpPr>
          <p:nvPr userDrawn="1">
            <p:ph type="ctrTitle" hasCustomPrompt="1"/>
          </p:nvPr>
        </p:nvSpPr>
        <p:spPr>
          <a:xfrm>
            <a:off x="406401" y="4067335"/>
            <a:ext cx="4378960" cy="1556671"/>
          </a:xfrm>
          <a:noFill/>
        </p:spPr>
        <p:txBody>
          <a:bodyPr anchor="b" anchorCtr="0"/>
          <a:lstStyle>
            <a:lvl1pPr algn="l">
              <a:defRPr sz="2667">
                <a:solidFill>
                  <a:schemeClr val="accent1"/>
                </a:solidFill>
              </a:defRPr>
            </a:lvl1pPr>
          </a:lstStyle>
          <a:p>
            <a:r>
              <a:rPr lang="en-US" dirty="0"/>
              <a:t>Section Header Layout for </a:t>
            </a:r>
            <a:br>
              <a:rPr lang="en-US" dirty="0"/>
            </a:br>
            <a:r>
              <a:rPr lang="en-US" dirty="0"/>
              <a:t>Co-Sponsored Events </a:t>
            </a:r>
          </a:p>
        </p:txBody>
      </p:sp>
      <p:sp>
        <p:nvSpPr>
          <p:cNvPr id="25" name="TextBox 24">
            <a:extLst>
              <a:ext uri="{FF2B5EF4-FFF2-40B4-BE49-F238E27FC236}">
                <a16:creationId xmlns:a16="http://schemas.microsoft.com/office/drawing/2014/main" id="{19F03521-D284-4383-B3BB-F003F95FDCE0}"/>
              </a:ext>
            </a:extLst>
          </p:cNvPr>
          <p:cNvSpPr txBox="1"/>
          <p:nvPr userDrawn="1"/>
        </p:nvSpPr>
        <p:spPr>
          <a:xfrm>
            <a:off x="12598399" y="2607806"/>
            <a:ext cx="3098800" cy="3539430"/>
          </a:xfrm>
          <a:prstGeom prst="rect">
            <a:avLst/>
          </a:prstGeom>
          <a:solidFill>
            <a:schemeClr val="accent3">
              <a:lumMod val="20000"/>
              <a:lumOff val="8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600" b="1" baseline="0" dirty="0"/>
              <a:t>To add a sponsor logo:</a:t>
            </a:r>
            <a:endParaRPr lang="en-US" sz="1600" b="0" baseline="0" dirty="0"/>
          </a:p>
          <a:p>
            <a:r>
              <a:rPr lang="en-US" sz="1600" baseline="0" dirty="0"/>
              <a:t>Go to </a:t>
            </a:r>
            <a:r>
              <a:rPr lang="en-US" sz="1600" b="1" baseline="0" dirty="0"/>
              <a:t>View</a:t>
            </a:r>
            <a:r>
              <a:rPr lang="en-US" sz="1600" baseline="0" dirty="0"/>
              <a:t> / </a:t>
            </a:r>
            <a:r>
              <a:rPr lang="en-US" sz="1600" b="1" baseline="0" dirty="0"/>
              <a:t>Slide Master </a:t>
            </a:r>
          </a:p>
          <a:p>
            <a:endParaRPr lang="en-US" sz="1600" b="1" baseline="0" dirty="0"/>
          </a:p>
          <a:p>
            <a:r>
              <a:rPr lang="en-US" sz="1600" baseline="0" dirty="0"/>
              <a:t>right click on </a:t>
            </a:r>
            <a:r>
              <a:rPr lang="en-US" sz="1600" b="1" baseline="0" dirty="0"/>
              <a:t>Add sponsor logo here</a:t>
            </a:r>
            <a:r>
              <a:rPr lang="en-US" sz="1600" baseline="0" dirty="0"/>
              <a:t>, select </a:t>
            </a:r>
            <a:r>
              <a:rPr lang="en-US" sz="1600" b="1" baseline="0" dirty="0"/>
              <a:t>Change picture… </a:t>
            </a:r>
            <a:r>
              <a:rPr lang="en-US" sz="1600" baseline="0" dirty="0"/>
              <a:t>Browse to your saved co-sponsor’s logo and click </a:t>
            </a:r>
            <a:r>
              <a:rPr lang="en-US" sz="1600" b="1" baseline="0" dirty="0"/>
              <a:t>Insert.</a:t>
            </a:r>
          </a:p>
          <a:p>
            <a:endParaRPr lang="en-US" sz="1600" b="1" baseline="0" dirty="0"/>
          </a:p>
          <a:p>
            <a:r>
              <a:rPr lang="en-US" sz="1600" b="0" i="1" baseline="0" dirty="0"/>
              <a:t>or</a:t>
            </a:r>
          </a:p>
          <a:p>
            <a:endParaRPr lang="en-US" sz="1600" b="1" baseline="0" dirty="0"/>
          </a:p>
          <a:p>
            <a:r>
              <a:rPr lang="en-US" sz="1600" b="1" baseline="0" dirty="0"/>
              <a:t>delete </a:t>
            </a:r>
            <a:r>
              <a:rPr lang="en-US" sz="1600" b="0" baseline="0" dirty="0"/>
              <a:t>the </a:t>
            </a:r>
            <a:r>
              <a:rPr lang="en-US" sz="1600" b="1" baseline="0" dirty="0"/>
              <a:t>Add sponsor logo here graphic </a:t>
            </a:r>
            <a:r>
              <a:rPr lang="en-US" sz="1600" b="0" baseline="0" dirty="0"/>
              <a:t>and </a:t>
            </a:r>
            <a:r>
              <a:rPr lang="en-US" sz="1600" b="1" baseline="0" dirty="0"/>
              <a:t>Paste </a:t>
            </a:r>
            <a:r>
              <a:rPr lang="en-US" sz="1600" b="0" baseline="0" dirty="0"/>
              <a:t>in the sponsor logo. Scale and position the logo so it fits in the lower right corner.</a:t>
            </a:r>
            <a:endParaRPr lang="en-US" sz="1600" b="0" dirty="0"/>
          </a:p>
        </p:txBody>
      </p:sp>
    </p:spTree>
    <p:extLst>
      <p:ext uri="{BB962C8B-B14F-4D97-AF65-F5344CB8AC3E}">
        <p14:creationId xmlns:p14="http://schemas.microsoft.com/office/powerpoint/2010/main" val="31374051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Document Cov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AEBAE09-3BD9-43D0-874E-9B50C841FBC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806" y="-1"/>
            <a:ext cx="12188388" cy="6858000"/>
          </a:xfrm>
          <a:prstGeom prst="rect">
            <a:avLst/>
          </a:prstGeom>
        </p:spPr>
      </p:pic>
      <p:sp>
        <p:nvSpPr>
          <p:cNvPr id="15" name="Rectangle 14">
            <a:extLst>
              <a:ext uri="{FF2B5EF4-FFF2-40B4-BE49-F238E27FC236}">
                <a16:creationId xmlns:a16="http://schemas.microsoft.com/office/drawing/2014/main" id="{ED12E94F-533D-44C6-AC20-45ABD357DA9C}"/>
              </a:ext>
            </a:extLst>
          </p:cNvPr>
          <p:cNvSpPr/>
          <p:nvPr userDrawn="1"/>
        </p:nvSpPr>
        <p:spPr bwMode="auto">
          <a:xfrm>
            <a:off x="-3" y="3080084"/>
            <a:ext cx="12192003" cy="2926080"/>
          </a:xfrm>
          <a:prstGeom prst="rect">
            <a:avLst/>
          </a:prstGeom>
          <a:gradFill>
            <a:gsLst>
              <a:gs pos="0">
                <a:schemeClr val="accent1">
                  <a:alpha val="0"/>
                  <a:lumMod val="0"/>
                </a:schemeClr>
              </a:gs>
              <a:gs pos="95000">
                <a:schemeClr val="tx2">
                  <a:lumMod val="0"/>
                </a:schemeClr>
              </a:gs>
            </a:gsLst>
            <a:lin ang="5400000" scaled="1"/>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charset="0"/>
              <a:ea typeface="ヒラギノ角ゴ Pro W3" pitchFamily="1" charset="-128"/>
            </a:endParaRPr>
          </a:p>
        </p:txBody>
      </p:sp>
      <p:sp>
        <p:nvSpPr>
          <p:cNvPr id="16" name="Rectangle 15">
            <a:extLst>
              <a:ext uri="{FF2B5EF4-FFF2-40B4-BE49-F238E27FC236}">
                <a16:creationId xmlns:a16="http://schemas.microsoft.com/office/drawing/2014/main" id="{865E992D-6AAA-4551-9A7E-9D871770E787}"/>
              </a:ext>
            </a:extLst>
          </p:cNvPr>
          <p:cNvSpPr/>
          <p:nvPr userDrawn="1"/>
        </p:nvSpPr>
        <p:spPr bwMode="auto">
          <a:xfrm rot="16200000">
            <a:off x="5670082" y="336081"/>
            <a:ext cx="851836" cy="12192000"/>
          </a:xfrm>
          <a:prstGeom prst="rect">
            <a:avLst/>
          </a:prstGeom>
          <a:solidFill>
            <a:schemeClr val="accent2"/>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39"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rgbClr val="87C1C3"/>
              </a:solidFill>
              <a:effectLst/>
              <a:latin typeface="Arial" charset="0"/>
              <a:ea typeface="ヒラギノ角ゴ Pro W3" pitchFamily="1" charset="-128"/>
            </a:endParaRPr>
          </a:p>
        </p:txBody>
      </p:sp>
      <p:sp>
        <p:nvSpPr>
          <p:cNvPr id="17" name="TextBox 16">
            <a:extLst>
              <a:ext uri="{FF2B5EF4-FFF2-40B4-BE49-F238E27FC236}">
                <a16:creationId xmlns:a16="http://schemas.microsoft.com/office/drawing/2014/main" id="{53DC42CE-2311-4432-8C57-13F697AF818F}"/>
              </a:ext>
            </a:extLst>
          </p:cNvPr>
          <p:cNvSpPr txBox="1"/>
          <p:nvPr userDrawn="1"/>
        </p:nvSpPr>
        <p:spPr>
          <a:xfrm>
            <a:off x="1130700" y="6120462"/>
            <a:ext cx="9695429" cy="359009"/>
          </a:xfrm>
          <a:prstGeom prst="rect">
            <a:avLst/>
          </a:prstGeom>
          <a:noFill/>
        </p:spPr>
        <p:txBody>
          <a:bodyPr wrap="square" rtlCol="0">
            <a:spAutoFit/>
          </a:bodyPr>
          <a:lstStyle/>
          <a:p>
            <a:r>
              <a:rPr lang="en-US" sz="1733" b="0" i="0" kern="1200" dirty="0">
                <a:solidFill>
                  <a:schemeClr val="tx1"/>
                </a:solidFill>
                <a:effectLst/>
                <a:latin typeface="Calibri" panose="020F0502020204030204" pitchFamily="34" charset="0"/>
                <a:ea typeface="+mn-ea"/>
                <a:cs typeface="Calibri" panose="020F0502020204030204" pitchFamily="34" charset="0"/>
              </a:rPr>
              <a:t>WEALTH ADVISORY | OUTSOURCING | AUDIT, TAX, AND CONSULTING</a:t>
            </a:r>
          </a:p>
        </p:txBody>
      </p:sp>
      <p:sp>
        <p:nvSpPr>
          <p:cNvPr id="18" name="Rectangle 17">
            <a:extLst>
              <a:ext uri="{FF2B5EF4-FFF2-40B4-BE49-F238E27FC236}">
                <a16:creationId xmlns:a16="http://schemas.microsoft.com/office/drawing/2014/main" id="{55834A2E-CD12-4E39-A1FF-D7D7CEF7464B}"/>
              </a:ext>
            </a:extLst>
          </p:cNvPr>
          <p:cNvSpPr/>
          <p:nvPr userDrawn="1"/>
        </p:nvSpPr>
        <p:spPr>
          <a:xfrm>
            <a:off x="1136401" y="6419318"/>
            <a:ext cx="9075544" cy="246221"/>
          </a:xfrm>
          <a:prstGeom prst="rect">
            <a:avLst/>
          </a:prstGeom>
        </p:spPr>
        <p:txBody>
          <a:bodyPr wrap="square">
            <a:spAutoFit/>
          </a:bodyPr>
          <a:lstStyle/>
          <a:p>
            <a:pPr>
              <a:buNone/>
            </a:pPr>
            <a:r>
              <a:rPr lang="en-US" sz="1000" b="0" i="0" dirty="0">
                <a:solidFill>
                  <a:schemeClr val="tx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pic>
        <p:nvPicPr>
          <p:cNvPr id="19" name="Picture 18">
            <a:extLst>
              <a:ext uri="{FF2B5EF4-FFF2-40B4-BE49-F238E27FC236}">
                <a16:creationId xmlns:a16="http://schemas.microsoft.com/office/drawing/2014/main" id="{D8E0DAB1-38A0-46BB-B992-1A7B1661E0C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619373" y="382390"/>
            <a:ext cx="895207" cy="891508"/>
          </a:xfrm>
          <a:prstGeom prst="rect">
            <a:avLst/>
          </a:prstGeom>
        </p:spPr>
      </p:pic>
      <p:sp>
        <p:nvSpPr>
          <p:cNvPr id="12" name="Date Placeholder 3"/>
          <p:cNvSpPr txBox="1">
            <a:spLocks/>
          </p:cNvSpPr>
          <p:nvPr userDrawn="1"/>
        </p:nvSpPr>
        <p:spPr>
          <a:xfrm rot="16200000">
            <a:off x="10803121" y="1125721"/>
            <a:ext cx="2362203" cy="415559"/>
          </a:xfrm>
          <a:prstGeom prst="rect">
            <a:avLst/>
          </a:prstGeom>
        </p:spPr>
        <p:txBody>
          <a:bodyPr vert="horz" lIns="121920" tIns="60960" rIns="121920" bIns="6096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67" b="0" i="0" dirty="0">
                <a:solidFill>
                  <a:schemeClr val="bg1"/>
                </a:solidFill>
                <a:latin typeface="Calibri" panose="020F0502020204030204" pitchFamily="34" charset="0"/>
                <a:cs typeface="Calibri" panose="020F0502020204030204" pitchFamily="34" charset="0"/>
              </a:rPr>
              <a:t>©2021 CliftonLarsonAllen LLP</a:t>
            </a:r>
          </a:p>
        </p:txBody>
      </p:sp>
      <p:sp>
        <p:nvSpPr>
          <p:cNvPr id="10" name="Rectangle 4"/>
          <p:cNvSpPr>
            <a:spLocks noGrp="1" noChangeArrowheads="1"/>
          </p:cNvSpPr>
          <p:nvPr userDrawn="1">
            <p:ph type="subTitle" idx="1" hasCustomPrompt="1"/>
          </p:nvPr>
        </p:nvSpPr>
        <p:spPr>
          <a:xfrm>
            <a:off x="1130700" y="4856223"/>
            <a:ext cx="6807200" cy="851091"/>
          </a:xfrm>
          <a:noFill/>
        </p:spPr>
        <p:txBody>
          <a:bodyPr/>
          <a:lstStyle>
            <a:lvl1pPr marL="0" indent="0" algn="l">
              <a:buFontTx/>
              <a:buNone/>
              <a:defRPr sz="2267" b="0">
                <a:solidFill>
                  <a:schemeClr val="bg1"/>
                </a:solidFill>
              </a:defRPr>
            </a:lvl1pPr>
          </a:lstStyle>
          <a:p>
            <a:r>
              <a:rPr lang="en-US" dirty="0"/>
              <a:t>Click To Edit Master Subtitle Style</a:t>
            </a:r>
          </a:p>
        </p:txBody>
      </p:sp>
      <p:sp>
        <p:nvSpPr>
          <p:cNvPr id="11" name="Title 1"/>
          <p:cNvSpPr>
            <a:spLocks noGrp="1"/>
          </p:cNvSpPr>
          <p:nvPr userDrawn="1">
            <p:ph type="title" hasCustomPrompt="1"/>
          </p:nvPr>
        </p:nvSpPr>
        <p:spPr>
          <a:xfrm>
            <a:off x="1130700" y="3212227"/>
            <a:ext cx="6807200" cy="1613757"/>
          </a:xfrm>
          <a:noFill/>
        </p:spPr>
        <p:txBody>
          <a:bodyPr anchor="b" anchorCtr="0"/>
          <a:lstStyle>
            <a:lvl1pPr>
              <a:defRPr sz="3333">
                <a:solidFill>
                  <a:schemeClr val="bg1"/>
                </a:solidFill>
              </a:defRPr>
            </a:lvl1pPr>
          </a:lstStyle>
          <a:p>
            <a:r>
              <a:rPr lang="en-US" dirty="0"/>
              <a:t>Click To Edit Master Title Style</a:t>
            </a:r>
          </a:p>
        </p:txBody>
      </p:sp>
      <p:sp>
        <p:nvSpPr>
          <p:cNvPr id="20" name="Rectangle 19">
            <a:extLst>
              <a:ext uri="{FF2B5EF4-FFF2-40B4-BE49-F238E27FC236}">
                <a16:creationId xmlns:a16="http://schemas.microsoft.com/office/drawing/2014/main" id="{2B14A527-AB99-40B3-815A-4D05CAD293BE}"/>
              </a:ext>
            </a:extLst>
          </p:cNvPr>
          <p:cNvSpPr/>
          <p:nvPr userDrawn="1"/>
        </p:nvSpPr>
        <p:spPr bwMode="auto">
          <a:xfrm>
            <a:off x="12666797" y="2812372"/>
            <a:ext cx="2941264" cy="3461505"/>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indent="0" algn="l" defTabSz="1219139" rtl="0" eaLnBrk="0" fontAlgn="base" latinLnBrk="0" hangingPunct="0">
              <a:lnSpc>
                <a:spcPct val="100000"/>
              </a:lnSpc>
              <a:spcBef>
                <a:spcPct val="0"/>
              </a:spcBef>
              <a:spcAft>
                <a:spcPct val="0"/>
              </a:spcAft>
              <a:buClrTx/>
              <a:buSzTx/>
              <a:buFontTx/>
              <a:buNone/>
              <a:tabLst/>
            </a:pPr>
            <a:r>
              <a:rPr lang="en-US" sz="1600" kern="1200" dirty="0">
                <a:solidFill>
                  <a:schemeClr val="tx1"/>
                </a:solidFill>
                <a:latin typeface="Calibri" panose="020F0502020204030204" pitchFamily="34" charset="0"/>
                <a:ea typeface="ヒラギノ角ゴ Pro W3" pitchFamily="1" charset="-128"/>
                <a:cs typeface="Calibri" panose="020F0502020204030204" pitchFamily="34" charset="0"/>
              </a:rPr>
              <a:t>To change the picture:</a:t>
            </a:r>
          </a:p>
          <a:p>
            <a:pPr marL="380982" marR="0" lvl="0" indent="-380982" algn="l" defTabSz="1219139"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600" baseline="0" dirty="0">
                <a:latin typeface="Calibri" panose="020F0502020204030204" pitchFamily="34" charset="0"/>
                <a:cs typeface="Calibri" panose="020F0502020204030204" pitchFamily="34" charset="0"/>
              </a:rPr>
              <a:t>Go to </a:t>
            </a:r>
            <a:r>
              <a:rPr lang="en-US" sz="1600" b="1" baseline="0" dirty="0">
                <a:latin typeface="Calibri" panose="020F0502020204030204" pitchFamily="34" charset="0"/>
                <a:cs typeface="Calibri" panose="020F0502020204030204" pitchFamily="34" charset="0"/>
              </a:rPr>
              <a:t>View</a:t>
            </a:r>
            <a:r>
              <a:rPr lang="en-US" sz="1600" baseline="0" dirty="0">
                <a:latin typeface="Calibri" panose="020F0502020204030204" pitchFamily="34" charset="0"/>
                <a:cs typeface="Calibri" panose="020F0502020204030204" pitchFamily="34" charset="0"/>
              </a:rPr>
              <a:t> / </a:t>
            </a:r>
            <a:r>
              <a:rPr lang="en-US" sz="1600" b="1" baseline="0" dirty="0">
                <a:latin typeface="Calibri" panose="020F0502020204030204" pitchFamily="34" charset="0"/>
                <a:cs typeface="Calibri" panose="020F0502020204030204" pitchFamily="34" charset="0"/>
              </a:rPr>
              <a:t>Slide Master </a:t>
            </a:r>
            <a:endParaRPr lang="en-US" sz="1600" kern="1200" dirty="0">
              <a:solidFill>
                <a:schemeClr val="tx1"/>
              </a:solidFill>
              <a:latin typeface="Calibri" panose="020F0502020204030204" pitchFamily="34" charset="0"/>
              <a:ea typeface="ヒラギノ角ゴ Pro W3" pitchFamily="1" charset="-128"/>
              <a:cs typeface="Calibri" panose="020F0502020204030204" pitchFamily="34" charset="0"/>
            </a:endParaRPr>
          </a:p>
          <a:p>
            <a:pPr marL="380982" marR="0" indent="-380982" algn="l" defTabSz="1219139" rtl="0" eaLnBrk="0" fontAlgn="base" latinLnBrk="0" hangingPunct="0">
              <a:lnSpc>
                <a:spcPct val="100000"/>
              </a:lnSpc>
              <a:spcBef>
                <a:spcPct val="0"/>
              </a:spcBef>
              <a:spcAft>
                <a:spcPct val="0"/>
              </a:spcAft>
              <a:buClrTx/>
              <a:buSzTx/>
              <a:buFont typeface="Arial" panose="020B0604020202020204" pitchFamily="34" charset="0"/>
              <a:buChar char="•"/>
              <a:tabLst/>
            </a:pPr>
            <a:r>
              <a:rPr lang="en-US" sz="1600" kern="1200" dirty="0">
                <a:solidFill>
                  <a:schemeClr val="tx1"/>
                </a:solidFill>
                <a:latin typeface="Calibri" panose="020F0502020204030204" pitchFamily="34" charset="0"/>
                <a:ea typeface="ヒラギノ角ゴ Pro W3" pitchFamily="1" charset="-128"/>
                <a:cs typeface="Calibri" panose="020F0502020204030204" pitchFamily="34" charset="0"/>
              </a:rPr>
              <a:t>Right click on current image and select </a:t>
            </a:r>
            <a:r>
              <a:rPr lang="en-US" sz="1600" b="1" kern="1200" dirty="0">
                <a:solidFill>
                  <a:schemeClr val="tx1"/>
                </a:solidFill>
                <a:latin typeface="Calibri" panose="020F0502020204030204" pitchFamily="34" charset="0"/>
                <a:ea typeface="ヒラギノ角ゴ Pro W3" pitchFamily="1" charset="-128"/>
                <a:cs typeface="Calibri" panose="020F0502020204030204" pitchFamily="34" charset="0"/>
              </a:rPr>
              <a:t>Change</a:t>
            </a:r>
            <a:r>
              <a:rPr lang="en-US" sz="1600" kern="1200" dirty="0">
                <a:solidFill>
                  <a:schemeClr val="tx1"/>
                </a:solidFill>
                <a:latin typeface="Calibri" panose="020F0502020204030204" pitchFamily="34" charset="0"/>
                <a:ea typeface="ヒラギノ角ゴ Pro W3" pitchFamily="1" charset="-128"/>
                <a:cs typeface="Calibri" panose="020F0502020204030204" pitchFamily="34" charset="0"/>
              </a:rPr>
              <a:t> </a:t>
            </a:r>
            <a:r>
              <a:rPr lang="en-US" sz="1600" b="1" kern="1200" dirty="0">
                <a:solidFill>
                  <a:schemeClr val="tx1"/>
                </a:solidFill>
                <a:latin typeface="Calibri" panose="020F0502020204030204" pitchFamily="34" charset="0"/>
                <a:ea typeface="ヒラギノ角ゴ Pro W3" pitchFamily="1" charset="-128"/>
                <a:cs typeface="Calibri" panose="020F0502020204030204" pitchFamily="34" charset="0"/>
              </a:rPr>
              <a:t>Picture…</a:t>
            </a:r>
          </a:p>
          <a:p>
            <a:pPr marL="380982" indent="-380982" eaLnBrk="0" fontAlgn="base" hangingPunct="0">
              <a:spcBef>
                <a:spcPct val="0"/>
              </a:spcBef>
              <a:spcAft>
                <a:spcPct val="0"/>
              </a:spcAft>
              <a:buFont typeface="Arial" panose="020B0604020202020204" pitchFamily="34" charset="0"/>
              <a:buChar char="•"/>
            </a:pPr>
            <a:r>
              <a:rPr lang="en-US" sz="1600" kern="1200" dirty="0">
                <a:solidFill>
                  <a:schemeClr val="tx1"/>
                </a:solidFill>
                <a:latin typeface="Calibri" panose="020F0502020204030204" pitchFamily="34" charset="0"/>
                <a:ea typeface="ヒラギノ角ゴ Pro W3" pitchFamily="1" charset="-128"/>
                <a:cs typeface="Calibri" panose="020F0502020204030204" pitchFamily="34" charset="0"/>
              </a:rPr>
              <a:t>Browse to </a:t>
            </a:r>
            <a:r>
              <a:rPr lang="en-US" sz="1600" b="1" dirty="0">
                <a:latin typeface="Calibri" panose="020F0502020204030204" pitchFamily="34" charset="0"/>
                <a:cs typeface="Calibri" panose="020F0502020204030204" pitchFamily="34" charset="0"/>
              </a:rPr>
              <a:t>Y:\CLA Common\Administrative\Market Solutions\Share\~Image Library\_PowerPoint title slides\CLA Promise PPT\Standard Version Images\Main Title Slide</a:t>
            </a:r>
          </a:p>
          <a:p>
            <a:pPr marL="380982" indent="-380982" eaLnBrk="0" fontAlgn="base" hangingPunct="0">
              <a:spcBef>
                <a:spcPct val="0"/>
              </a:spcBef>
              <a:spcAft>
                <a:spcPct val="0"/>
              </a:spcAft>
              <a:buFont typeface="Arial" panose="020B0604020202020204" pitchFamily="34" charset="0"/>
              <a:buChar char="•"/>
            </a:pPr>
            <a:r>
              <a:rPr lang="en-US" sz="1600" dirty="0">
                <a:solidFill>
                  <a:schemeClr val="tx1"/>
                </a:solidFill>
                <a:latin typeface="Calibri" panose="020F0502020204030204" pitchFamily="34" charset="0"/>
                <a:ea typeface="ヒラギノ角ゴ Pro W3" pitchFamily="1" charset="-128"/>
                <a:cs typeface="Calibri" panose="020F0502020204030204" pitchFamily="34" charset="0"/>
              </a:rPr>
              <a:t>Select an image</a:t>
            </a:r>
            <a:endParaRPr kumimoji="0" lang="en-US" sz="1600" b="0" i="0" u="none" strike="noStrike" cap="none" normalizeH="0" baseline="0" dirty="0">
              <a:ln>
                <a:noFill/>
              </a:ln>
              <a:solidFill>
                <a:schemeClr val="tx1"/>
              </a:solidFill>
              <a:effectLst/>
              <a:latin typeface="Calibri" panose="020F0502020204030204" pitchFamily="34" charset="0"/>
              <a:ea typeface="ヒラギノ角ゴ Pro W3" pitchFamily="1" charset="-128"/>
              <a:cs typeface="Calibri" panose="020F0502020204030204" pitchFamily="34" charset="0"/>
            </a:endParaRPr>
          </a:p>
        </p:txBody>
      </p:sp>
    </p:spTree>
    <p:extLst>
      <p:ext uri="{BB962C8B-B14F-4D97-AF65-F5344CB8AC3E}">
        <p14:creationId xmlns:p14="http://schemas.microsoft.com/office/powerpoint/2010/main" val="3455795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468E6-FCD2-BF15-1151-06C10F38BB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3D5210-2797-1321-F712-905245C9B2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A81409-74F7-46C0-FD76-A8DEF0817F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0020A3-6FAE-C9E7-026F-A15A5B75E703}"/>
              </a:ext>
            </a:extLst>
          </p:cNvPr>
          <p:cNvSpPr>
            <a:spLocks noGrp="1"/>
          </p:cNvSpPr>
          <p:nvPr>
            <p:ph type="dt" sz="half" idx="10"/>
          </p:nvPr>
        </p:nvSpPr>
        <p:spPr/>
        <p:txBody>
          <a:bodyPr/>
          <a:lstStyle/>
          <a:p>
            <a:fld id="{28086890-968B-8C45-BA68-7FD640F3F708}" type="datetimeFigureOut">
              <a:rPr lang="en-US" smtClean="0"/>
              <a:t>11/9/22</a:t>
            </a:fld>
            <a:endParaRPr lang="en-US"/>
          </a:p>
        </p:txBody>
      </p:sp>
      <p:sp>
        <p:nvSpPr>
          <p:cNvPr id="6" name="Footer Placeholder 5">
            <a:extLst>
              <a:ext uri="{FF2B5EF4-FFF2-40B4-BE49-F238E27FC236}">
                <a16:creationId xmlns:a16="http://schemas.microsoft.com/office/drawing/2014/main" id="{AF082092-EAAC-61CE-E96C-AA456BB370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F4F828-B37F-7926-61C9-27433ED17D21}"/>
              </a:ext>
            </a:extLst>
          </p:cNvPr>
          <p:cNvSpPr>
            <a:spLocks noGrp="1"/>
          </p:cNvSpPr>
          <p:nvPr>
            <p:ph type="sldNum" sz="quarter" idx="12"/>
          </p:nvPr>
        </p:nvSpPr>
        <p:spPr/>
        <p:txBody>
          <a:bodyPr/>
          <a:lstStyle/>
          <a:p>
            <a:fld id="{43E7B29C-F8EA-A14E-AA46-CABF32F86956}" type="slidenum">
              <a:rPr lang="en-US" smtClean="0"/>
              <a:t>‹#›</a:t>
            </a:fld>
            <a:endParaRPr lang="en-US"/>
          </a:p>
        </p:txBody>
      </p:sp>
    </p:spTree>
    <p:extLst>
      <p:ext uri="{BB962C8B-B14F-4D97-AF65-F5344CB8AC3E}">
        <p14:creationId xmlns:p14="http://schemas.microsoft.com/office/powerpoint/2010/main" val="1928795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4E1BB-0999-1178-AD6B-E34E23130E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439B1F-0F05-6381-AE22-D84ABF128E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7C6E24-A2A8-61A8-DF99-968ED4270D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899A2C-B6FC-2FC5-701E-0F1E18748B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F1EF0B-AD7E-FFF1-A147-F98190D9ED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94C039-B801-8E57-FEE0-ADB58DEE6936}"/>
              </a:ext>
            </a:extLst>
          </p:cNvPr>
          <p:cNvSpPr>
            <a:spLocks noGrp="1"/>
          </p:cNvSpPr>
          <p:nvPr>
            <p:ph type="dt" sz="half" idx="10"/>
          </p:nvPr>
        </p:nvSpPr>
        <p:spPr/>
        <p:txBody>
          <a:bodyPr/>
          <a:lstStyle/>
          <a:p>
            <a:fld id="{28086890-968B-8C45-BA68-7FD640F3F708}" type="datetimeFigureOut">
              <a:rPr lang="en-US" smtClean="0"/>
              <a:t>11/9/22</a:t>
            </a:fld>
            <a:endParaRPr lang="en-US"/>
          </a:p>
        </p:txBody>
      </p:sp>
      <p:sp>
        <p:nvSpPr>
          <p:cNvPr id="8" name="Footer Placeholder 7">
            <a:extLst>
              <a:ext uri="{FF2B5EF4-FFF2-40B4-BE49-F238E27FC236}">
                <a16:creationId xmlns:a16="http://schemas.microsoft.com/office/drawing/2014/main" id="{D2BEB4FC-686B-AA6C-1B2D-806A9012AB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CEB4D6-69CC-67FD-D202-8F9B7E8574FF}"/>
              </a:ext>
            </a:extLst>
          </p:cNvPr>
          <p:cNvSpPr>
            <a:spLocks noGrp="1"/>
          </p:cNvSpPr>
          <p:nvPr>
            <p:ph type="sldNum" sz="quarter" idx="12"/>
          </p:nvPr>
        </p:nvSpPr>
        <p:spPr/>
        <p:txBody>
          <a:bodyPr/>
          <a:lstStyle/>
          <a:p>
            <a:fld id="{43E7B29C-F8EA-A14E-AA46-CABF32F86956}" type="slidenum">
              <a:rPr lang="en-US" smtClean="0"/>
              <a:t>‹#›</a:t>
            </a:fld>
            <a:endParaRPr lang="en-US"/>
          </a:p>
        </p:txBody>
      </p:sp>
    </p:spTree>
    <p:extLst>
      <p:ext uri="{BB962C8B-B14F-4D97-AF65-F5344CB8AC3E}">
        <p14:creationId xmlns:p14="http://schemas.microsoft.com/office/powerpoint/2010/main" val="2891266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5F549-4239-3165-0B0E-835C7E69D2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7C71B5-4AF0-1856-052A-A6B2F0E55BBA}"/>
              </a:ext>
            </a:extLst>
          </p:cNvPr>
          <p:cNvSpPr>
            <a:spLocks noGrp="1"/>
          </p:cNvSpPr>
          <p:nvPr>
            <p:ph type="dt" sz="half" idx="10"/>
          </p:nvPr>
        </p:nvSpPr>
        <p:spPr/>
        <p:txBody>
          <a:bodyPr/>
          <a:lstStyle/>
          <a:p>
            <a:fld id="{28086890-968B-8C45-BA68-7FD640F3F708}" type="datetimeFigureOut">
              <a:rPr lang="en-US" smtClean="0"/>
              <a:t>11/9/22</a:t>
            </a:fld>
            <a:endParaRPr lang="en-US"/>
          </a:p>
        </p:txBody>
      </p:sp>
      <p:sp>
        <p:nvSpPr>
          <p:cNvPr id="4" name="Footer Placeholder 3">
            <a:extLst>
              <a:ext uri="{FF2B5EF4-FFF2-40B4-BE49-F238E27FC236}">
                <a16:creationId xmlns:a16="http://schemas.microsoft.com/office/drawing/2014/main" id="{3B755D70-3C5B-764A-6A5D-A7BCEC335C7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CC8309-217F-8D57-FAD0-BFCEDA3A0DC0}"/>
              </a:ext>
            </a:extLst>
          </p:cNvPr>
          <p:cNvSpPr>
            <a:spLocks noGrp="1"/>
          </p:cNvSpPr>
          <p:nvPr>
            <p:ph type="sldNum" sz="quarter" idx="12"/>
          </p:nvPr>
        </p:nvSpPr>
        <p:spPr/>
        <p:txBody>
          <a:bodyPr/>
          <a:lstStyle/>
          <a:p>
            <a:fld id="{43E7B29C-F8EA-A14E-AA46-CABF32F86956}" type="slidenum">
              <a:rPr lang="en-US" smtClean="0"/>
              <a:t>‹#›</a:t>
            </a:fld>
            <a:endParaRPr lang="en-US"/>
          </a:p>
        </p:txBody>
      </p:sp>
    </p:spTree>
    <p:extLst>
      <p:ext uri="{BB962C8B-B14F-4D97-AF65-F5344CB8AC3E}">
        <p14:creationId xmlns:p14="http://schemas.microsoft.com/office/powerpoint/2010/main" val="1643756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BE442C-3001-DD5D-C414-108BA07FDC7D}"/>
              </a:ext>
            </a:extLst>
          </p:cNvPr>
          <p:cNvSpPr>
            <a:spLocks noGrp="1"/>
          </p:cNvSpPr>
          <p:nvPr>
            <p:ph type="dt" sz="half" idx="10"/>
          </p:nvPr>
        </p:nvSpPr>
        <p:spPr/>
        <p:txBody>
          <a:bodyPr/>
          <a:lstStyle/>
          <a:p>
            <a:fld id="{28086890-968B-8C45-BA68-7FD640F3F708}" type="datetimeFigureOut">
              <a:rPr lang="en-US" smtClean="0"/>
              <a:t>11/9/22</a:t>
            </a:fld>
            <a:endParaRPr lang="en-US"/>
          </a:p>
        </p:txBody>
      </p:sp>
      <p:sp>
        <p:nvSpPr>
          <p:cNvPr id="3" name="Footer Placeholder 2">
            <a:extLst>
              <a:ext uri="{FF2B5EF4-FFF2-40B4-BE49-F238E27FC236}">
                <a16:creationId xmlns:a16="http://schemas.microsoft.com/office/drawing/2014/main" id="{C0E3A1F5-F090-0B59-CEE2-3231E302D8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B457D4-C90C-14AA-30EB-E303C32D8B4A}"/>
              </a:ext>
            </a:extLst>
          </p:cNvPr>
          <p:cNvSpPr>
            <a:spLocks noGrp="1"/>
          </p:cNvSpPr>
          <p:nvPr>
            <p:ph type="sldNum" sz="quarter" idx="12"/>
          </p:nvPr>
        </p:nvSpPr>
        <p:spPr/>
        <p:txBody>
          <a:bodyPr/>
          <a:lstStyle/>
          <a:p>
            <a:fld id="{43E7B29C-F8EA-A14E-AA46-CABF32F86956}" type="slidenum">
              <a:rPr lang="en-US" smtClean="0"/>
              <a:t>‹#›</a:t>
            </a:fld>
            <a:endParaRPr lang="en-US"/>
          </a:p>
        </p:txBody>
      </p:sp>
    </p:spTree>
    <p:extLst>
      <p:ext uri="{BB962C8B-B14F-4D97-AF65-F5344CB8AC3E}">
        <p14:creationId xmlns:p14="http://schemas.microsoft.com/office/powerpoint/2010/main" val="1533139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7AD58-3986-D748-F0E9-E025116B29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1DB67E-E904-463B-39AC-7D04FBA09D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24383B-A80F-C640-34A1-0000DBD185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6F434A-C2C4-EA5C-1F88-47966CFEF24E}"/>
              </a:ext>
            </a:extLst>
          </p:cNvPr>
          <p:cNvSpPr>
            <a:spLocks noGrp="1"/>
          </p:cNvSpPr>
          <p:nvPr>
            <p:ph type="dt" sz="half" idx="10"/>
          </p:nvPr>
        </p:nvSpPr>
        <p:spPr/>
        <p:txBody>
          <a:bodyPr/>
          <a:lstStyle/>
          <a:p>
            <a:fld id="{28086890-968B-8C45-BA68-7FD640F3F708}" type="datetimeFigureOut">
              <a:rPr lang="en-US" smtClean="0"/>
              <a:t>11/9/22</a:t>
            </a:fld>
            <a:endParaRPr lang="en-US"/>
          </a:p>
        </p:txBody>
      </p:sp>
      <p:sp>
        <p:nvSpPr>
          <p:cNvPr id="6" name="Footer Placeholder 5">
            <a:extLst>
              <a:ext uri="{FF2B5EF4-FFF2-40B4-BE49-F238E27FC236}">
                <a16:creationId xmlns:a16="http://schemas.microsoft.com/office/drawing/2014/main" id="{41EDD03E-C43E-762E-3915-920B41D8C4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2A21D0-C10C-01C6-A992-3365339B60DD}"/>
              </a:ext>
            </a:extLst>
          </p:cNvPr>
          <p:cNvSpPr>
            <a:spLocks noGrp="1"/>
          </p:cNvSpPr>
          <p:nvPr>
            <p:ph type="sldNum" sz="quarter" idx="12"/>
          </p:nvPr>
        </p:nvSpPr>
        <p:spPr/>
        <p:txBody>
          <a:bodyPr/>
          <a:lstStyle/>
          <a:p>
            <a:fld id="{43E7B29C-F8EA-A14E-AA46-CABF32F86956}" type="slidenum">
              <a:rPr lang="en-US" smtClean="0"/>
              <a:t>‹#›</a:t>
            </a:fld>
            <a:endParaRPr lang="en-US"/>
          </a:p>
        </p:txBody>
      </p:sp>
    </p:spTree>
    <p:extLst>
      <p:ext uri="{BB962C8B-B14F-4D97-AF65-F5344CB8AC3E}">
        <p14:creationId xmlns:p14="http://schemas.microsoft.com/office/powerpoint/2010/main" val="2605230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31783-E400-6ABB-5E89-02A2A5290C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5C0D95-8349-7B6F-422E-E870B6C461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CE1388-53C8-7F5B-686A-7A2ECC75D2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462526-C4F3-7E43-799B-D98F77DCB72D}"/>
              </a:ext>
            </a:extLst>
          </p:cNvPr>
          <p:cNvSpPr>
            <a:spLocks noGrp="1"/>
          </p:cNvSpPr>
          <p:nvPr>
            <p:ph type="dt" sz="half" idx="10"/>
          </p:nvPr>
        </p:nvSpPr>
        <p:spPr/>
        <p:txBody>
          <a:bodyPr/>
          <a:lstStyle/>
          <a:p>
            <a:fld id="{28086890-968B-8C45-BA68-7FD640F3F708}" type="datetimeFigureOut">
              <a:rPr lang="en-US" smtClean="0"/>
              <a:t>11/9/22</a:t>
            </a:fld>
            <a:endParaRPr lang="en-US"/>
          </a:p>
        </p:txBody>
      </p:sp>
      <p:sp>
        <p:nvSpPr>
          <p:cNvPr id="6" name="Footer Placeholder 5">
            <a:extLst>
              <a:ext uri="{FF2B5EF4-FFF2-40B4-BE49-F238E27FC236}">
                <a16:creationId xmlns:a16="http://schemas.microsoft.com/office/drawing/2014/main" id="{528D7C20-3E2C-1E06-87F0-C8C2F265C2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8DF089-2A8A-9080-361F-FBB23E34839A}"/>
              </a:ext>
            </a:extLst>
          </p:cNvPr>
          <p:cNvSpPr>
            <a:spLocks noGrp="1"/>
          </p:cNvSpPr>
          <p:nvPr>
            <p:ph type="sldNum" sz="quarter" idx="12"/>
          </p:nvPr>
        </p:nvSpPr>
        <p:spPr/>
        <p:txBody>
          <a:bodyPr/>
          <a:lstStyle/>
          <a:p>
            <a:fld id="{43E7B29C-F8EA-A14E-AA46-CABF32F86956}" type="slidenum">
              <a:rPr lang="en-US" smtClean="0"/>
              <a:t>‹#›</a:t>
            </a:fld>
            <a:endParaRPr lang="en-US"/>
          </a:p>
        </p:txBody>
      </p:sp>
    </p:spTree>
    <p:extLst>
      <p:ext uri="{BB962C8B-B14F-4D97-AF65-F5344CB8AC3E}">
        <p14:creationId xmlns:p14="http://schemas.microsoft.com/office/powerpoint/2010/main" val="3614200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image" Target="../media/image4.emf"/><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image" Target="../media/image3.pn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2.emf"/><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4E1610-3842-9738-B7A5-4D7ECF79E1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205FB9-60E9-2785-7253-9B284417BC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EBE78E-97FA-717D-1C4B-DAC728873B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086890-968B-8C45-BA68-7FD640F3F708}" type="datetimeFigureOut">
              <a:rPr lang="en-US" smtClean="0"/>
              <a:t>11/9/22</a:t>
            </a:fld>
            <a:endParaRPr lang="en-US"/>
          </a:p>
        </p:txBody>
      </p:sp>
      <p:sp>
        <p:nvSpPr>
          <p:cNvPr id="5" name="Footer Placeholder 4">
            <a:extLst>
              <a:ext uri="{FF2B5EF4-FFF2-40B4-BE49-F238E27FC236}">
                <a16:creationId xmlns:a16="http://schemas.microsoft.com/office/drawing/2014/main" id="{38D05982-626E-8482-D0A3-227F771809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073171C-5043-7805-A3AE-BDBC8C494E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E7B29C-F8EA-A14E-AA46-CABF32F86956}" type="slidenum">
              <a:rPr lang="en-US" smtClean="0"/>
              <a:t>‹#›</a:t>
            </a:fld>
            <a:endParaRPr lang="en-US"/>
          </a:p>
        </p:txBody>
      </p:sp>
    </p:spTree>
    <p:extLst>
      <p:ext uri="{BB962C8B-B14F-4D97-AF65-F5344CB8AC3E}">
        <p14:creationId xmlns:p14="http://schemas.microsoft.com/office/powerpoint/2010/main" val="38286608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56F893C-FCE8-460F-B9A6-217C3B4A6224}"/>
              </a:ext>
            </a:extLst>
          </p:cNvPr>
          <p:cNvGrpSpPr/>
          <p:nvPr userDrawn="1"/>
        </p:nvGrpSpPr>
        <p:grpSpPr>
          <a:xfrm>
            <a:off x="0" y="6328265"/>
            <a:ext cx="12192000" cy="538544"/>
            <a:chOff x="0" y="3984266"/>
            <a:chExt cx="9144000" cy="403908"/>
          </a:xfrm>
        </p:grpSpPr>
        <p:sp>
          <p:nvSpPr>
            <p:cNvPr id="2" name="Rectangle 1">
              <a:extLst>
                <a:ext uri="{FF2B5EF4-FFF2-40B4-BE49-F238E27FC236}">
                  <a16:creationId xmlns:a16="http://schemas.microsoft.com/office/drawing/2014/main" id="{EBB755F5-5A74-4477-959B-F6A8E4CC1E15}"/>
                </a:ext>
              </a:extLst>
            </p:cNvPr>
            <p:cNvSpPr/>
            <p:nvPr userDrawn="1"/>
          </p:nvSpPr>
          <p:spPr bwMode="auto">
            <a:xfrm>
              <a:off x="0" y="3984266"/>
              <a:ext cx="9144000" cy="402336"/>
            </a:xfrm>
            <a:prstGeom prst="rect">
              <a:avLst/>
            </a:prstGeom>
            <a:solidFill>
              <a:srgbClr val="2E334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charset="0"/>
                <a:ea typeface="ヒラギノ角ゴ Pro W3" pitchFamily="1" charset="-128"/>
              </a:endParaRPr>
            </a:p>
          </p:txBody>
        </p:sp>
        <p:sp>
          <p:nvSpPr>
            <p:cNvPr id="12" name="Rectangle 11">
              <a:extLst>
                <a:ext uri="{FF2B5EF4-FFF2-40B4-BE49-F238E27FC236}">
                  <a16:creationId xmlns:a16="http://schemas.microsoft.com/office/drawing/2014/main" id="{FF0A541A-4CA7-4DBB-AAD0-4CB839A69E31}"/>
                </a:ext>
              </a:extLst>
            </p:cNvPr>
            <p:cNvSpPr/>
            <p:nvPr userDrawn="1"/>
          </p:nvSpPr>
          <p:spPr bwMode="auto">
            <a:xfrm>
              <a:off x="5026478" y="3984266"/>
              <a:ext cx="4117521" cy="403908"/>
            </a:xfrm>
            <a:custGeom>
              <a:avLst/>
              <a:gdLst>
                <a:gd name="connsiteX0" fmla="*/ 0 w 3204754"/>
                <a:gd name="connsiteY0" fmla="*/ 0 h 402336"/>
                <a:gd name="connsiteX1" fmla="*/ 3204754 w 3204754"/>
                <a:gd name="connsiteY1" fmla="*/ 0 h 402336"/>
                <a:gd name="connsiteX2" fmla="*/ 3204754 w 3204754"/>
                <a:gd name="connsiteY2" fmla="*/ 402336 h 402336"/>
                <a:gd name="connsiteX3" fmla="*/ 0 w 3204754"/>
                <a:gd name="connsiteY3" fmla="*/ 402336 h 402336"/>
                <a:gd name="connsiteX4" fmla="*/ 0 w 3204754"/>
                <a:gd name="connsiteY4" fmla="*/ 0 h 402336"/>
                <a:gd name="connsiteX0" fmla="*/ 931817 w 4136571"/>
                <a:gd name="connsiteY0" fmla="*/ 0 h 422958"/>
                <a:gd name="connsiteX1" fmla="*/ 4136571 w 4136571"/>
                <a:gd name="connsiteY1" fmla="*/ 0 h 422958"/>
                <a:gd name="connsiteX2" fmla="*/ 4136571 w 4136571"/>
                <a:gd name="connsiteY2" fmla="*/ 402336 h 422958"/>
                <a:gd name="connsiteX3" fmla="*/ 0 w 4136571"/>
                <a:gd name="connsiteY3" fmla="*/ 422958 h 422958"/>
                <a:gd name="connsiteX4" fmla="*/ 931817 w 4136571"/>
                <a:gd name="connsiteY4" fmla="*/ 0 h 422958"/>
                <a:gd name="connsiteX0" fmla="*/ 912767 w 4117521"/>
                <a:gd name="connsiteY0" fmla="*/ 0 h 402336"/>
                <a:gd name="connsiteX1" fmla="*/ 4117521 w 4117521"/>
                <a:gd name="connsiteY1" fmla="*/ 0 h 402336"/>
                <a:gd name="connsiteX2" fmla="*/ 4117521 w 4117521"/>
                <a:gd name="connsiteY2" fmla="*/ 402336 h 402336"/>
                <a:gd name="connsiteX3" fmla="*/ 0 w 4117521"/>
                <a:gd name="connsiteY3" fmla="*/ 378508 h 402336"/>
                <a:gd name="connsiteX4" fmla="*/ 912767 w 4117521"/>
                <a:gd name="connsiteY4" fmla="*/ 0 h 402336"/>
                <a:gd name="connsiteX0" fmla="*/ 906417 w 4111171"/>
                <a:gd name="connsiteY0" fmla="*/ 0 h 402336"/>
                <a:gd name="connsiteX1" fmla="*/ 4111171 w 4111171"/>
                <a:gd name="connsiteY1" fmla="*/ 0 h 402336"/>
                <a:gd name="connsiteX2" fmla="*/ 4111171 w 4111171"/>
                <a:gd name="connsiteY2" fmla="*/ 402336 h 402336"/>
                <a:gd name="connsiteX3" fmla="*/ 0 w 4111171"/>
                <a:gd name="connsiteY3" fmla="*/ 397558 h 402336"/>
                <a:gd name="connsiteX4" fmla="*/ 906417 w 4111171"/>
                <a:gd name="connsiteY4" fmla="*/ 0 h 402336"/>
                <a:gd name="connsiteX0" fmla="*/ 906417 w 4111171"/>
                <a:gd name="connsiteY0" fmla="*/ 0 h 402336"/>
                <a:gd name="connsiteX1" fmla="*/ 4111171 w 4111171"/>
                <a:gd name="connsiteY1" fmla="*/ 0 h 402336"/>
                <a:gd name="connsiteX2" fmla="*/ 4111171 w 4111171"/>
                <a:gd name="connsiteY2" fmla="*/ 402336 h 402336"/>
                <a:gd name="connsiteX3" fmla="*/ 0 w 4111171"/>
                <a:gd name="connsiteY3" fmla="*/ 397558 h 402336"/>
                <a:gd name="connsiteX4" fmla="*/ 906417 w 4111171"/>
                <a:gd name="connsiteY4" fmla="*/ 0 h 402336"/>
                <a:gd name="connsiteX0" fmla="*/ 906417 w 4111171"/>
                <a:gd name="connsiteY0" fmla="*/ 0 h 402336"/>
                <a:gd name="connsiteX1" fmla="*/ 4111171 w 4111171"/>
                <a:gd name="connsiteY1" fmla="*/ 0 h 402336"/>
                <a:gd name="connsiteX2" fmla="*/ 4111171 w 4111171"/>
                <a:gd name="connsiteY2" fmla="*/ 402336 h 402336"/>
                <a:gd name="connsiteX3" fmla="*/ 0 w 4111171"/>
                <a:gd name="connsiteY3" fmla="*/ 397558 h 402336"/>
                <a:gd name="connsiteX4" fmla="*/ 906417 w 4111171"/>
                <a:gd name="connsiteY4" fmla="*/ 0 h 402336"/>
                <a:gd name="connsiteX0" fmla="*/ 912767 w 4117521"/>
                <a:gd name="connsiteY0" fmla="*/ 0 h 403908"/>
                <a:gd name="connsiteX1" fmla="*/ 4117521 w 4117521"/>
                <a:gd name="connsiteY1" fmla="*/ 0 h 403908"/>
                <a:gd name="connsiteX2" fmla="*/ 4117521 w 4117521"/>
                <a:gd name="connsiteY2" fmla="*/ 402336 h 403908"/>
                <a:gd name="connsiteX3" fmla="*/ 0 w 4117521"/>
                <a:gd name="connsiteY3" fmla="*/ 403908 h 403908"/>
                <a:gd name="connsiteX4" fmla="*/ 912767 w 4117521"/>
                <a:gd name="connsiteY4" fmla="*/ 0 h 403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7521" h="403908">
                  <a:moveTo>
                    <a:pt x="912767" y="0"/>
                  </a:moveTo>
                  <a:lnTo>
                    <a:pt x="4117521" y="0"/>
                  </a:lnTo>
                  <a:lnTo>
                    <a:pt x="4117521" y="402336"/>
                  </a:lnTo>
                  <a:lnTo>
                    <a:pt x="0" y="403908"/>
                  </a:lnTo>
                  <a:lnTo>
                    <a:pt x="912767" y="0"/>
                  </a:lnTo>
                  <a:close/>
                </a:path>
              </a:pathLst>
            </a:cu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charset="0"/>
                <a:ea typeface="ヒラギノ角ゴ Pro W3" pitchFamily="1" charset="-128"/>
              </a:endParaRPr>
            </a:p>
          </p:txBody>
        </p:sp>
      </p:grpSp>
      <p:pic>
        <p:nvPicPr>
          <p:cNvPr id="13" name="Picture 12">
            <a:extLst>
              <a:ext uri="{FF2B5EF4-FFF2-40B4-BE49-F238E27FC236}">
                <a16:creationId xmlns:a16="http://schemas.microsoft.com/office/drawing/2014/main" id="{2C9B22EB-BFBA-452F-A9B5-F0CD0C22C9E8}"/>
              </a:ext>
            </a:extLst>
          </p:cNvPr>
          <p:cNvPicPr preferRelativeResize="0">
            <a:picLocks/>
          </p:cNvPicPr>
          <p:nvPr userDrawn="1"/>
        </p:nvPicPr>
        <p:blipFill>
          <a:blip r:embed="rId23" cstate="print">
            <a:extLst>
              <a:ext uri="{28A0092B-C50C-407E-A947-70E740481C1C}">
                <a14:useLocalDpi xmlns:a14="http://schemas.microsoft.com/office/drawing/2010/main" val="0"/>
              </a:ext>
            </a:extLst>
          </a:blip>
          <a:srcRect/>
          <a:stretch/>
        </p:blipFill>
        <p:spPr>
          <a:xfrm>
            <a:off x="155819" y="6401902"/>
            <a:ext cx="391821" cy="390201"/>
          </a:xfrm>
          <a:prstGeom prst="rect">
            <a:avLst/>
          </a:prstGeom>
        </p:spPr>
      </p:pic>
      <p:pic>
        <p:nvPicPr>
          <p:cNvPr id="15" name="Picture 14" descr="A close up of a logo&#10;&#10;Description automatically generated">
            <a:extLst>
              <a:ext uri="{FF2B5EF4-FFF2-40B4-BE49-F238E27FC236}">
                <a16:creationId xmlns:a16="http://schemas.microsoft.com/office/drawing/2014/main" id="{4396B129-CE4E-42FD-82A0-38E1FC58D1AC}"/>
              </a:ext>
            </a:extLst>
          </p:cNvPr>
          <p:cNvPicPr>
            <a:picLocks noChangeAspect="1"/>
          </p:cNvPicPr>
          <p:nvPr userDrawn="1"/>
        </p:nvPicPr>
        <p:blipFill>
          <a:blip r:embed="rId24" cstate="hqprint">
            <a:alphaModFix amt="15000"/>
            <a:extLst>
              <a:ext uri="{28A0092B-C50C-407E-A947-70E740481C1C}">
                <a14:useLocalDpi xmlns:a14="http://schemas.microsoft.com/office/drawing/2010/main"/>
              </a:ext>
            </a:extLst>
          </a:blip>
          <a:stretch>
            <a:fillRect/>
          </a:stretch>
        </p:blipFill>
        <p:spPr>
          <a:xfrm>
            <a:off x="11117181" y="6030031"/>
            <a:ext cx="772759" cy="297395"/>
          </a:xfrm>
          <a:prstGeom prst="rect">
            <a:avLst/>
          </a:prstGeom>
          <a:effectLst/>
        </p:spPr>
      </p:pic>
      <p:pic>
        <p:nvPicPr>
          <p:cNvPr id="17" name="Picture 16">
            <a:extLst>
              <a:ext uri="{FF2B5EF4-FFF2-40B4-BE49-F238E27FC236}">
                <a16:creationId xmlns:a16="http://schemas.microsoft.com/office/drawing/2014/main" id="{89E231E2-5F4B-4F7D-BFF0-42A5AED657B4}"/>
              </a:ext>
            </a:extLst>
          </p:cNvPr>
          <p:cNvPicPr>
            <a:picLocks noChangeAspect="1"/>
          </p:cNvPicPr>
          <p:nvPr userDrawn="1"/>
        </p:nvPicPr>
        <p:blipFill>
          <a:blip r:embed="rId25" cstate="print">
            <a:extLst>
              <a:ext uri="{28A0092B-C50C-407E-A947-70E740481C1C}">
                <a14:useLocalDpi xmlns:a14="http://schemas.microsoft.com/office/drawing/2010/main" val="0"/>
              </a:ext>
            </a:extLst>
          </a:blip>
          <a:srcRect/>
          <a:stretch/>
        </p:blipFill>
        <p:spPr>
          <a:xfrm>
            <a:off x="9585475" y="6499205"/>
            <a:ext cx="1977067" cy="203675"/>
          </a:xfrm>
          <a:prstGeom prst="rect">
            <a:avLst/>
          </a:prstGeom>
        </p:spPr>
      </p:pic>
      <p:sp>
        <p:nvSpPr>
          <p:cNvPr id="14" name="Slide Number Placeholder 5"/>
          <p:cNvSpPr>
            <a:spLocks noGrp="1"/>
          </p:cNvSpPr>
          <p:nvPr>
            <p:ph type="sldNum" sz="quarter" idx="4"/>
          </p:nvPr>
        </p:nvSpPr>
        <p:spPr>
          <a:xfrm>
            <a:off x="11582400" y="6362700"/>
            <a:ext cx="527709" cy="457200"/>
          </a:xfrm>
          <a:prstGeom prst="rect">
            <a:avLst/>
          </a:prstGeom>
        </p:spPr>
        <p:txBody>
          <a:bodyPr anchor="ctr" anchorCtr="0"/>
          <a:lstStyle>
            <a:lvl1pPr algn="r">
              <a:defRPr sz="1200" b="1">
                <a:solidFill>
                  <a:schemeClr val="bg1"/>
                </a:solidFill>
              </a:defRPr>
            </a:lvl1pPr>
          </a:lstStyle>
          <a:p>
            <a:fld id="{6DAB3F6F-6A30-410C-8DAB-3E7769D71CBC}" type="slidenum">
              <a:rPr lang="en-US" smtClean="0"/>
              <a:pPr/>
              <a:t>‹#›</a:t>
            </a:fld>
            <a:endParaRPr lang="en-US" dirty="0"/>
          </a:p>
        </p:txBody>
      </p:sp>
      <p:sp>
        <p:nvSpPr>
          <p:cNvPr id="174087" name="Rectangle 7"/>
          <p:cNvSpPr>
            <a:spLocks noGrp="1" noChangeArrowheads="1"/>
          </p:cNvSpPr>
          <p:nvPr>
            <p:ph type="ftr" sz="quarter" idx="3"/>
          </p:nvPr>
        </p:nvSpPr>
        <p:spPr bwMode="auto">
          <a:xfrm>
            <a:off x="609600" y="6056099"/>
            <a:ext cx="3860800" cy="228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067">
                <a:solidFill>
                  <a:schemeClr val="tx2"/>
                </a:solidFill>
                <a:latin typeface="Calibri" pitchFamily="34" charset="0"/>
                <a:cs typeface="Calibri" pitchFamily="34" charset="0"/>
              </a:defRPr>
            </a:lvl1pPr>
          </a:lstStyle>
          <a:p>
            <a:endParaRPr lang="en-US" dirty="0"/>
          </a:p>
        </p:txBody>
      </p:sp>
      <p:sp>
        <p:nvSpPr>
          <p:cNvPr id="174084" name="Rectangle 4"/>
          <p:cNvSpPr>
            <a:spLocks noGrp="1" noChangeArrowheads="1"/>
          </p:cNvSpPr>
          <p:nvPr userDrawn="1">
            <p:ph type="title"/>
          </p:nvPr>
        </p:nvSpPr>
        <p:spPr bwMode="auto">
          <a:xfrm>
            <a:off x="609600" y="91517"/>
            <a:ext cx="10972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74085" name="Rectangle 5"/>
          <p:cNvSpPr>
            <a:spLocks noGrp="1" noChangeArrowheads="1"/>
          </p:cNvSpPr>
          <p:nvPr userDrawn="1">
            <p:ph type="body" idx="1"/>
          </p:nvPr>
        </p:nvSpPr>
        <p:spPr bwMode="auto">
          <a:xfrm>
            <a:off x="609600" y="1005918"/>
            <a:ext cx="10972800" cy="50501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Date Placeholder 3"/>
          <p:cNvSpPr txBox="1">
            <a:spLocks/>
          </p:cNvSpPr>
          <p:nvPr userDrawn="1"/>
        </p:nvSpPr>
        <p:spPr>
          <a:xfrm rot="16200000">
            <a:off x="10803121" y="1125721"/>
            <a:ext cx="2362203" cy="415559"/>
          </a:xfrm>
          <a:prstGeom prst="rect">
            <a:avLst/>
          </a:prstGeom>
        </p:spPr>
        <p:txBody>
          <a:bodyPr vert="horz" lIns="121920" tIns="60960" rIns="121920" bIns="6096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67" b="0" i="0" dirty="0">
                <a:solidFill>
                  <a:schemeClr val="tx1">
                    <a:lumMod val="60000"/>
                    <a:lumOff val="40000"/>
                  </a:schemeClr>
                </a:solidFill>
                <a:latin typeface="Calibri" panose="020F0502020204030204" pitchFamily="34" charset="0"/>
                <a:cs typeface="Calibri" panose="020F0502020204030204" pitchFamily="34" charset="0"/>
              </a:rPr>
              <a:t>©2021 CliftonLarsonAllen LLP</a:t>
            </a:r>
          </a:p>
        </p:txBody>
      </p:sp>
    </p:spTree>
    <p:extLst>
      <p:ext uri="{BB962C8B-B14F-4D97-AF65-F5344CB8AC3E}">
        <p14:creationId xmlns:p14="http://schemas.microsoft.com/office/powerpoint/2010/main" val="21214992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hf hdr="0" ftr="0" dt="0"/>
  <p:txStyles>
    <p:titleStyle>
      <a:lvl1pPr algn="l" rtl="0" eaLnBrk="1" fontAlgn="base" hangingPunct="1">
        <a:spcBef>
          <a:spcPct val="0"/>
        </a:spcBef>
        <a:spcAft>
          <a:spcPct val="0"/>
        </a:spcAft>
        <a:defRPr sz="3733" b="0">
          <a:solidFill>
            <a:schemeClr val="accent1"/>
          </a:solidFill>
          <a:latin typeface="Georgia" panose="02040502050405020303" pitchFamily="18" charset="0"/>
          <a:ea typeface="+mj-ea"/>
          <a:cs typeface="Calibri" pitchFamily="34" charset="0"/>
        </a:defRPr>
      </a:lvl1pPr>
      <a:lvl2pPr algn="l" rtl="0" eaLnBrk="1" fontAlgn="base" hangingPunct="1">
        <a:spcBef>
          <a:spcPct val="0"/>
        </a:spcBef>
        <a:spcAft>
          <a:spcPct val="0"/>
        </a:spcAft>
        <a:defRPr sz="4800" b="1">
          <a:solidFill>
            <a:schemeClr val="tx2"/>
          </a:solidFill>
          <a:latin typeface="Arial Narrow" pitchFamily="1" charset="0"/>
          <a:ea typeface="ヒラギノ角ゴ Pro W3" pitchFamily="1" charset="-128"/>
        </a:defRPr>
      </a:lvl2pPr>
      <a:lvl3pPr algn="l" rtl="0" eaLnBrk="1" fontAlgn="base" hangingPunct="1">
        <a:spcBef>
          <a:spcPct val="0"/>
        </a:spcBef>
        <a:spcAft>
          <a:spcPct val="0"/>
        </a:spcAft>
        <a:defRPr sz="4800" b="1">
          <a:solidFill>
            <a:schemeClr val="tx2"/>
          </a:solidFill>
          <a:latin typeface="Arial Narrow" pitchFamily="1" charset="0"/>
          <a:ea typeface="ヒラギノ角ゴ Pro W3" pitchFamily="1" charset="-128"/>
        </a:defRPr>
      </a:lvl3pPr>
      <a:lvl4pPr algn="l" rtl="0" eaLnBrk="1" fontAlgn="base" hangingPunct="1">
        <a:spcBef>
          <a:spcPct val="0"/>
        </a:spcBef>
        <a:spcAft>
          <a:spcPct val="0"/>
        </a:spcAft>
        <a:defRPr sz="4800" b="1">
          <a:solidFill>
            <a:schemeClr val="tx2"/>
          </a:solidFill>
          <a:latin typeface="Arial Narrow" pitchFamily="1" charset="0"/>
          <a:ea typeface="ヒラギノ角ゴ Pro W3" pitchFamily="1" charset="-128"/>
        </a:defRPr>
      </a:lvl4pPr>
      <a:lvl5pPr algn="l" rtl="0" eaLnBrk="1" fontAlgn="base" hangingPunct="1">
        <a:spcBef>
          <a:spcPct val="0"/>
        </a:spcBef>
        <a:spcAft>
          <a:spcPct val="0"/>
        </a:spcAft>
        <a:defRPr sz="4800" b="1">
          <a:solidFill>
            <a:schemeClr val="tx2"/>
          </a:solidFill>
          <a:latin typeface="Arial Narrow" pitchFamily="1" charset="0"/>
          <a:ea typeface="ヒラギノ角ゴ Pro W3" pitchFamily="1" charset="-128"/>
        </a:defRPr>
      </a:lvl5pPr>
      <a:lvl6pPr marL="609585" algn="l" rtl="0" eaLnBrk="1" fontAlgn="base" hangingPunct="1">
        <a:spcBef>
          <a:spcPct val="0"/>
        </a:spcBef>
        <a:spcAft>
          <a:spcPct val="0"/>
        </a:spcAft>
        <a:defRPr sz="4800" b="1">
          <a:solidFill>
            <a:schemeClr val="tx2"/>
          </a:solidFill>
          <a:latin typeface="Arial Narrow" pitchFamily="1" charset="0"/>
          <a:ea typeface="ヒラギノ角ゴ Pro W3" pitchFamily="1" charset="-128"/>
        </a:defRPr>
      </a:lvl6pPr>
      <a:lvl7pPr marL="1219170" algn="l" rtl="0" eaLnBrk="1" fontAlgn="base" hangingPunct="1">
        <a:spcBef>
          <a:spcPct val="0"/>
        </a:spcBef>
        <a:spcAft>
          <a:spcPct val="0"/>
        </a:spcAft>
        <a:defRPr sz="4800" b="1">
          <a:solidFill>
            <a:schemeClr val="tx2"/>
          </a:solidFill>
          <a:latin typeface="Arial Narrow" pitchFamily="1" charset="0"/>
          <a:ea typeface="ヒラギノ角ゴ Pro W3" pitchFamily="1" charset="-128"/>
        </a:defRPr>
      </a:lvl7pPr>
      <a:lvl8pPr marL="1828754" algn="l" rtl="0" eaLnBrk="1" fontAlgn="base" hangingPunct="1">
        <a:spcBef>
          <a:spcPct val="0"/>
        </a:spcBef>
        <a:spcAft>
          <a:spcPct val="0"/>
        </a:spcAft>
        <a:defRPr sz="4800" b="1">
          <a:solidFill>
            <a:schemeClr val="tx2"/>
          </a:solidFill>
          <a:latin typeface="Arial Narrow" pitchFamily="1" charset="0"/>
          <a:ea typeface="ヒラギノ角ゴ Pro W3" pitchFamily="1" charset="-128"/>
        </a:defRPr>
      </a:lvl8pPr>
      <a:lvl9pPr marL="2438339" algn="l" rtl="0" eaLnBrk="1" fontAlgn="base" hangingPunct="1">
        <a:spcBef>
          <a:spcPct val="0"/>
        </a:spcBef>
        <a:spcAft>
          <a:spcPct val="0"/>
        </a:spcAft>
        <a:defRPr sz="4800" b="1">
          <a:solidFill>
            <a:schemeClr val="tx2"/>
          </a:solidFill>
          <a:latin typeface="Arial Narrow" pitchFamily="1" charset="0"/>
          <a:ea typeface="ヒラギノ角ゴ Pro W3" pitchFamily="1" charset="-128"/>
        </a:defRPr>
      </a:lvl9pPr>
    </p:titleStyle>
    <p:bodyStyle>
      <a:lvl1pPr marL="457189" indent="-457189" algn="l" rtl="0" eaLnBrk="1" fontAlgn="base" hangingPunct="1">
        <a:spcBef>
          <a:spcPct val="20000"/>
        </a:spcBef>
        <a:spcAft>
          <a:spcPct val="0"/>
        </a:spcAft>
        <a:buClr>
          <a:schemeClr val="accent2"/>
        </a:buClr>
        <a:buSzPct val="120000"/>
        <a:buFont typeface="Arial" panose="020B0604020202020204" pitchFamily="34" charset="0"/>
        <a:buChar char="•"/>
        <a:defRPr sz="3200">
          <a:solidFill>
            <a:schemeClr val="tx2"/>
          </a:solidFill>
          <a:latin typeface="Calibri" pitchFamily="34" charset="0"/>
          <a:ea typeface="+mn-ea"/>
          <a:cs typeface="Calibri" pitchFamily="34" charset="0"/>
        </a:defRPr>
      </a:lvl1pPr>
      <a:lvl2pPr marL="990575" indent="-380990" algn="l" rtl="0" eaLnBrk="1" fontAlgn="base" hangingPunct="1">
        <a:spcBef>
          <a:spcPct val="20000"/>
        </a:spcBef>
        <a:spcAft>
          <a:spcPct val="0"/>
        </a:spcAft>
        <a:buClr>
          <a:schemeClr val="accent2"/>
        </a:buClr>
        <a:buFont typeface="Courier New" panose="02070309020205020404" pitchFamily="49" charset="0"/>
        <a:buChar char="o"/>
        <a:defRPr sz="2667">
          <a:solidFill>
            <a:schemeClr val="tx2"/>
          </a:solidFill>
          <a:latin typeface="Calibri" pitchFamily="34" charset="0"/>
          <a:ea typeface="+mn-ea"/>
          <a:cs typeface="Calibri" pitchFamily="34" charset="0"/>
        </a:defRPr>
      </a:lvl2pPr>
      <a:lvl3pPr marL="1523962" indent="-304792" algn="l" rtl="0" eaLnBrk="1" fontAlgn="base" hangingPunct="1">
        <a:spcBef>
          <a:spcPct val="20000"/>
        </a:spcBef>
        <a:spcAft>
          <a:spcPct val="0"/>
        </a:spcAft>
        <a:buClr>
          <a:schemeClr val="accent2"/>
        </a:buClr>
        <a:buSzPct val="85000"/>
        <a:buFont typeface="Wingdings" panose="05000000000000000000" pitchFamily="2" charset="2"/>
        <a:buChar char="§"/>
        <a:defRPr sz="2400">
          <a:solidFill>
            <a:schemeClr val="tx2"/>
          </a:solidFill>
          <a:latin typeface="Calibri" pitchFamily="34" charset="0"/>
          <a:ea typeface="+mn-ea"/>
          <a:cs typeface="Calibri" pitchFamily="34" charset="0"/>
        </a:defRPr>
      </a:lvl3pPr>
      <a:lvl4pPr marL="2133547" indent="-304792" algn="l" rtl="0" eaLnBrk="1" fontAlgn="base" hangingPunct="1">
        <a:spcBef>
          <a:spcPct val="20000"/>
        </a:spcBef>
        <a:spcAft>
          <a:spcPct val="0"/>
        </a:spcAft>
        <a:buClr>
          <a:schemeClr val="accent2"/>
        </a:buClr>
        <a:buFont typeface="Arial" panose="020B0604020202020204" pitchFamily="34" charset="0"/>
        <a:buChar char="•"/>
        <a:defRPr sz="2133">
          <a:solidFill>
            <a:schemeClr val="tx2"/>
          </a:solidFill>
          <a:latin typeface="Calibri" pitchFamily="34" charset="0"/>
          <a:ea typeface="+mn-ea"/>
          <a:cs typeface="Calibri" pitchFamily="34" charset="0"/>
        </a:defRPr>
      </a:lvl4pPr>
      <a:lvl5pPr marL="2743131" indent="-304792" algn="l" rtl="0" eaLnBrk="1" fontAlgn="base" hangingPunct="1">
        <a:spcBef>
          <a:spcPct val="20000"/>
        </a:spcBef>
        <a:spcAft>
          <a:spcPct val="0"/>
        </a:spcAft>
        <a:buClr>
          <a:schemeClr val="accent2"/>
        </a:buClr>
        <a:buFont typeface="Arial" panose="020B0604020202020204" pitchFamily="34" charset="0"/>
        <a:buChar char="•"/>
        <a:defRPr sz="2133">
          <a:solidFill>
            <a:schemeClr val="tx2"/>
          </a:solidFill>
          <a:latin typeface="Calibri" pitchFamily="34" charset="0"/>
          <a:ea typeface="+mn-ea"/>
          <a:cs typeface="Calibri" pitchFamily="34" charset="0"/>
        </a:defRPr>
      </a:lvl5pPr>
      <a:lvl6pPr marL="3352716" indent="-304792" algn="l" rtl="0" eaLnBrk="1" fontAlgn="base" hangingPunct="1">
        <a:spcBef>
          <a:spcPct val="20000"/>
        </a:spcBef>
        <a:spcAft>
          <a:spcPct val="0"/>
        </a:spcAft>
        <a:buFont typeface="Arial" charset="0"/>
        <a:buChar char="–"/>
        <a:defRPr>
          <a:solidFill>
            <a:schemeClr val="tx1"/>
          </a:solidFill>
          <a:latin typeface="+mn-lt"/>
          <a:ea typeface="+mn-ea"/>
        </a:defRPr>
      </a:lvl6pPr>
      <a:lvl7pPr marL="3962301" indent="-304792" algn="l" rtl="0" eaLnBrk="1" fontAlgn="base" hangingPunct="1">
        <a:spcBef>
          <a:spcPct val="20000"/>
        </a:spcBef>
        <a:spcAft>
          <a:spcPct val="0"/>
        </a:spcAft>
        <a:buFont typeface="Arial" charset="0"/>
        <a:buChar char="–"/>
        <a:defRPr>
          <a:solidFill>
            <a:schemeClr val="tx1"/>
          </a:solidFill>
          <a:latin typeface="+mn-lt"/>
          <a:ea typeface="+mn-ea"/>
        </a:defRPr>
      </a:lvl7pPr>
      <a:lvl8pPr marL="4571886" indent="-304792" algn="l" rtl="0" eaLnBrk="1" fontAlgn="base" hangingPunct="1">
        <a:spcBef>
          <a:spcPct val="20000"/>
        </a:spcBef>
        <a:spcAft>
          <a:spcPct val="0"/>
        </a:spcAft>
        <a:buFont typeface="Arial" charset="0"/>
        <a:buChar char="–"/>
        <a:defRPr>
          <a:solidFill>
            <a:schemeClr val="tx1"/>
          </a:solidFill>
          <a:latin typeface="+mn-lt"/>
          <a:ea typeface="+mn-ea"/>
        </a:defRPr>
      </a:lvl8pPr>
      <a:lvl9pPr marL="5181470" indent="-304792" algn="l" rtl="0" eaLnBrk="1" fontAlgn="base" hangingPunct="1">
        <a:spcBef>
          <a:spcPct val="20000"/>
        </a:spcBef>
        <a:spcAft>
          <a:spcPct val="0"/>
        </a:spcAft>
        <a:buFont typeface="Arial" charset="0"/>
        <a:buChar char="–"/>
        <a:defRPr>
          <a:solidFill>
            <a:schemeClr val="tx1"/>
          </a:solidFill>
          <a:latin typeface="+mn-lt"/>
          <a:ea typeface="+mn-ea"/>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kristen.labbe@CLAconnect.com"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hyperlink" Target="https://home.treasury.gov/policy-issues/cares/assistance-for-small-businesses"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FA3AB-414F-1BA8-8354-1DB4FA0C2F5A}"/>
              </a:ext>
            </a:extLst>
          </p:cNvPr>
          <p:cNvSpPr>
            <a:spLocks noGrp="1"/>
          </p:cNvSpPr>
          <p:nvPr>
            <p:ph type="ctrTitle"/>
          </p:nvPr>
        </p:nvSpPr>
        <p:spPr>
          <a:xfrm>
            <a:off x="652462" y="396876"/>
            <a:ext cx="9144000" cy="2387600"/>
          </a:xfrm>
        </p:spPr>
        <p:txBody>
          <a:bodyPr>
            <a:normAutofit/>
          </a:bodyPr>
          <a:lstStyle/>
          <a:p>
            <a:pPr algn="l"/>
            <a:r>
              <a:rPr lang="en-US" sz="6600" b="1" dirty="0">
                <a:solidFill>
                  <a:srgbClr val="05A88D"/>
                </a:solidFill>
                <a:latin typeface="FranklinGothicURWExtComDDem" pitchFamily="2" charset="77"/>
              </a:rPr>
              <a:t>Alternative Income Streams </a:t>
            </a:r>
            <a:br>
              <a:rPr lang="en-US" sz="6600" b="1" dirty="0">
                <a:solidFill>
                  <a:srgbClr val="05A88D"/>
                </a:solidFill>
                <a:latin typeface="FranklinGothicURWExtComDDem" pitchFamily="2" charset="77"/>
              </a:rPr>
            </a:br>
            <a:r>
              <a:rPr lang="en-US" sz="6600" b="1" dirty="0">
                <a:solidFill>
                  <a:srgbClr val="05A88D"/>
                </a:solidFill>
                <a:latin typeface="FranklinGothicURWExtComDDem" pitchFamily="2" charset="77"/>
              </a:rPr>
              <a:t>To Support Ministry &amp; Mission</a:t>
            </a:r>
            <a:endParaRPr lang="en-US" sz="6600" dirty="0">
              <a:solidFill>
                <a:srgbClr val="05A88D"/>
              </a:solidFill>
            </a:endParaRPr>
          </a:p>
        </p:txBody>
      </p:sp>
      <p:sp>
        <p:nvSpPr>
          <p:cNvPr id="3" name="Subtitle 2">
            <a:extLst>
              <a:ext uri="{FF2B5EF4-FFF2-40B4-BE49-F238E27FC236}">
                <a16:creationId xmlns:a16="http://schemas.microsoft.com/office/drawing/2014/main" id="{2BE4456A-8047-12D0-B161-CC5BF36DFA59}"/>
              </a:ext>
            </a:extLst>
          </p:cNvPr>
          <p:cNvSpPr>
            <a:spLocks noGrp="1"/>
          </p:cNvSpPr>
          <p:nvPr>
            <p:ph type="subTitle" idx="1"/>
          </p:nvPr>
        </p:nvSpPr>
        <p:spPr>
          <a:xfrm>
            <a:off x="652462" y="3593456"/>
            <a:ext cx="9144000" cy="1655762"/>
          </a:xfrm>
        </p:spPr>
        <p:txBody>
          <a:bodyPr>
            <a:normAutofit/>
          </a:bodyPr>
          <a:lstStyle/>
          <a:p>
            <a:pPr lvl="0" algn="l" fontAlgn="base">
              <a:spcBef>
                <a:spcPct val="0"/>
              </a:spcBef>
              <a:spcAft>
                <a:spcPct val="0"/>
              </a:spcAft>
              <a:defRPr/>
            </a:pPr>
            <a:r>
              <a:rPr lang="en-US" sz="1800" b="1" dirty="0">
                <a:solidFill>
                  <a:prstClr val="black"/>
                </a:solidFill>
                <a:latin typeface="Calibri" panose="020F0502020204030204" pitchFamily="34" charset="0"/>
                <a:ea typeface="MS PGothic" pitchFamily="34" charset="-128"/>
                <a:cs typeface="Calibri" panose="020F0502020204030204" pitchFamily="34" charset="0"/>
              </a:rPr>
              <a:t>Robert Zuckerman</a:t>
            </a:r>
          </a:p>
          <a:p>
            <a:pPr lvl="0" algn="l" fontAlgn="base">
              <a:spcBef>
                <a:spcPct val="0"/>
              </a:spcBef>
              <a:spcAft>
                <a:spcPct val="0"/>
              </a:spcAft>
              <a:defRPr/>
            </a:pPr>
            <a:r>
              <a:rPr lang="en-US" sz="1400" i="1" dirty="0">
                <a:solidFill>
                  <a:prstClr val="black"/>
                </a:solidFill>
                <a:latin typeface="Calibri" panose="020F0502020204030204" pitchFamily="34" charset="0"/>
                <a:ea typeface="MS PGothic" pitchFamily="34" charset="-128"/>
                <a:cs typeface="Calibri" panose="020F0502020204030204" pitchFamily="34" charset="0"/>
              </a:rPr>
              <a:t>Chief Financial Officer/Treasurer </a:t>
            </a:r>
          </a:p>
          <a:p>
            <a:pPr lvl="0" algn="l" fontAlgn="base">
              <a:spcBef>
                <a:spcPct val="0"/>
              </a:spcBef>
              <a:spcAft>
                <a:spcPct val="0"/>
              </a:spcAft>
              <a:defRPr/>
            </a:pPr>
            <a:r>
              <a:rPr lang="en-US" sz="1400" i="1" dirty="0">
                <a:solidFill>
                  <a:prstClr val="black"/>
                </a:solidFill>
                <a:latin typeface="Calibri" panose="020F0502020204030204" pitchFamily="34" charset="0"/>
                <a:ea typeface="MS PGothic" pitchFamily="34" charset="-128"/>
                <a:cs typeface="Calibri" panose="020F0502020204030204" pitchFamily="34" charset="0"/>
              </a:rPr>
              <a:t>United Methodists of Greater New Jersey</a:t>
            </a:r>
          </a:p>
          <a:p>
            <a:pPr lvl="0" algn="l" fontAlgn="base">
              <a:spcBef>
                <a:spcPct val="0"/>
              </a:spcBef>
              <a:spcAft>
                <a:spcPct val="0"/>
              </a:spcAft>
              <a:defRPr/>
            </a:pPr>
            <a:endParaRPr lang="en-US" sz="1400" i="1" dirty="0">
              <a:solidFill>
                <a:prstClr val="black"/>
              </a:solidFill>
              <a:latin typeface="Calibri" panose="020F0502020204030204" pitchFamily="34" charset="0"/>
              <a:ea typeface="MS PGothic" pitchFamily="34" charset="-128"/>
              <a:cs typeface="Calibri" panose="020F0502020204030204" pitchFamily="34" charset="0"/>
            </a:endParaRPr>
          </a:p>
          <a:p>
            <a:pPr lvl="0" algn="l" fontAlgn="base">
              <a:spcBef>
                <a:spcPct val="0"/>
              </a:spcBef>
              <a:spcAft>
                <a:spcPct val="0"/>
              </a:spcAft>
              <a:defRPr/>
            </a:pPr>
            <a:r>
              <a:rPr lang="en-US" sz="1800" b="1" dirty="0">
                <a:solidFill>
                  <a:prstClr val="black"/>
                </a:solidFill>
                <a:latin typeface="Calibri" panose="020F0502020204030204" pitchFamily="34" charset="0"/>
                <a:ea typeface="MS PGothic" pitchFamily="34" charset="-128"/>
                <a:cs typeface="Calibri" panose="020F0502020204030204" pitchFamily="34" charset="0"/>
              </a:rPr>
              <a:t>Brian Roberts</a:t>
            </a:r>
          </a:p>
          <a:p>
            <a:pPr lvl="0" algn="l" fontAlgn="base">
              <a:spcBef>
                <a:spcPct val="0"/>
              </a:spcBef>
              <a:spcAft>
                <a:spcPct val="0"/>
              </a:spcAft>
              <a:defRPr/>
            </a:pPr>
            <a:r>
              <a:rPr lang="en-US" sz="1400" i="1" dirty="0">
                <a:solidFill>
                  <a:prstClr val="black"/>
                </a:solidFill>
                <a:latin typeface="Calibri" panose="020F0502020204030204" pitchFamily="34" charset="0"/>
                <a:ea typeface="MS PGothic" pitchFamily="34" charset="-128"/>
                <a:cs typeface="Calibri" panose="020F0502020204030204" pitchFamily="34" charset="0"/>
              </a:rPr>
              <a:t>Executive Director</a:t>
            </a:r>
          </a:p>
          <a:p>
            <a:pPr lvl="0" algn="l" fontAlgn="base">
              <a:spcBef>
                <a:spcPct val="0"/>
              </a:spcBef>
              <a:spcAft>
                <a:spcPct val="0"/>
              </a:spcAft>
              <a:defRPr/>
            </a:pPr>
            <a:r>
              <a:rPr lang="en-US" sz="1400" i="1" dirty="0">
                <a:solidFill>
                  <a:prstClr val="black"/>
                </a:solidFill>
                <a:latin typeface="Calibri" panose="020F0502020204030204" pitchFamily="34" charset="0"/>
                <a:ea typeface="MS PGothic" pitchFamily="34" charset="-128"/>
                <a:cs typeface="Calibri" panose="020F0502020204030204" pitchFamily="34" charset="0"/>
              </a:rPr>
              <a:t>The UM Stewardship Foundation of Greater New Jersey</a:t>
            </a:r>
          </a:p>
          <a:p>
            <a:pPr lvl="0" algn="l" fontAlgn="base">
              <a:spcBef>
                <a:spcPct val="0"/>
              </a:spcBef>
              <a:spcAft>
                <a:spcPct val="0"/>
              </a:spcAft>
              <a:defRPr/>
            </a:pPr>
            <a:endParaRPr lang="en-US" sz="1100"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481E53C0-344D-5326-2F5A-A0666B0B266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52462" y="5729286"/>
            <a:ext cx="3325467" cy="838200"/>
          </a:xfrm>
          <a:prstGeom prst="rect">
            <a:avLst/>
          </a:prstGeom>
        </p:spPr>
      </p:pic>
      <p:sp>
        <p:nvSpPr>
          <p:cNvPr id="6" name="TextBox 5">
            <a:extLst>
              <a:ext uri="{FF2B5EF4-FFF2-40B4-BE49-F238E27FC236}">
                <a16:creationId xmlns:a16="http://schemas.microsoft.com/office/drawing/2014/main" id="{FAC1918D-AFB4-4085-EB2A-D6303097BDA0}"/>
              </a:ext>
            </a:extLst>
          </p:cNvPr>
          <p:cNvSpPr txBox="1"/>
          <p:nvPr/>
        </p:nvSpPr>
        <p:spPr>
          <a:xfrm>
            <a:off x="652462" y="2875905"/>
            <a:ext cx="6100762" cy="461665"/>
          </a:xfrm>
          <a:prstGeom prst="rect">
            <a:avLst/>
          </a:prstGeom>
          <a:noFill/>
        </p:spPr>
        <p:txBody>
          <a:bodyPr wrap="square">
            <a:spAutoFit/>
          </a:bodyPr>
          <a:lstStyle/>
          <a:p>
            <a:pPr lvl="0" algn="l" fontAlgn="base">
              <a:spcBef>
                <a:spcPct val="0"/>
              </a:spcBef>
              <a:spcAft>
                <a:spcPct val="0"/>
              </a:spcAft>
              <a:defRPr/>
            </a:pPr>
            <a:r>
              <a:rPr lang="en-US" sz="2400" b="1" dirty="0">
                <a:solidFill>
                  <a:srgbClr val="05A88D"/>
                </a:solidFill>
                <a:latin typeface="Franklin Gothic Medium" panose="020B0603020102020204" pitchFamily="34" charset="0"/>
                <a:ea typeface="MS PGothic" pitchFamily="34" charset="-128"/>
                <a:cs typeface="Calibri" panose="020F0502020204030204" pitchFamily="34" charset="0"/>
              </a:rPr>
              <a:t>November 15, 2022</a:t>
            </a:r>
          </a:p>
        </p:txBody>
      </p:sp>
    </p:spTree>
    <p:extLst>
      <p:ext uri="{BB962C8B-B14F-4D97-AF65-F5344CB8AC3E}">
        <p14:creationId xmlns:p14="http://schemas.microsoft.com/office/powerpoint/2010/main" val="772023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07827-BCE5-4CD5-A93D-014465E379FB}"/>
              </a:ext>
            </a:extLst>
          </p:cNvPr>
          <p:cNvSpPr>
            <a:spLocks noGrp="1"/>
          </p:cNvSpPr>
          <p:nvPr>
            <p:ph type="title"/>
          </p:nvPr>
        </p:nvSpPr>
        <p:spPr>
          <a:xfrm>
            <a:off x="609600" y="319569"/>
            <a:ext cx="10972800" cy="914400"/>
          </a:xfrm>
        </p:spPr>
        <p:txBody>
          <a:bodyPr/>
          <a:lstStyle/>
          <a:p>
            <a:r>
              <a:rPr lang="en-US" dirty="0"/>
              <a:t>Employee Retention Credit – Eligibility </a:t>
            </a:r>
            <a:br>
              <a:rPr lang="en-US" dirty="0"/>
            </a:br>
            <a:r>
              <a:rPr lang="en-US" dirty="0"/>
              <a:t>Government Shut Down</a:t>
            </a:r>
          </a:p>
        </p:txBody>
      </p:sp>
      <p:sp>
        <p:nvSpPr>
          <p:cNvPr id="3" name="Content Placeholder 2">
            <a:extLst>
              <a:ext uri="{FF2B5EF4-FFF2-40B4-BE49-F238E27FC236}">
                <a16:creationId xmlns:a16="http://schemas.microsoft.com/office/drawing/2014/main" id="{1EBFCC1E-6884-456B-AB07-264483892538}"/>
              </a:ext>
            </a:extLst>
          </p:cNvPr>
          <p:cNvSpPr>
            <a:spLocks noGrp="1"/>
          </p:cNvSpPr>
          <p:nvPr>
            <p:ph idx="1"/>
          </p:nvPr>
        </p:nvSpPr>
        <p:spPr>
          <a:xfrm>
            <a:off x="482600" y="1496229"/>
            <a:ext cx="10972800" cy="1932771"/>
          </a:xfrm>
        </p:spPr>
        <p:txBody>
          <a:bodyPr/>
          <a:lstStyle/>
          <a:p>
            <a:r>
              <a:rPr lang="en-US" dirty="0"/>
              <a:t>If an organization was closed due to a valid government order, then the credit is applicable for the dates the government order is in effect.</a:t>
            </a:r>
          </a:p>
          <a:p>
            <a:pPr marL="0" indent="0">
              <a:buNone/>
            </a:pPr>
            <a:endParaRPr lang="en-US" dirty="0"/>
          </a:p>
          <a:p>
            <a:r>
              <a:rPr lang="en-US" dirty="0"/>
              <a:t>Please note that it must be a government order and not a guideline impacting business operations in order to be valid.  </a:t>
            </a:r>
          </a:p>
          <a:p>
            <a:pPr marL="0" indent="0">
              <a:buNone/>
            </a:pPr>
            <a:endParaRPr lang="en-US" dirty="0"/>
          </a:p>
        </p:txBody>
      </p:sp>
      <p:sp>
        <p:nvSpPr>
          <p:cNvPr id="4" name="Slide Number Placeholder 3">
            <a:extLst>
              <a:ext uri="{FF2B5EF4-FFF2-40B4-BE49-F238E27FC236}">
                <a16:creationId xmlns:a16="http://schemas.microsoft.com/office/drawing/2014/main" id="{4FEA5128-5C74-48E7-A795-0422DDF34AE3}"/>
              </a:ext>
            </a:extLst>
          </p:cNvPr>
          <p:cNvSpPr>
            <a:spLocks noGrp="1"/>
          </p:cNvSpPr>
          <p:nvPr>
            <p:ph type="sldNum" sz="quarter" idx="4"/>
          </p:nvPr>
        </p:nvSpPr>
        <p:spPr/>
        <p:txBody>
          <a:bodyPr/>
          <a:lstStyle/>
          <a:p>
            <a:pPr defTabSz="1219110"/>
            <a:fld id="{F8E24598-D429-A34B-B4A6-5808099B37D3}" type="slidenum">
              <a:rPr lang="en-US">
                <a:solidFill>
                  <a:srgbClr val="414142">
                    <a:lumMod val="60000"/>
                    <a:lumOff val="40000"/>
                  </a:srgbClr>
                </a:solidFill>
                <a:latin typeface="Calibri"/>
              </a:rPr>
              <a:pPr defTabSz="1219110"/>
              <a:t>10</a:t>
            </a:fld>
            <a:endParaRPr lang="en-US" dirty="0">
              <a:solidFill>
                <a:srgbClr val="414142">
                  <a:lumMod val="60000"/>
                  <a:lumOff val="40000"/>
                </a:srgbClr>
              </a:solidFill>
              <a:latin typeface="Calibri"/>
            </a:endParaRPr>
          </a:p>
        </p:txBody>
      </p:sp>
    </p:spTree>
    <p:extLst>
      <p:ext uri="{BB962C8B-B14F-4D97-AF65-F5344CB8AC3E}">
        <p14:creationId xmlns:p14="http://schemas.microsoft.com/office/powerpoint/2010/main" val="4156285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8D1AF-12AD-4A86-8BDA-278757222019}"/>
              </a:ext>
            </a:extLst>
          </p:cNvPr>
          <p:cNvSpPr>
            <a:spLocks noGrp="1"/>
          </p:cNvSpPr>
          <p:nvPr>
            <p:ph type="title"/>
          </p:nvPr>
        </p:nvSpPr>
        <p:spPr/>
        <p:txBody>
          <a:bodyPr/>
          <a:lstStyle/>
          <a:p>
            <a:r>
              <a:rPr lang="en-US" dirty="0"/>
              <a:t>Notice 2021-20	</a:t>
            </a:r>
          </a:p>
        </p:txBody>
      </p:sp>
      <p:sp>
        <p:nvSpPr>
          <p:cNvPr id="3" name="Content Placeholder 2">
            <a:extLst>
              <a:ext uri="{FF2B5EF4-FFF2-40B4-BE49-F238E27FC236}">
                <a16:creationId xmlns:a16="http://schemas.microsoft.com/office/drawing/2014/main" id="{A1B0E585-3A8C-419C-8762-698FF5F5E186}"/>
              </a:ext>
            </a:extLst>
          </p:cNvPr>
          <p:cNvSpPr>
            <a:spLocks noGrp="1"/>
          </p:cNvSpPr>
          <p:nvPr>
            <p:ph idx="1"/>
          </p:nvPr>
        </p:nvSpPr>
        <p:spPr>
          <a:xfrm>
            <a:off x="609600" y="1143000"/>
            <a:ext cx="10972800" cy="4572000"/>
          </a:xfrm>
        </p:spPr>
        <p:txBody>
          <a:bodyPr/>
          <a:lstStyle/>
          <a:p>
            <a:pPr lvl="1"/>
            <a:r>
              <a:rPr lang="en-US" dirty="0"/>
              <a:t>Partial Suspension Objective Test:</a:t>
            </a:r>
          </a:p>
          <a:p>
            <a:pPr lvl="2"/>
            <a:r>
              <a:rPr lang="en-US" sz="1867" dirty="0"/>
              <a:t>Gross receipts form that portion of the business operation is not less than 10% of the total gross receipts (both determined using the gross receipts of the same calendar quarter in 2019), or </a:t>
            </a:r>
          </a:p>
          <a:p>
            <a:pPr lvl="2"/>
            <a:r>
              <a:rPr lang="en-US" sz="1867" dirty="0"/>
              <a:t>The hours of service performed by employees in that portion of the business is not less than 10% of the total number of hours of service performed by all employees in the employer’s business (both determined using the number of hours of service performed by employees in the same calendar quarter in 2019).</a:t>
            </a:r>
          </a:p>
          <a:p>
            <a:pPr lvl="1"/>
            <a:r>
              <a:rPr lang="en-US" dirty="0"/>
              <a:t>Comparable Operations/Ability to Telework:</a:t>
            </a:r>
          </a:p>
          <a:p>
            <a:pPr lvl="2"/>
            <a:r>
              <a:rPr lang="en-US" sz="1867" dirty="0"/>
              <a:t>Employer’s telework capabilities</a:t>
            </a:r>
          </a:p>
          <a:p>
            <a:pPr lvl="2"/>
            <a:r>
              <a:rPr lang="en-US" sz="1867" dirty="0"/>
              <a:t>Portability of employees’ work –portable or otherwise adaptable to be performed from a remote location.</a:t>
            </a:r>
          </a:p>
          <a:p>
            <a:pPr lvl="2"/>
            <a:r>
              <a:rPr lang="en-US" sz="1867" dirty="0"/>
              <a:t>Need for presence in employee’s physical workspace.</a:t>
            </a:r>
          </a:p>
          <a:p>
            <a:pPr lvl="2"/>
            <a:r>
              <a:rPr lang="en-US" sz="1867" dirty="0"/>
              <a:t>Transitioning to telework – is the adjustment period significant?</a:t>
            </a:r>
          </a:p>
        </p:txBody>
      </p:sp>
      <p:sp>
        <p:nvSpPr>
          <p:cNvPr id="4" name="Slide Number Placeholder 3">
            <a:extLst>
              <a:ext uri="{FF2B5EF4-FFF2-40B4-BE49-F238E27FC236}">
                <a16:creationId xmlns:a16="http://schemas.microsoft.com/office/drawing/2014/main" id="{5DF00245-471D-4AC7-8252-455D0C52A9E4}"/>
              </a:ext>
            </a:extLst>
          </p:cNvPr>
          <p:cNvSpPr>
            <a:spLocks noGrp="1"/>
          </p:cNvSpPr>
          <p:nvPr>
            <p:ph type="sldNum" sz="quarter" idx="4"/>
          </p:nvPr>
        </p:nvSpPr>
        <p:spPr/>
        <p:txBody>
          <a:bodyPr/>
          <a:lstStyle/>
          <a:p>
            <a:pPr defTabSz="1219170"/>
            <a:fld id="{F8E24598-D429-A34B-B4A6-5808099B37D3}" type="slidenum">
              <a:rPr lang="en-US">
                <a:solidFill>
                  <a:srgbClr val="FFFFFF"/>
                </a:solidFill>
                <a:latin typeface="Calibri"/>
              </a:rPr>
              <a:pPr defTabSz="1219170"/>
              <a:t>11</a:t>
            </a:fld>
            <a:endParaRPr lang="en-US" dirty="0">
              <a:solidFill>
                <a:srgbClr val="FFFFFF"/>
              </a:solidFill>
              <a:latin typeface="Calibri"/>
            </a:endParaRPr>
          </a:p>
        </p:txBody>
      </p:sp>
    </p:spTree>
    <p:extLst>
      <p:ext uri="{BB962C8B-B14F-4D97-AF65-F5344CB8AC3E}">
        <p14:creationId xmlns:p14="http://schemas.microsoft.com/office/powerpoint/2010/main" val="3066054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D1C1A80-B53F-4A52-8949-0A11B5F80132}"/>
              </a:ext>
            </a:extLst>
          </p:cNvPr>
          <p:cNvSpPr>
            <a:spLocks noGrp="1"/>
          </p:cNvSpPr>
          <p:nvPr>
            <p:ph type="body" idx="1"/>
          </p:nvPr>
        </p:nvSpPr>
        <p:spPr>
          <a:xfrm>
            <a:off x="609602" y="1355783"/>
            <a:ext cx="5386917" cy="505101"/>
          </a:xfrm>
        </p:spPr>
        <p:txBody>
          <a:bodyPr/>
          <a:lstStyle/>
          <a:p>
            <a:r>
              <a:rPr lang="en-US" dirty="0"/>
              <a:t>Applicable to 2020	</a:t>
            </a:r>
          </a:p>
        </p:txBody>
      </p:sp>
      <p:sp>
        <p:nvSpPr>
          <p:cNvPr id="7" name="Content Placeholder 6">
            <a:extLst>
              <a:ext uri="{FF2B5EF4-FFF2-40B4-BE49-F238E27FC236}">
                <a16:creationId xmlns:a16="http://schemas.microsoft.com/office/drawing/2014/main" id="{130C459E-1246-4420-BFD8-993EAA74978F}"/>
              </a:ext>
            </a:extLst>
          </p:cNvPr>
          <p:cNvSpPr>
            <a:spLocks noGrp="1"/>
          </p:cNvSpPr>
          <p:nvPr>
            <p:ph sz="half" idx="2"/>
          </p:nvPr>
        </p:nvSpPr>
        <p:spPr>
          <a:xfrm>
            <a:off x="609602" y="2021306"/>
            <a:ext cx="5386917" cy="3973093"/>
          </a:xfrm>
        </p:spPr>
        <p:txBody>
          <a:bodyPr/>
          <a:lstStyle/>
          <a:p>
            <a:r>
              <a:rPr lang="en-US" sz="2133" dirty="0"/>
              <a:t>Gross receipts were less than </a:t>
            </a:r>
            <a:r>
              <a:rPr lang="en-US" sz="2133" b="1" dirty="0"/>
              <a:t>50%</a:t>
            </a:r>
            <a:r>
              <a:rPr lang="en-US" sz="2133" dirty="0"/>
              <a:t> of gross receipts for the same quarter in 2019 until such quarter as gross receipts are 80% of same quarter in 2019.</a:t>
            </a:r>
          </a:p>
        </p:txBody>
      </p:sp>
      <p:sp>
        <p:nvSpPr>
          <p:cNvPr id="8" name="Text Placeholder 7">
            <a:extLst>
              <a:ext uri="{FF2B5EF4-FFF2-40B4-BE49-F238E27FC236}">
                <a16:creationId xmlns:a16="http://schemas.microsoft.com/office/drawing/2014/main" id="{081E0047-9D31-4A9C-8B0F-B481821018B8}"/>
              </a:ext>
            </a:extLst>
          </p:cNvPr>
          <p:cNvSpPr>
            <a:spLocks noGrp="1"/>
          </p:cNvSpPr>
          <p:nvPr>
            <p:ph type="body" sz="quarter" idx="3"/>
          </p:nvPr>
        </p:nvSpPr>
        <p:spPr>
          <a:xfrm>
            <a:off x="6193370" y="994612"/>
            <a:ext cx="5389033" cy="866273"/>
          </a:xfrm>
        </p:spPr>
        <p:txBody>
          <a:bodyPr/>
          <a:lstStyle/>
          <a:p>
            <a:r>
              <a:rPr lang="en-US" dirty="0"/>
              <a:t>Applicable to 2021</a:t>
            </a:r>
          </a:p>
        </p:txBody>
      </p:sp>
      <p:sp>
        <p:nvSpPr>
          <p:cNvPr id="9" name="Content Placeholder 8">
            <a:extLst>
              <a:ext uri="{FF2B5EF4-FFF2-40B4-BE49-F238E27FC236}">
                <a16:creationId xmlns:a16="http://schemas.microsoft.com/office/drawing/2014/main" id="{B863A4A3-002A-4AB3-9963-AF2104125F1B}"/>
              </a:ext>
            </a:extLst>
          </p:cNvPr>
          <p:cNvSpPr>
            <a:spLocks noGrp="1"/>
          </p:cNvSpPr>
          <p:nvPr>
            <p:ph sz="quarter" idx="4"/>
          </p:nvPr>
        </p:nvSpPr>
        <p:spPr>
          <a:xfrm>
            <a:off x="6193370" y="2021306"/>
            <a:ext cx="5389033" cy="3973093"/>
          </a:xfrm>
        </p:spPr>
        <p:txBody>
          <a:bodyPr/>
          <a:lstStyle/>
          <a:p>
            <a:r>
              <a:rPr lang="en-US" sz="2133" dirty="0"/>
              <a:t>Gross receipts are less than </a:t>
            </a:r>
            <a:r>
              <a:rPr lang="en-US" sz="2133" b="1" dirty="0"/>
              <a:t>80%</a:t>
            </a:r>
            <a:r>
              <a:rPr lang="en-US" sz="2133" dirty="0"/>
              <a:t> of gross receipts for the same quarter in 2019.  </a:t>
            </a:r>
          </a:p>
          <a:p>
            <a:r>
              <a:rPr lang="en-US" sz="2133" dirty="0"/>
              <a:t>May use prior quarter to qualify.</a:t>
            </a:r>
          </a:p>
          <a:p>
            <a:r>
              <a:rPr lang="en-US" sz="2133" dirty="0"/>
              <a:t>Businesses that were not in existence in 2019 may use a comparison to 2020 for purposes of the credit. </a:t>
            </a:r>
          </a:p>
          <a:p>
            <a:pPr marL="0" indent="0">
              <a:buNone/>
            </a:pPr>
            <a:endParaRPr lang="en-US" dirty="0"/>
          </a:p>
          <a:p>
            <a:r>
              <a:rPr lang="en-US" b="1" dirty="0"/>
              <a:t>Change effective 1/1/21 and forward</a:t>
            </a:r>
          </a:p>
        </p:txBody>
      </p:sp>
      <p:sp>
        <p:nvSpPr>
          <p:cNvPr id="5" name="Title 4">
            <a:extLst>
              <a:ext uri="{FF2B5EF4-FFF2-40B4-BE49-F238E27FC236}">
                <a16:creationId xmlns:a16="http://schemas.microsoft.com/office/drawing/2014/main" id="{411EEB6B-B363-4DB4-85B0-93FC5D79A6DD}"/>
              </a:ext>
            </a:extLst>
          </p:cNvPr>
          <p:cNvSpPr>
            <a:spLocks noGrp="1"/>
          </p:cNvSpPr>
          <p:nvPr>
            <p:ph type="title"/>
          </p:nvPr>
        </p:nvSpPr>
        <p:spPr>
          <a:xfrm>
            <a:off x="609600" y="97536"/>
            <a:ext cx="10972800" cy="1258249"/>
          </a:xfrm>
        </p:spPr>
        <p:txBody>
          <a:bodyPr/>
          <a:lstStyle/>
          <a:p>
            <a:r>
              <a:rPr lang="en-US" dirty="0"/>
              <a:t>Employee Retention Credit – Eligibility </a:t>
            </a:r>
            <a:br>
              <a:rPr lang="en-US" dirty="0"/>
            </a:br>
            <a:r>
              <a:rPr lang="en-US" dirty="0"/>
              <a:t>Gross Receipts Test</a:t>
            </a:r>
          </a:p>
        </p:txBody>
      </p:sp>
      <p:sp>
        <p:nvSpPr>
          <p:cNvPr id="4" name="Slide Number Placeholder 3">
            <a:extLst>
              <a:ext uri="{FF2B5EF4-FFF2-40B4-BE49-F238E27FC236}">
                <a16:creationId xmlns:a16="http://schemas.microsoft.com/office/drawing/2014/main" id="{0A7CE5FA-3B33-4499-9BF9-C3AEFD1AC9AF}"/>
              </a:ext>
            </a:extLst>
          </p:cNvPr>
          <p:cNvSpPr>
            <a:spLocks noGrp="1"/>
          </p:cNvSpPr>
          <p:nvPr>
            <p:ph type="sldNum" sz="quarter" idx="11"/>
          </p:nvPr>
        </p:nvSpPr>
        <p:spPr/>
        <p:txBody>
          <a:bodyPr/>
          <a:lstStyle/>
          <a:p>
            <a:pPr defTabSz="1219110"/>
            <a:fld id="{F8E24598-D429-A34B-B4A6-5808099B37D3}" type="slidenum">
              <a:rPr lang="en-US">
                <a:solidFill>
                  <a:srgbClr val="414142">
                    <a:lumMod val="60000"/>
                    <a:lumOff val="40000"/>
                  </a:srgbClr>
                </a:solidFill>
                <a:latin typeface="Calibri"/>
              </a:rPr>
              <a:pPr defTabSz="1219110"/>
              <a:t>12</a:t>
            </a:fld>
            <a:endParaRPr lang="en-US" dirty="0">
              <a:solidFill>
                <a:srgbClr val="414142">
                  <a:lumMod val="60000"/>
                  <a:lumOff val="40000"/>
                </a:srgbClr>
              </a:solidFill>
              <a:latin typeface="Calibri"/>
            </a:endParaRPr>
          </a:p>
        </p:txBody>
      </p:sp>
    </p:spTree>
    <p:extLst>
      <p:ext uri="{BB962C8B-B14F-4D97-AF65-F5344CB8AC3E}">
        <p14:creationId xmlns:p14="http://schemas.microsoft.com/office/powerpoint/2010/main" val="1267884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0AF95-4A5A-479B-BA90-8F34F2D04225}"/>
              </a:ext>
            </a:extLst>
          </p:cNvPr>
          <p:cNvSpPr>
            <a:spLocks noGrp="1"/>
          </p:cNvSpPr>
          <p:nvPr>
            <p:ph type="title"/>
          </p:nvPr>
        </p:nvSpPr>
        <p:spPr/>
        <p:txBody>
          <a:bodyPr/>
          <a:lstStyle/>
          <a:p>
            <a:r>
              <a:rPr lang="en-US" dirty="0"/>
              <a:t>Gross Receipts – Nonprofit Definition (IRC 6033)</a:t>
            </a:r>
          </a:p>
        </p:txBody>
      </p:sp>
      <p:graphicFrame>
        <p:nvGraphicFramePr>
          <p:cNvPr id="5" name="Content Placeholder 4">
            <a:extLst>
              <a:ext uri="{FF2B5EF4-FFF2-40B4-BE49-F238E27FC236}">
                <a16:creationId xmlns:a16="http://schemas.microsoft.com/office/drawing/2014/main" id="{E704AC6F-4944-467E-A34A-19CE69235112}"/>
              </a:ext>
            </a:extLst>
          </p:cNvPr>
          <p:cNvGraphicFramePr>
            <a:graphicFrameLocks noGrp="1"/>
          </p:cNvGraphicFramePr>
          <p:nvPr>
            <p:ph idx="1"/>
          </p:nvPr>
        </p:nvGraphicFramePr>
        <p:xfrm>
          <a:off x="716132" y="1163715"/>
          <a:ext cx="10517080" cy="39261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C2C964C7-9572-4569-B058-843EC5849DF5}"/>
              </a:ext>
            </a:extLst>
          </p:cNvPr>
          <p:cNvSpPr>
            <a:spLocks noGrp="1"/>
          </p:cNvSpPr>
          <p:nvPr>
            <p:ph type="sldNum" sz="quarter" idx="4"/>
          </p:nvPr>
        </p:nvSpPr>
        <p:spPr/>
        <p:txBody>
          <a:bodyPr/>
          <a:lstStyle/>
          <a:p>
            <a:pPr defTabSz="1219170"/>
            <a:fld id="{F8E24598-D429-A34B-B4A6-5808099B37D3}" type="slidenum">
              <a:rPr lang="en-US">
                <a:solidFill>
                  <a:srgbClr val="FFFFFF"/>
                </a:solidFill>
                <a:latin typeface="Calibri"/>
              </a:rPr>
              <a:pPr defTabSz="1219170"/>
              <a:t>13</a:t>
            </a:fld>
            <a:endParaRPr lang="en-US" dirty="0">
              <a:solidFill>
                <a:srgbClr val="FFFFFF"/>
              </a:solidFill>
              <a:latin typeface="Calibri"/>
            </a:endParaRPr>
          </a:p>
        </p:txBody>
      </p:sp>
      <p:sp>
        <p:nvSpPr>
          <p:cNvPr id="6" name="TextBox 5">
            <a:extLst>
              <a:ext uri="{FF2B5EF4-FFF2-40B4-BE49-F238E27FC236}">
                <a16:creationId xmlns:a16="http://schemas.microsoft.com/office/drawing/2014/main" id="{E6620657-F9FF-4EB6-970D-1DC019C14EE4}"/>
              </a:ext>
            </a:extLst>
          </p:cNvPr>
          <p:cNvSpPr txBox="1"/>
          <p:nvPr/>
        </p:nvSpPr>
        <p:spPr>
          <a:xfrm>
            <a:off x="8546237" y="6421515"/>
            <a:ext cx="3770051" cy="379656"/>
          </a:xfrm>
          <a:prstGeom prst="rect">
            <a:avLst/>
          </a:prstGeom>
          <a:noFill/>
        </p:spPr>
        <p:txBody>
          <a:bodyPr wrap="square" rtlCol="0">
            <a:spAutoFit/>
          </a:bodyPr>
          <a:lstStyle/>
          <a:p>
            <a:pPr defTabSz="1219170"/>
            <a:r>
              <a:rPr lang="en-US" sz="1867" dirty="0">
                <a:solidFill>
                  <a:srgbClr val="FFFFFF"/>
                </a:solidFill>
                <a:latin typeface="Calibri"/>
              </a:rPr>
              <a:t>*unless reporting basis is cash</a:t>
            </a:r>
          </a:p>
        </p:txBody>
      </p:sp>
      <p:sp>
        <p:nvSpPr>
          <p:cNvPr id="7" name="TextBox 6">
            <a:extLst>
              <a:ext uri="{FF2B5EF4-FFF2-40B4-BE49-F238E27FC236}">
                <a16:creationId xmlns:a16="http://schemas.microsoft.com/office/drawing/2014/main" id="{603A80F6-3B75-4FAC-9021-07F7AAC68DF5}"/>
              </a:ext>
            </a:extLst>
          </p:cNvPr>
          <p:cNvSpPr txBox="1"/>
          <p:nvPr/>
        </p:nvSpPr>
        <p:spPr>
          <a:xfrm>
            <a:off x="923278" y="5338439"/>
            <a:ext cx="10309935" cy="666977"/>
          </a:xfrm>
          <a:prstGeom prst="rect">
            <a:avLst/>
          </a:prstGeom>
          <a:noFill/>
        </p:spPr>
        <p:txBody>
          <a:bodyPr wrap="square" rtlCol="0">
            <a:spAutoFit/>
          </a:bodyPr>
          <a:lstStyle/>
          <a:p>
            <a:pPr marL="380990" indent="-380990" defTabSz="1219170">
              <a:buFont typeface="Arial" panose="020B0604020202020204" pitchFamily="34" charset="0"/>
              <a:buChar char="•"/>
            </a:pPr>
            <a:r>
              <a:rPr lang="en-US" sz="1867" dirty="0">
                <a:solidFill>
                  <a:srgbClr val="414142"/>
                </a:solidFill>
                <a:latin typeface="Calibri"/>
              </a:rPr>
              <a:t>Accounting basis should be that used on the form 990</a:t>
            </a:r>
          </a:p>
          <a:p>
            <a:pPr marL="380990" indent="-380990" defTabSz="1219170">
              <a:buFont typeface="Arial" panose="020B0604020202020204" pitchFamily="34" charset="0"/>
              <a:buChar char="•"/>
            </a:pPr>
            <a:r>
              <a:rPr lang="en-US" sz="1867" dirty="0">
                <a:solidFill>
                  <a:srgbClr val="414142"/>
                </a:solidFill>
                <a:latin typeface="Calibri"/>
              </a:rPr>
              <a:t>If organizations don’t account on that basis quarterly, adjust financials to the basis for the analysis</a:t>
            </a:r>
          </a:p>
        </p:txBody>
      </p:sp>
    </p:spTree>
    <p:extLst>
      <p:ext uri="{BB962C8B-B14F-4D97-AF65-F5344CB8AC3E}">
        <p14:creationId xmlns:p14="http://schemas.microsoft.com/office/powerpoint/2010/main" val="3962482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D1C1A80-B53F-4A52-8949-0A11B5F80132}"/>
              </a:ext>
            </a:extLst>
          </p:cNvPr>
          <p:cNvSpPr>
            <a:spLocks noGrp="1"/>
          </p:cNvSpPr>
          <p:nvPr>
            <p:ph type="body" idx="1"/>
          </p:nvPr>
        </p:nvSpPr>
        <p:spPr/>
        <p:txBody>
          <a:bodyPr/>
          <a:lstStyle/>
          <a:p>
            <a:r>
              <a:rPr lang="en-US" dirty="0"/>
              <a:t>Applicable to 2020	</a:t>
            </a:r>
          </a:p>
        </p:txBody>
      </p:sp>
      <p:sp>
        <p:nvSpPr>
          <p:cNvPr id="7" name="Content Placeholder 6">
            <a:extLst>
              <a:ext uri="{FF2B5EF4-FFF2-40B4-BE49-F238E27FC236}">
                <a16:creationId xmlns:a16="http://schemas.microsoft.com/office/drawing/2014/main" id="{130C459E-1246-4420-BFD8-993EAA74978F}"/>
              </a:ext>
            </a:extLst>
          </p:cNvPr>
          <p:cNvSpPr>
            <a:spLocks noGrp="1"/>
          </p:cNvSpPr>
          <p:nvPr>
            <p:ph sz="half" idx="2"/>
          </p:nvPr>
        </p:nvSpPr>
        <p:spPr/>
        <p:txBody>
          <a:bodyPr/>
          <a:lstStyle/>
          <a:p>
            <a:r>
              <a:rPr lang="en-US" dirty="0"/>
              <a:t>Annual cap of $5,000 per employee ($10,000 in qualified wages x 50%).</a:t>
            </a:r>
            <a:endParaRPr lang="en-US" sz="2133" dirty="0"/>
          </a:p>
        </p:txBody>
      </p:sp>
      <p:sp>
        <p:nvSpPr>
          <p:cNvPr id="8" name="Text Placeholder 7">
            <a:extLst>
              <a:ext uri="{FF2B5EF4-FFF2-40B4-BE49-F238E27FC236}">
                <a16:creationId xmlns:a16="http://schemas.microsoft.com/office/drawing/2014/main" id="{081E0047-9D31-4A9C-8B0F-B481821018B8}"/>
              </a:ext>
            </a:extLst>
          </p:cNvPr>
          <p:cNvSpPr>
            <a:spLocks noGrp="1"/>
          </p:cNvSpPr>
          <p:nvPr>
            <p:ph type="body" sz="quarter" idx="3"/>
          </p:nvPr>
        </p:nvSpPr>
        <p:spPr/>
        <p:txBody>
          <a:bodyPr/>
          <a:lstStyle/>
          <a:p>
            <a:r>
              <a:rPr lang="en-US" dirty="0"/>
              <a:t>Applicable to 2021</a:t>
            </a:r>
          </a:p>
        </p:txBody>
      </p:sp>
      <p:sp>
        <p:nvSpPr>
          <p:cNvPr id="9" name="Content Placeholder 8">
            <a:extLst>
              <a:ext uri="{FF2B5EF4-FFF2-40B4-BE49-F238E27FC236}">
                <a16:creationId xmlns:a16="http://schemas.microsoft.com/office/drawing/2014/main" id="{B863A4A3-002A-4AB3-9963-AF2104125F1B}"/>
              </a:ext>
            </a:extLst>
          </p:cNvPr>
          <p:cNvSpPr>
            <a:spLocks noGrp="1"/>
          </p:cNvSpPr>
          <p:nvPr>
            <p:ph sz="quarter" idx="4"/>
          </p:nvPr>
        </p:nvSpPr>
        <p:spPr/>
        <p:txBody>
          <a:bodyPr/>
          <a:lstStyle/>
          <a:p>
            <a:r>
              <a:rPr lang="en-US" sz="2133" dirty="0"/>
              <a:t>Cap is increased to $7,000 per employee for each of the first 3 quarters of 2021 ($10,000 in qualified wages x 70%) for a possible $21,000 credit per employee. </a:t>
            </a:r>
          </a:p>
          <a:p>
            <a:r>
              <a:rPr lang="en-US" sz="2133" dirty="0"/>
              <a:t>The 2021 credit is available even if the employer received the $5,000 maximum credit for wages paid to such employee in 2020.</a:t>
            </a:r>
          </a:p>
          <a:p>
            <a:r>
              <a:rPr lang="en-US" b="1" dirty="0"/>
              <a:t>Change effective 1/1/21 and forward</a:t>
            </a:r>
          </a:p>
        </p:txBody>
      </p:sp>
      <p:sp>
        <p:nvSpPr>
          <p:cNvPr id="5" name="Title 4">
            <a:extLst>
              <a:ext uri="{FF2B5EF4-FFF2-40B4-BE49-F238E27FC236}">
                <a16:creationId xmlns:a16="http://schemas.microsoft.com/office/drawing/2014/main" id="{411EEB6B-B363-4DB4-85B0-93FC5D79A6DD}"/>
              </a:ext>
            </a:extLst>
          </p:cNvPr>
          <p:cNvSpPr>
            <a:spLocks noGrp="1"/>
          </p:cNvSpPr>
          <p:nvPr>
            <p:ph type="title"/>
          </p:nvPr>
        </p:nvSpPr>
        <p:spPr/>
        <p:txBody>
          <a:bodyPr/>
          <a:lstStyle/>
          <a:p>
            <a:r>
              <a:rPr lang="en-US" dirty="0"/>
              <a:t>Employee Retention Credit – Maximum Credit Amount</a:t>
            </a:r>
          </a:p>
        </p:txBody>
      </p:sp>
      <p:sp>
        <p:nvSpPr>
          <p:cNvPr id="4" name="Slide Number Placeholder 3">
            <a:extLst>
              <a:ext uri="{FF2B5EF4-FFF2-40B4-BE49-F238E27FC236}">
                <a16:creationId xmlns:a16="http://schemas.microsoft.com/office/drawing/2014/main" id="{0A7CE5FA-3B33-4499-9BF9-C3AEFD1AC9AF}"/>
              </a:ext>
            </a:extLst>
          </p:cNvPr>
          <p:cNvSpPr>
            <a:spLocks noGrp="1"/>
          </p:cNvSpPr>
          <p:nvPr>
            <p:ph type="sldNum" sz="quarter" idx="11"/>
          </p:nvPr>
        </p:nvSpPr>
        <p:spPr/>
        <p:txBody>
          <a:bodyPr/>
          <a:lstStyle/>
          <a:p>
            <a:pPr defTabSz="1219110"/>
            <a:fld id="{F8E24598-D429-A34B-B4A6-5808099B37D3}" type="slidenum">
              <a:rPr lang="en-US">
                <a:solidFill>
                  <a:srgbClr val="414142">
                    <a:lumMod val="60000"/>
                    <a:lumOff val="40000"/>
                  </a:srgbClr>
                </a:solidFill>
                <a:latin typeface="Calibri"/>
              </a:rPr>
              <a:pPr defTabSz="1219110"/>
              <a:t>14</a:t>
            </a:fld>
            <a:endParaRPr lang="en-US" dirty="0">
              <a:solidFill>
                <a:srgbClr val="414142">
                  <a:lumMod val="60000"/>
                  <a:lumOff val="40000"/>
                </a:srgbClr>
              </a:solidFill>
              <a:latin typeface="Calibri"/>
            </a:endParaRPr>
          </a:p>
        </p:txBody>
      </p:sp>
    </p:spTree>
    <p:extLst>
      <p:ext uri="{BB962C8B-B14F-4D97-AF65-F5344CB8AC3E}">
        <p14:creationId xmlns:p14="http://schemas.microsoft.com/office/powerpoint/2010/main" val="410232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07827-BCE5-4CD5-A93D-014465E379FB}"/>
              </a:ext>
            </a:extLst>
          </p:cNvPr>
          <p:cNvSpPr>
            <a:spLocks noGrp="1"/>
          </p:cNvSpPr>
          <p:nvPr>
            <p:ph type="title"/>
          </p:nvPr>
        </p:nvSpPr>
        <p:spPr/>
        <p:txBody>
          <a:bodyPr/>
          <a:lstStyle/>
          <a:p>
            <a:r>
              <a:rPr lang="en-US" dirty="0"/>
              <a:t>Employee Retention Credit – Qualified Health Plan Costs</a:t>
            </a:r>
          </a:p>
        </p:txBody>
      </p:sp>
      <p:sp>
        <p:nvSpPr>
          <p:cNvPr id="4" name="Slide Number Placeholder 3">
            <a:extLst>
              <a:ext uri="{FF2B5EF4-FFF2-40B4-BE49-F238E27FC236}">
                <a16:creationId xmlns:a16="http://schemas.microsoft.com/office/drawing/2014/main" id="{4FEA5128-5C74-48E7-A795-0422DDF34AE3}"/>
              </a:ext>
            </a:extLst>
          </p:cNvPr>
          <p:cNvSpPr>
            <a:spLocks noGrp="1"/>
          </p:cNvSpPr>
          <p:nvPr>
            <p:ph type="sldNum" sz="quarter" idx="4"/>
          </p:nvPr>
        </p:nvSpPr>
        <p:spPr/>
        <p:txBody>
          <a:bodyPr/>
          <a:lstStyle/>
          <a:p>
            <a:pPr defTabSz="1219110"/>
            <a:fld id="{F8E24598-D429-A34B-B4A6-5808099B37D3}" type="slidenum">
              <a:rPr lang="en-US">
                <a:solidFill>
                  <a:srgbClr val="414142">
                    <a:lumMod val="60000"/>
                    <a:lumOff val="40000"/>
                  </a:srgbClr>
                </a:solidFill>
                <a:latin typeface="Calibri"/>
              </a:rPr>
              <a:pPr defTabSz="1219110"/>
              <a:t>15</a:t>
            </a:fld>
            <a:endParaRPr lang="en-US" dirty="0">
              <a:solidFill>
                <a:srgbClr val="414142">
                  <a:lumMod val="60000"/>
                  <a:lumOff val="40000"/>
                </a:srgbClr>
              </a:solidFill>
              <a:latin typeface="Calibri"/>
            </a:endParaRPr>
          </a:p>
        </p:txBody>
      </p:sp>
      <p:sp>
        <p:nvSpPr>
          <p:cNvPr id="6" name="Content Placeholder 5">
            <a:extLst>
              <a:ext uri="{FF2B5EF4-FFF2-40B4-BE49-F238E27FC236}">
                <a16:creationId xmlns:a16="http://schemas.microsoft.com/office/drawing/2014/main" id="{C3B764F4-C11B-4DA0-8894-E8A5936CFBF9}"/>
              </a:ext>
            </a:extLst>
          </p:cNvPr>
          <p:cNvSpPr>
            <a:spLocks noGrp="1"/>
          </p:cNvSpPr>
          <p:nvPr>
            <p:ph idx="1"/>
          </p:nvPr>
        </p:nvSpPr>
        <p:spPr/>
        <p:txBody>
          <a:bodyPr/>
          <a:lstStyle/>
          <a:p>
            <a:r>
              <a:rPr lang="en-US" sz="1733" dirty="0"/>
              <a:t>Qualified wages include an allocable portion of the "qualified health plan expenses" paid or incurred by an Eligible Employer. "Qualified health plan expenses" are amounts paid or incurred by the Eligible Employer to provide and maintain a group health plan (as defined in section 5000(b)(1) of the Internal Revenue Code (the "Code")), but only to the extent that those amounts are excluded from the gross income of employees by reason of section 106(a) of the Code.</a:t>
            </a:r>
          </a:p>
          <a:p>
            <a:r>
              <a:rPr lang="en-US" sz="1733" dirty="0"/>
              <a:t>Includes both the portion of the cost paid by the Eligible Employer and the portion of the cost paid by the employee with pre-tax salary reduction contributions. However, the qualified health plan expenses should not include amounts that the employee paid for with after-tax contributions.</a:t>
            </a:r>
          </a:p>
          <a:p>
            <a:r>
              <a:rPr lang="en-US" sz="1733" dirty="0"/>
              <a:t>An Eligible Employer who sponsors a fully-insured group health plan may use any reasonable method to determine and allocate the plan expenses, including (1) the COBRA applicable premium for the employee typically available from the insurer, (2) one average premium rate for all employees, or (3) a substantially similar method that takes into account the average premium rate determined separately for employees with self-only and other than self-only coverage.</a:t>
            </a:r>
          </a:p>
          <a:p>
            <a:r>
              <a:rPr lang="en-US" sz="1733" dirty="0"/>
              <a:t>The amount of qualified health plan expenses does not include Eligible Employer contributions to HSAs or Archer MSAs. </a:t>
            </a:r>
          </a:p>
          <a:p>
            <a:r>
              <a:rPr lang="en-US" sz="1733" dirty="0"/>
              <a:t>The amount of qualified health plan expenses may include contributions to an HRA (including an individual coverage HRA), or a health FSA, but does not include contributions to a QSEHRA</a:t>
            </a:r>
            <a:r>
              <a:rPr lang="en-US" sz="1867" dirty="0"/>
              <a:t>. </a:t>
            </a:r>
          </a:p>
          <a:p>
            <a:endParaRPr lang="en-US" dirty="0"/>
          </a:p>
        </p:txBody>
      </p:sp>
    </p:spTree>
    <p:extLst>
      <p:ext uri="{BB962C8B-B14F-4D97-AF65-F5344CB8AC3E}">
        <p14:creationId xmlns:p14="http://schemas.microsoft.com/office/powerpoint/2010/main" val="1027160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D1C1A80-B53F-4A52-8949-0A11B5F80132}"/>
              </a:ext>
            </a:extLst>
          </p:cNvPr>
          <p:cNvSpPr>
            <a:spLocks noGrp="1"/>
          </p:cNvSpPr>
          <p:nvPr>
            <p:ph type="body" idx="1"/>
          </p:nvPr>
        </p:nvSpPr>
        <p:spPr/>
        <p:txBody>
          <a:bodyPr/>
          <a:lstStyle/>
          <a:p>
            <a:r>
              <a:rPr lang="en-US" dirty="0"/>
              <a:t>Applicable to 2020	</a:t>
            </a:r>
          </a:p>
        </p:txBody>
      </p:sp>
      <p:sp>
        <p:nvSpPr>
          <p:cNvPr id="7" name="Content Placeholder 6">
            <a:extLst>
              <a:ext uri="{FF2B5EF4-FFF2-40B4-BE49-F238E27FC236}">
                <a16:creationId xmlns:a16="http://schemas.microsoft.com/office/drawing/2014/main" id="{130C459E-1246-4420-BFD8-993EAA74978F}"/>
              </a:ext>
            </a:extLst>
          </p:cNvPr>
          <p:cNvSpPr>
            <a:spLocks noGrp="1"/>
          </p:cNvSpPr>
          <p:nvPr>
            <p:ph sz="half" idx="2"/>
          </p:nvPr>
        </p:nvSpPr>
        <p:spPr/>
        <p:txBody>
          <a:bodyPr/>
          <a:lstStyle/>
          <a:p>
            <a:r>
              <a:rPr lang="en-US" sz="2133" dirty="0"/>
              <a:t>A company with more than </a:t>
            </a:r>
            <a:r>
              <a:rPr lang="en-US" sz="2133" b="1" dirty="0"/>
              <a:t>100 </a:t>
            </a:r>
            <a:r>
              <a:rPr lang="en-US" sz="2133" dirty="0"/>
              <a:t>employees could not take the credit for wages paid to an employee performing services for the employer (either teleworking, or working at the workplace, even though at reduced capacity due to reduction in business).</a:t>
            </a:r>
          </a:p>
          <a:p>
            <a:r>
              <a:rPr lang="en-US" sz="2133" dirty="0"/>
              <a:t> A company with 100 or fewer employees was eligible for the credit, even if the employee was working.</a:t>
            </a:r>
          </a:p>
          <a:p>
            <a:r>
              <a:rPr lang="en-US" sz="2133" dirty="0"/>
              <a:t>Global inbound companies will not have to aggregate foreign employees.</a:t>
            </a:r>
          </a:p>
          <a:p>
            <a:endParaRPr lang="en-US" sz="2133" dirty="0"/>
          </a:p>
        </p:txBody>
      </p:sp>
      <p:sp>
        <p:nvSpPr>
          <p:cNvPr id="8" name="Text Placeholder 7">
            <a:extLst>
              <a:ext uri="{FF2B5EF4-FFF2-40B4-BE49-F238E27FC236}">
                <a16:creationId xmlns:a16="http://schemas.microsoft.com/office/drawing/2014/main" id="{081E0047-9D31-4A9C-8B0F-B481821018B8}"/>
              </a:ext>
            </a:extLst>
          </p:cNvPr>
          <p:cNvSpPr>
            <a:spLocks noGrp="1"/>
          </p:cNvSpPr>
          <p:nvPr>
            <p:ph type="body" sz="quarter" idx="3"/>
          </p:nvPr>
        </p:nvSpPr>
        <p:spPr/>
        <p:txBody>
          <a:bodyPr/>
          <a:lstStyle/>
          <a:p>
            <a:r>
              <a:rPr lang="en-US" dirty="0"/>
              <a:t>Applicable to 2021</a:t>
            </a:r>
          </a:p>
        </p:txBody>
      </p:sp>
      <p:sp>
        <p:nvSpPr>
          <p:cNvPr id="9" name="Content Placeholder 8">
            <a:extLst>
              <a:ext uri="{FF2B5EF4-FFF2-40B4-BE49-F238E27FC236}">
                <a16:creationId xmlns:a16="http://schemas.microsoft.com/office/drawing/2014/main" id="{B863A4A3-002A-4AB3-9963-AF2104125F1B}"/>
              </a:ext>
            </a:extLst>
          </p:cNvPr>
          <p:cNvSpPr>
            <a:spLocks noGrp="1"/>
          </p:cNvSpPr>
          <p:nvPr>
            <p:ph sz="quarter" idx="4"/>
          </p:nvPr>
        </p:nvSpPr>
        <p:spPr/>
        <p:txBody>
          <a:bodyPr/>
          <a:lstStyle/>
          <a:p>
            <a:r>
              <a:rPr lang="en-US" sz="2133" dirty="0"/>
              <a:t>The threshold increases to </a:t>
            </a:r>
            <a:r>
              <a:rPr lang="en-US" sz="2133" b="1" dirty="0"/>
              <a:t>500</a:t>
            </a:r>
            <a:r>
              <a:rPr lang="en-US" sz="2133" dirty="0"/>
              <a:t>. An employer with 500 or fewer employees will be eligible for the credit, even if employees are working. </a:t>
            </a:r>
          </a:p>
          <a:p>
            <a:r>
              <a:rPr lang="en-US" sz="2133" dirty="0"/>
              <a:t>When calculating the 500-employee threshold, the employees of all affiliated companies sharing more the 50% common ownership are aggregated.</a:t>
            </a:r>
          </a:p>
          <a:p>
            <a:r>
              <a:rPr lang="en-US" sz="2133" dirty="0"/>
              <a:t>Global inbound companies will not have to aggregate foreign employees.</a:t>
            </a:r>
          </a:p>
          <a:p>
            <a:r>
              <a:rPr lang="en-US" sz="2667" b="1" dirty="0"/>
              <a:t>Change effective 1/1/21 and forward</a:t>
            </a:r>
          </a:p>
        </p:txBody>
      </p:sp>
      <p:sp>
        <p:nvSpPr>
          <p:cNvPr id="5" name="Title 4">
            <a:extLst>
              <a:ext uri="{FF2B5EF4-FFF2-40B4-BE49-F238E27FC236}">
                <a16:creationId xmlns:a16="http://schemas.microsoft.com/office/drawing/2014/main" id="{411EEB6B-B363-4DB4-85B0-93FC5D79A6DD}"/>
              </a:ext>
            </a:extLst>
          </p:cNvPr>
          <p:cNvSpPr>
            <a:spLocks noGrp="1"/>
          </p:cNvSpPr>
          <p:nvPr>
            <p:ph type="title"/>
          </p:nvPr>
        </p:nvSpPr>
        <p:spPr/>
        <p:txBody>
          <a:bodyPr/>
          <a:lstStyle/>
          <a:p>
            <a:r>
              <a:rPr lang="en-US" dirty="0"/>
              <a:t>Employee Retention Credit – Employer Size Requirements</a:t>
            </a:r>
          </a:p>
        </p:txBody>
      </p:sp>
      <p:sp>
        <p:nvSpPr>
          <p:cNvPr id="4" name="Slide Number Placeholder 3">
            <a:extLst>
              <a:ext uri="{FF2B5EF4-FFF2-40B4-BE49-F238E27FC236}">
                <a16:creationId xmlns:a16="http://schemas.microsoft.com/office/drawing/2014/main" id="{0A7CE5FA-3B33-4499-9BF9-C3AEFD1AC9AF}"/>
              </a:ext>
            </a:extLst>
          </p:cNvPr>
          <p:cNvSpPr>
            <a:spLocks noGrp="1"/>
          </p:cNvSpPr>
          <p:nvPr>
            <p:ph type="sldNum" sz="quarter" idx="11"/>
          </p:nvPr>
        </p:nvSpPr>
        <p:spPr/>
        <p:txBody>
          <a:bodyPr/>
          <a:lstStyle/>
          <a:p>
            <a:pPr defTabSz="1219110"/>
            <a:fld id="{F8E24598-D429-A34B-B4A6-5808099B37D3}" type="slidenum">
              <a:rPr lang="en-US">
                <a:solidFill>
                  <a:srgbClr val="414142">
                    <a:lumMod val="60000"/>
                    <a:lumOff val="40000"/>
                  </a:srgbClr>
                </a:solidFill>
                <a:latin typeface="Calibri"/>
              </a:rPr>
              <a:pPr defTabSz="1219110"/>
              <a:t>16</a:t>
            </a:fld>
            <a:endParaRPr lang="en-US" dirty="0">
              <a:solidFill>
                <a:srgbClr val="414142">
                  <a:lumMod val="60000"/>
                  <a:lumOff val="40000"/>
                </a:srgbClr>
              </a:solidFill>
              <a:latin typeface="Calibri"/>
            </a:endParaRPr>
          </a:p>
        </p:txBody>
      </p:sp>
    </p:spTree>
    <p:extLst>
      <p:ext uri="{BB962C8B-B14F-4D97-AF65-F5344CB8AC3E}">
        <p14:creationId xmlns:p14="http://schemas.microsoft.com/office/powerpoint/2010/main" val="709344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8D1AF-12AD-4A86-8BDA-278757222019}"/>
              </a:ext>
            </a:extLst>
          </p:cNvPr>
          <p:cNvSpPr>
            <a:spLocks noGrp="1"/>
          </p:cNvSpPr>
          <p:nvPr>
            <p:ph type="title"/>
          </p:nvPr>
        </p:nvSpPr>
        <p:spPr/>
        <p:txBody>
          <a:bodyPr/>
          <a:lstStyle/>
          <a:p>
            <a:r>
              <a:rPr lang="en-US" dirty="0"/>
              <a:t>How to Claim the ERC 	</a:t>
            </a:r>
          </a:p>
        </p:txBody>
      </p:sp>
      <p:sp>
        <p:nvSpPr>
          <p:cNvPr id="4" name="Slide Number Placeholder 3">
            <a:extLst>
              <a:ext uri="{FF2B5EF4-FFF2-40B4-BE49-F238E27FC236}">
                <a16:creationId xmlns:a16="http://schemas.microsoft.com/office/drawing/2014/main" id="{5DF00245-471D-4AC7-8252-455D0C52A9E4}"/>
              </a:ext>
            </a:extLst>
          </p:cNvPr>
          <p:cNvSpPr>
            <a:spLocks noGrp="1"/>
          </p:cNvSpPr>
          <p:nvPr>
            <p:ph type="sldNum" sz="quarter" idx="4"/>
          </p:nvPr>
        </p:nvSpPr>
        <p:spPr/>
        <p:txBody>
          <a:bodyPr/>
          <a:lstStyle/>
          <a:p>
            <a:pPr defTabSz="1219170"/>
            <a:fld id="{F8E24598-D429-A34B-B4A6-5808099B37D3}" type="slidenum">
              <a:rPr lang="en-US">
                <a:solidFill>
                  <a:srgbClr val="FFFFFF"/>
                </a:solidFill>
                <a:latin typeface="Calibri"/>
              </a:rPr>
              <a:pPr defTabSz="1219170"/>
              <a:t>17</a:t>
            </a:fld>
            <a:endParaRPr lang="en-US" dirty="0">
              <a:solidFill>
                <a:srgbClr val="FFFFFF"/>
              </a:solidFill>
              <a:latin typeface="Calibri"/>
            </a:endParaRPr>
          </a:p>
        </p:txBody>
      </p:sp>
      <p:sp>
        <p:nvSpPr>
          <p:cNvPr id="6" name="Content Placeholder 5">
            <a:extLst>
              <a:ext uri="{FF2B5EF4-FFF2-40B4-BE49-F238E27FC236}">
                <a16:creationId xmlns:a16="http://schemas.microsoft.com/office/drawing/2014/main" id="{46E11C3F-770C-40F4-8217-DED8CD8EE23F}"/>
              </a:ext>
            </a:extLst>
          </p:cNvPr>
          <p:cNvSpPr>
            <a:spLocks noGrp="1"/>
          </p:cNvSpPr>
          <p:nvPr>
            <p:ph idx="1"/>
          </p:nvPr>
        </p:nvSpPr>
        <p:spPr/>
        <p:txBody>
          <a:bodyPr/>
          <a:lstStyle/>
          <a:p>
            <a:endParaRPr lang="en-US" sz="2667" b="1" dirty="0"/>
          </a:p>
          <a:p>
            <a:r>
              <a:rPr lang="en-US" sz="2667" b="1" dirty="0"/>
              <a:t>Must be claimed on Form 941-X</a:t>
            </a:r>
          </a:p>
          <a:p>
            <a:endParaRPr lang="en-US" sz="2667" b="1" dirty="0"/>
          </a:p>
          <a:p>
            <a:r>
              <a:rPr lang="en-US" sz="2667" b="1" dirty="0"/>
              <a:t>Is there a deadline for filing form 941-X?</a:t>
            </a:r>
          </a:p>
          <a:p>
            <a:pPr lvl="1"/>
            <a:r>
              <a:rPr lang="en-US" sz="2133" dirty="0"/>
              <a:t>Generally, you may correct overreported taxes on a previously filed Form 941 if you file Form 941-X within 3 years of the date Form 941 was filed or 2 years from the date you paid the tax reported on Form 941, whichever is later</a:t>
            </a:r>
          </a:p>
          <a:p>
            <a:pPr lvl="1"/>
            <a:r>
              <a:rPr lang="en-US" sz="2133" dirty="0"/>
              <a:t>If you file Form 941-X to correct overreported amounts in the last 90 days of a period of limitations, you must use the claim process. You can’t use the adjustment process.</a:t>
            </a:r>
          </a:p>
          <a:p>
            <a:endParaRPr lang="en-US" dirty="0"/>
          </a:p>
        </p:txBody>
      </p:sp>
    </p:spTree>
    <p:extLst>
      <p:ext uri="{BB962C8B-B14F-4D97-AF65-F5344CB8AC3E}">
        <p14:creationId xmlns:p14="http://schemas.microsoft.com/office/powerpoint/2010/main" val="4205436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A45663-65C8-4D9B-9727-EB3CBD0C7917}"/>
              </a:ext>
            </a:extLst>
          </p:cNvPr>
          <p:cNvSpPr>
            <a:spLocks noGrp="1"/>
          </p:cNvSpPr>
          <p:nvPr>
            <p:ph type="sldNum" sz="quarter" idx="4"/>
          </p:nvPr>
        </p:nvSpPr>
        <p:spPr/>
        <p:txBody>
          <a:bodyPr/>
          <a:lstStyle/>
          <a:p>
            <a:pPr defTabSz="1219170"/>
            <a:fld id="{F8E24598-D429-A34B-B4A6-5808099B37D3}" type="slidenum">
              <a:rPr lang="en-US">
                <a:solidFill>
                  <a:srgbClr val="FFFFFF"/>
                </a:solidFill>
                <a:latin typeface="Calibri"/>
              </a:rPr>
              <a:pPr defTabSz="1219170"/>
              <a:t>18</a:t>
            </a:fld>
            <a:endParaRPr lang="en-US" dirty="0">
              <a:solidFill>
                <a:srgbClr val="FFFFFF"/>
              </a:solidFill>
              <a:latin typeface="Calibri"/>
            </a:endParaRPr>
          </a:p>
        </p:txBody>
      </p:sp>
      <p:sp>
        <p:nvSpPr>
          <p:cNvPr id="5" name="Subtitle 4">
            <a:extLst>
              <a:ext uri="{FF2B5EF4-FFF2-40B4-BE49-F238E27FC236}">
                <a16:creationId xmlns:a16="http://schemas.microsoft.com/office/drawing/2014/main" id="{C59E17C8-20DF-4767-AD42-CC5A14857DAB}"/>
              </a:ext>
            </a:extLst>
          </p:cNvPr>
          <p:cNvSpPr>
            <a:spLocks noGrp="1"/>
          </p:cNvSpPr>
          <p:nvPr>
            <p:ph type="subTitle" idx="1"/>
          </p:nvPr>
        </p:nvSpPr>
        <p:spPr/>
        <p:txBody>
          <a:bodyPr/>
          <a:lstStyle/>
          <a:p>
            <a:endParaRPr lang="en-US"/>
          </a:p>
        </p:txBody>
      </p:sp>
      <p:sp>
        <p:nvSpPr>
          <p:cNvPr id="3" name="Title 2">
            <a:extLst>
              <a:ext uri="{FF2B5EF4-FFF2-40B4-BE49-F238E27FC236}">
                <a16:creationId xmlns:a16="http://schemas.microsoft.com/office/drawing/2014/main" id="{F50B9BD3-345E-46A3-AAAB-5B4D4744B4DB}"/>
              </a:ext>
            </a:extLst>
          </p:cNvPr>
          <p:cNvSpPr>
            <a:spLocks noGrp="1"/>
          </p:cNvSpPr>
          <p:nvPr>
            <p:ph type="ctrTitle"/>
          </p:nvPr>
        </p:nvSpPr>
        <p:spPr/>
        <p:txBody>
          <a:bodyPr/>
          <a:lstStyle/>
          <a:p>
            <a:r>
              <a:rPr lang="en-US" dirty="0"/>
              <a:t>Q&amp;A</a:t>
            </a:r>
          </a:p>
        </p:txBody>
      </p:sp>
    </p:spTree>
    <p:extLst>
      <p:ext uri="{BB962C8B-B14F-4D97-AF65-F5344CB8AC3E}">
        <p14:creationId xmlns:p14="http://schemas.microsoft.com/office/powerpoint/2010/main" val="1143360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16809D-2A93-4A70-ABC8-B51EC8034C7D}"/>
              </a:ext>
            </a:extLst>
          </p:cNvPr>
          <p:cNvSpPr>
            <a:spLocks noGrp="1"/>
          </p:cNvSpPr>
          <p:nvPr>
            <p:ph sz="half" idx="2"/>
          </p:nvPr>
        </p:nvSpPr>
        <p:spPr/>
        <p:txBody>
          <a:bodyPr/>
          <a:lstStyle/>
          <a:p>
            <a:br>
              <a:rPr lang="en-US" dirty="0"/>
            </a:br>
            <a:r>
              <a:rPr lang="en-US" b="1" dirty="0"/>
              <a:t>Kristen Labbe</a:t>
            </a:r>
          </a:p>
          <a:p>
            <a:r>
              <a:rPr lang="en-US" dirty="0"/>
              <a:t>Kristen.Labbe@claconnect.com</a:t>
            </a:r>
          </a:p>
          <a:p>
            <a:endParaRPr lang="en-US" dirty="0"/>
          </a:p>
        </p:txBody>
      </p:sp>
    </p:spTree>
    <p:extLst>
      <p:ext uri="{BB962C8B-B14F-4D97-AF65-F5344CB8AC3E}">
        <p14:creationId xmlns:p14="http://schemas.microsoft.com/office/powerpoint/2010/main" val="1366806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F46EC-1768-5941-7895-8F683EA664D8}"/>
              </a:ext>
            </a:extLst>
          </p:cNvPr>
          <p:cNvSpPr>
            <a:spLocks noGrp="1"/>
          </p:cNvSpPr>
          <p:nvPr>
            <p:ph type="title"/>
          </p:nvPr>
        </p:nvSpPr>
        <p:spPr>
          <a:xfrm>
            <a:off x="6440714" y="418873"/>
            <a:ext cx="5257800" cy="2813504"/>
          </a:xfrm>
        </p:spPr>
        <p:txBody>
          <a:bodyPr>
            <a:normAutofit/>
          </a:bodyPr>
          <a:lstStyle/>
          <a:p>
            <a:pPr algn="r"/>
            <a:r>
              <a:rPr lang="en-US" sz="7200" b="1" dirty="0">
                <a:solidFill>
                  <a:srgbClr val="05A88D"/>
                </a:solidFill>
                <a:latin typeface="FranklinGothicURWExtComDDem" pitchFamily="2" charset="77"/>
              </a:rPr>
              <a:t>Partnering in Our Connectional System</a:t>
            </a:r>
            <a:endParaRPr lang="en-US" sz="7200" dirty="0"/>
          </a:p>
        </p:txBody>
      </p:sp>
      <p:sp>
        <p:nvSpPr>
          <p:cNvPr id="3" name="Content Placeholder 2">
            <a:extLst>
              <a:ext uri="{FF2B5EF4-FFF2-40B4-BE49-F238E27FC236}">
                <a16:creationId xmlns:a16="http://schemas.microsoft.com/office/drawing/2014/main" id="{0384BE84-B690-A2E0-F11F-4B4B6A7907BF}"/>
              </a:ext>
            </a:extLst>
          </p:cNvPr>
          <p:cNvSpPr>
            <a:spLocks noGrp="1"/>
          </p:cNvSpPr>
          <p:nvPr>
            <p:ph idx="1"/>
          </p:nvPr>
        </p:nvSpPr>
        <p:spPr>
          <a:xfrm>
            <a:off x="620486" y="1253331"/>
            <a:ext cx="5820228" cy="4668498"/>
          </a:xfr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endParaRPr kumimoji="0" lang="en-US" sz="2400"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kumimoji="0" lang="en-US" sz="240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Providing resources in response to growing challenges </a:t>
            </a:r>
          </a:p>
          <a:p>
            <a:pPr marL="0" marR="0" lvl="0" indent="0" defTabSz="914400" rtl="0" eaLnBrk="1" fontAlgn="base" latinLnBrk="0" hangingPunct="1">
              <a:lnSpc>
                <a:spcPct val="100000"/>
              </a:lnSpc>
              <a:spcBef>
                <a:spcPct val="0"/>
              </a:spcBef>
              <a:spcAft>
                <a:spcPct val="0"/>
              </a:spcAft>
              <a:buClrTx/>
              <a:buSzTx/>
              <a:buFontTx/>
              <a:buNone/>
              <a:tabLst/>
              <a:defRPr/>
            </a:pPr>
            <a:endParaRPr kumimoji="0" lang="en-US" sz="2400"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a:p>
            <a:pPr marL="0" marR="0" lvl="0" indent="0" defTabSz="914400" rtl="0" eaLnBrk="1" fontAlgn="base" latinLnBrk="0" hangingPunct="1">
              <a:lnSpc>
                <a:spcPct val="100000"/>
              </a:lnSpc>
              <a:spcBef>
                <a:spcPct val="0"/>
              </a:spcBef>
              <a:spcAft>
                <a:spcPct val="0"/>
              </a:spcAft>
              <a:buClrTx/>
              <a:buSzTx/>
              <a:buNone/>
              <a:tabLst/>
              <a:defRPr/>
            </a:pPr>
            <a:r>
              <a:rPr kumimoji="0" lang="en-US" sz="2400" i="0" u="none" strike="noStrike" kern="1200" cap="none" spc="0" normalizeH="0" baseline="0" noProof="0" dirty="0">
                <a:ln>
                  <a:noFill/>
                </a:ln>
                <a:solidFill>
                  <a:srgbClr val="05A88D"/>
                </a:solidFill>
                <a:effectLst/>
                <a:uLnTx/>
                <a:uFillTx/>
                <a:latin typeface="Calibri" panose="020F0502020204030204" pitchFamily="34" charset="0"/>
                <a:cs typeface="Calibri" panose="020F0502020204030204" pitchFamily="34" charset="0"/>
              </a:rPr>
              <a:t>Covid-19 Pandemic impacting attendance and giving</a:t>
            </a:r>
          </a:p>
          <a:p>
            <a:pPr marL="800100" lvl="1" indent="-342900" fontAlgn="base">
              <a:spcBef>
                <a:spcPct val="0"/>
              </a:spcBef>
              <a:spcAft>
                <a:spcPct val="0"/>
              </a:spcAft>
              <a:buFont typeface="Arial" panose="020B0604020202020204" pitchFamily="34" charset="0"/>
              <a:buChar char="•"/>
              <a:defRPr/>
            </a:pPr>
            <a:r>
              <a:rPr lang="en-US" dirty="0">
                <a:solidFill>
                  <a:schemeClr val="tx1"/>
                </a:solidFill>
                <a:latin typeface="Calibri" panose="020F0502020204030204" pitchFamily="34" charset="0"/>
                <a:cs typeface="Calibri" panose="020F0502020204030204" pitchFamily="34" charset="0"/>
              </a:rPr>
              <a:t>Employee Retention Act/Credits</a:t>
            </a:r>
          </a:p>
          <a:p>
            <a:pPr marL="457200" lvl="1" indent="0" fontAlgn="base">
              <a:spcBef>
                <a:spcPct val="0"/>
              </a:spcBef>
              <a:spcAft>
                <a:spcPct val="0"/>
              </a:spcAft>
              <a:buNone/>
              <a:defRPr/>
            </a:pPr>
            <a:endParaRPr lang="en-US" dirty="0">
              <a:solidFill>
                <a:schemeClr val="tx1"/>
              </a:solidFill>
              <a:latin typeface="Calibri" panose="020F0502020204030204" pitchFamily="34" charset="0"/>
              <a:cs typeface="Calibri" panose="020F0502020204030204" pitchFamily="34" charset="0"/>
            </a:endParaRPr>
          </a:p>
          <a:p>
            <a:pPr marL="14288" lvl="1" indent="0" fontAlgn="base">
              <a:spcBef>
                <a:spcPct val="0"/>
              </a:spcBef>
              <a:spcAft>
                <a:spcPct val="0"/>
              </a:spcAft>
              <a:buNone/>
              <a:defRPr/>
            </a:pPr>
            <a:r>
              <a:rPr lang="en-US" dirty="0">
                <a:solidFill>
                  <a:srgbClr val="05A88D"/>
                </a:solidFill>
                <a:latin typeface="Calibri" panose="020F0502020204030204" pitchFamily="34" charset="0"/>
                <a:cs typeface="Calibri" panose="020F0502020204030204" pitchFamily="34" charset="0"/>
              </a:rPr>
              <a:t>Rising fixed costs and need to optimize use of facilities &amp; properties</a:t>
            </a:r>
          </a:p>
          <a:p>
            <a:pPr marL="800100" lvl="1" indent="-342900" fontAlgn="base">
              <a:spcBef>
                <a:spcPct val="0"/>
              </a:spcBef>
              <a:spcAft>
                <a:spcPct val="0"/>
              </a:spcAft>
              <a:buFont typeface="Arial" panose="020B0604020202020204" pitchFamily="34" charset="0"/>
              <a:buChar char="•"/>
              <a:defRPr/>
            </a:pPr>
            <a:r>
              <a:rPr lang="en-US" dirty="0">
                <a:solidFill>
                  <a:schemeClr val="tx1"/>
                </a:solidFill>
                <a:latin typeface="Calibri" panose="020F0502020204030204" pitchFamily="34" charset="0"/>
                <a:cs typeface="Calibri" panose="020F0502020204030204" pitchFamily="34" charset="0"/>
              </a:rPr>
              <a:t>Vetted options for additional/alternative income</a:t>
            </a:r>
          </a:p>
          <a:p>
            <a:pPr marL="0" indent="0">
              <a:buNone/>
            </a:pPr>
            <a:endParaRPr lang="en-US"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72AB4405-AC24-9FEF-3A90-D8E65490B6D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52462" y="5729286"/>
            <a:ext cx="3325467" cy="838200"/>
          </a:xfrm>
          <a:prstGeom prst="rect">
            <a:avLst/>
          </a:prstGeom>
        </p:spPr>
      </p:pic>
    </p:spTree>
    <p:extLst>
      <p:ext uri="{BB962C8B-B14F-4D97-AF65-F5344CB8AC3E}">
        <p14:creationId xmlns:p14="http://schemas.microsoft.com/office/powerpoint/2010/main" val="3994858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FA3AB-414F-1BA8-8354-1DB4FA0C2F5A}"/>
              </a:ext>
            </a:extLst>
          </p:cNvPr>
          <p:cNvSpPr>
            <a:spLocks noGrp="1"/>
          </p:cNvSpPr>
          <p:nvPr>
            <p:ph type="ctrTitle"/>
          </p:nvPr>
        </p:nvSpPr>
        <p:spPr>
          <a:xfrm>
            <a:off x="1944233" y="2509238"/>
            <a:ext cx="4151767" cy="1507219"/>
          </a:xfrm>
        </p:spPr>
        <p:txBody>
          <a:bodyPr>
            <a:noAutofit/>
          </a:bodyPr>
          <a:lstStyle/>
          <a:p>
            <a:pPr algn="l"/>
            <a:r>
              <a:rPr lang="en-US" sz="12500" b="1" dirty="0">
                <a:solidFill>
                  <a:srgbClr val="05A88D"/>
                </a:solidFill>
                <a:latin typeface="FranklinGothicURWExtComDDem" pitchFamily="2" charset="77"/>
              </a:rPr>
              <a:t>Q&amp;A</a:t>
            </a:r>
            <a:endParaRPr lang="en-US" sz="12500" dirty="0">
              <a:solidFill>
                <a:srgbClr val="05A88D"/>
              </a:solidFill>
            </a:endParaRPr>
          </a:p>
        </p:txBody>
      </p:sp>
      <p:sp>
        <p:nvSpPr>
          <p:cNvPr id="6" name="TextBox 5">
            <a:extLst>
              <a:ext uri="{FF2B5EF4-FFF2-40B4-BE49-F238E27FC236}">
                <a16:creationId xmlns:a16="http://schemas.microsoft.com/office/drawing/2014/main" id="{FAC1918D-AFB4-4085-EB2A-D6303097BDA0}"/>
              </a:ext>
            </a:extLst>
          </p:cNvPr>
          <p:cNvSpPr txBox="1"/>
          <p:nvPr/>
        </p:nvSpPr>
        <p:spPr>
          <a:xfrm>
            <a:off x="1392690" y="3798352"/>
            <a:ext cx="6100762" cy="523220"/>
          </a:xfrm>
          <a:prstGeom prst="rect">
            <a:avLst/>
          </a:prstGeom>
          <a:noFill/>
        </p:spPr>
        <p:txBody>
          <a:bodyPr wrap="square">
            <a:spAutoFit/>
          </a:bodyPr>
          <a:lstStyle/>
          <a:p>
            <a:pPr lvl="0" algn="l" fontAlgn="base">
              <a:spcBef>
                <a:spcPct val="0"/>
              </a:spcBef>
              <a:spcAft>
                <a:spcPct val="0"/>
              </a:spcAft>
              <a:defRPr/>
            </a:pPr>
            <a:r>
              <a:rPr lang="en-US" sz="2800" b="1" dirty="0">
                <a:solidFill>
                  <a:srgbClr val="05A88D"/>
                </a:solidFill>
                <a:latin typeface="Franklin Gothic Medium" panose="020B0603020102020204" pitchFamily="34" charset="0"/>
                <a:ea typeface="MS PGothic" pitchFamily="34" charset="-128"/>
                <a:cs typeface="Calibri" panose="020F0502020204030204" pitchFamily="34" charset="0"/>
              </a:rPr>
              <a:t>ERC/ERA Process</a:t>
            </a:r>
          </a:p>
        </p:txBody>
      </p:sp>
      <p:sp>
        <p:nvSpPr>
          <p:cNvPr id="5" name="TextBox 4">
            <a:extLst>
              <a:ext uri="{FF2B5EF4-FFF2-40B4-BE49-F238E27FC236}">
                <a16:creationId xmlns:a16="http://schemas.microsoft.com/office/drawing/2014/main" id="{D9A7D773-ACD8-A13E-6963-99290C8F3575}"/>
              </a:ext>
            </a:extLst>
          </p:cNvPr>
          <p:cNvSpPr txBox="1"/>
          <p:nvPr/>
        </p:nvSpPr>
        <p:spPr>
          <a:xfrm>
            <a:off x="8694057" y="-602873"/>
            <a:ext cx="1960109" cy="8063746"/>
          </a:xfrm>
          <a:prstGeom prst="rect">
            <a:avLst/>
          </a:prstGeom>
          <a:noFill/>
        </p:spPr>
        <p:txBody>
          <a:bodyPr wrap="square">
            <a:spAutoFit/>
          </a:bodyPr>
          <a:lstStyle/>
          <a:p>
            <a:r>
              <a:rPr lang="en-US" sz="51800" b="1" dirty="0">
                <a:solidFill>
                  <a:srgbClr val="05A88D"/>
                </a:solidFill>
                <a:latin typeface="FranklinGothicURWExtComDDem" pitchFamily="2" charset="77"/>
              </a:rPr>
              <a:t>?</a:t>
            </a:r>
            <a:endParaRPr lang="en-US" sz="51800" dirty="0"/>
          </a:p>
        </p:txBody>
      </p:sp>
    </p:spTree>
    <p:extLst>
      <p:ext uri="{BB962C8B-B14F-4D97-AF65-F5344CB8AC3E}">
        <p14:creationId xmlns:p14="http://schemas.microsoft.com/office/powerpoint/2010/main" val="2577409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FA3AB-414F-1BA8-8354-1DB4FA0C2F5A}"/>
              </a:ext>
            </a:extLst>
          </p:cNvPr>
          <p:cNvSpPr>
            <a:spLocks noGrp="1"/>
          </p:cNvSpPr>
          <p:nvPr>
            <p:ph type="ctrTitle"/>
          </p:nvPr>
        </p:nvSpPr>
        <p:spPr>
          <a:xfrm>
            <a:off x="652462" y="1277257"/>
            <a:ext cx="4151767" cy="1507219"/>
          </a:xfrm>
        </p:spPr>
        <p:txBody>
          <a:bodyPr>
            <a:normAutofit/>
          </a:bodyPr>
          <a:lstStyle/>
          <a:p>
            <a:pPr algn="l"/>
            <a:r>
              <a:rPr lang="en-US" sz="8000" b="1" dirty="0">
                <a:solidFill>
                  <a:srgbClr val="05A88D"/>
                </a:solidFill>
                <a:latin typeface="FranklinGothicURWExtComDDem" pitchFamily="2" charset="77"/>
              </a:rPr>
              <a:t>Tom Moylan </a:t>
            </a:r>
            <a:endParaRPr lang="en-US" sz="8000" dirty="0">
              <a:solidFill>
                <a:srgbClr val="05A88D"/>
              </a:solidFill>
            </a:endParaRPr>
          </a:p>
        </p:txBody>
      </p:sp>
      <p:sp>
        <p:nvSpPr>
          <p:cNvPr id="3" name="Subtitle 2">
            <a:extLst>
              <a:ext uri="{FF2B5EF4-FFF2-40B4-BE49-F238E27FC236}">
                <a16:creationId xmlns:a16="http://schemas.microsoft.com/office/drawing/2014/main" id="{2BE4456A-8047-12D0-B161-CC5BF36DFA59}"/>
              </a:ext>
            </a:extLst>
          </p:cNvPr>
          <p:cNvSpPr>
            <a:spLocks noGrp="1"/>
          </p:cNvSpPr>
          <p:nvPr>
            <p:ph type="subTitle" idx="1"/>
          </p:nvPr>
        </p:nvSpPr>
        <p:spPr>
          <a:xfrm>
            <a:off x="652462" y="3545115"/>
            <a:ext cx="10450967" cy="2226773"/>
          </a:xfrm>
        </p:spPr>
        <p:txBody>
          <a:bodyPr>
            <a:normAutofit/>
          </a:bodyPr>
          <a:lstStyle/>
          <a:p>
            <a:pPr marL="0" marR="0" algn="l">
              <a:spcBef>
                <a:spcPts val="0"/>
              </a:spcBef>
              <a:spcAft>
                <a:spcPts val="0"/>
              </a:spcAft>
            </a:pPr>
            <a:r>
              <a:rPr lang="en-US" sz="2000" b="1" dirty="0">
                <a:effectLst/>
                <a:latin typeface="Calibri" panose="020F0502020204030204" pitchFamily="34" charset="0"/>
                <a:ea typeface="Calibri" panose="020F0502020204030204" pitchFamily="34" charset="0"/>
                <a:cs typeface="Calibri" panose="020F0502020204030204" pitchFamily="34" charset="0"/>
              </a:rPr>
              <a:t>Tom Moylan</a:t>
            </a:r>
          </a:p>
          <a:p>
            <a:pPr marL="0" marR="0" algn="l">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President</a:t>
            </a:r>
          </a:p>
          <a:p>
            <a:pPr marL="0" marR="0" algn="l">
              <a:spcBef>
                <a:spcPts val="0"/>
              </a:spcBef>
              <a:spcAft>
                <a:spcPts val="0"/>
              </a:spcAft>
            </a:pPr>
            <a:r>
              <a:rPr lang="en-US" sz="2000" dirty="0" err="1">
                <a:effectLst/>
                <a:latin typeface="Calibri" panose="020F0502020204030204" pitchFamily="34" charset="0"/>
                <a:ea typeface="Calibri" panose="020F0502020204030204" pitchFamily="34" charset="0"/>
                <a:cs typeface="Calibri" panose="020F0502020204030204" pitchFamily="34" charset="0"/>
              </a:rPr>
              <a:t>Steeplecom</a:t>
            </a:r>
            <a:r>
              <a:rPr lang="en-US" sz="2000" dirty="0">
                <a:effectLst/>
                <a:latin typeface="Calibri" panose="020F0502020204030204" pitchFamily="34" charset="0"/>
                <a:ea typeface="Calibri" panose="020F0502020204030204" pitchFamily="34" charset="0"/>
                <a:cs typeface="Calibri" panose="020F0502020204030204" pitchFamily="34" charset="0"/>
              </a:rPr>
              <a:t>, Inc.</a:t>
            </a:r>
          </a:p>
          <a:p>
            <a:pPr marL="0" marR="0" algn="l">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978-386-2322</a:t>
            </a:r>
          </a:p>
          <a:p>
            <a:pPr marL="0" marR="0" algn="l">
              <a:spcBef>
                <a:spcPts val="0"/>
              </a:spcBef>
              <a:spcAft>
                <a:spcPts val="0"/>
              </a:spcAft>
            </a:pPr>
            <a:r>
              <a:rPr lang="en-US" sz="2000" i="1" dirty="0">
                <a:effectLst/>
                <a:latin typeface="Calibri" panose="020F0502020204030204" pitchFamily="34" charset="0"/>
                <a:ea typeface="Calibri" panose="020F0502020204030204" pitchFamily="34" charset="0"/>
                <a:cs typeface="Calibri" panose="020F0502020204030204" pitchFamily="34" charset="0"/>
              </a:rPr>
              <a:t>http://</a:t>
            </a:r>
            <a:r>
              <a:rPr lang="en-US" sz="2000" i="1" dirty="0" err="1">
                <a:effectLst/>
                <a:latin typeface="Calibri" panose="020F0502020204030204" pitchFamily="34" charset="0"/>
                <a:ea typeface="Calibri" panose="020F0502020204030204" pitchFamily="34" charset="0"/>
                <a:cs typeface="Calibri" panose="020F0502020204030204" pitchFamily="34" charset="0"/>
              </a:rPr>
              <a:t>www.steeplecom.com</a:t>
            </a:r>
            <a:r>
              <a:rPr lang="en-US" sz="2000" i="1" dirty="0">
                <a:effectLst/>
                <a:latin typeface="Calibri" panose="020F0502020204030204" pitchFamily="34" charset="0"/>
                <a:ea typeface="Calibri" panose="020F0502020204030204" pitchFamily="34" charset="0"/>
                <a:cs typeface="Calibri" panose="020F0502020204030204" pitchFamily="34" charset="0"/>
              </a:rPr>
              <a:t> </a:t>
            </a:r>
          </a:p>
        </p:txBody>
      </p:sp>
      <p:sp>
        <p:nvSpPr>
          <p:cNvPr id="6" name="TextBox 5">
            <a:extLst>
              <a:ext uri="{FF2B5EF4-FFF2-40B4-BE49-F238E27FC236}">
                <a16:creationId xmlns:a16="http://schemas.microsoft.com/office/drawing/2014/main" id="{FAC1918D-AFB4-4085-EB2A-D6303097BDA0}"/>
              </a:ext>
            </a:extLst>
          </p:cNvPr>
          <p:cNvSpPr txBox="1"/>
          <p:nvPr/>
        </p:nvSpPr>
        <p:spPr>
          <a:xfrm>
            <a:off x="652462" y="2651723"/>
            <a:ext cx="6100762" cy="523220"/>
          </a:xfrm>
          <a:prstGeom prst="rect">
            <a:avLst/>
          </a:prstGeom>
          <a:noFill/>
        </p:spPr>
        <p:txBody>
          <a:bodyPr wrap="square">
            <a:spAutoFit/>
          </a:bodyPr>
          <a:lstStyle/>
          <a:p>
            <a:pPr lvl="0" algn="l" fontAlgn="base">
              <a:spcBef>
                <a:spcPct val="0"/>
              </a:spcBef>
              <a:spcAft>
                <a:spcPct val="0"/>
              </a:spcAft>
              <a:defRPr/>
            </a:pPr>
            <a:r>
              <a:rPr lang="en-US" sz="2800" b="1" dirty="0" err="1">
                <a:solidFill>
                  <a:srgbClr val="05A88D"/>
                </a:solidFill>
                <a:latin typeface="Franklin Gothic Medium" panose="020B0603020102020204" pitchFamily="34" charset="0"/>
                <a:ea typeface="MS PGothic" pitchFamily="34" charset="-128"/>
                <a:cs typeface="Calibri" panose="020F0502020204030204" pitchFamily="34" charset="0"/>
              </a:rPr>
              <a:t>Steeplecom</a:t>
            </a:r>
            <a:r>
              <a:rPr lang="en-US" sz="2800" b="1" dirty="0">
                <a:solidFill>
                  <a:srgbClr val="05A88D"/>
                </a:solidFill>
                <a:latin typeface="Franklin Gothic Medium" panose="020B0603020102020204" pitchFamily="34" charset="0"/>
                <a:ea typeface="MS PGothic" pitchFamily="34" charset="-128"/>
                <a:cs typeface="Calibri" panose="020F0502020204030204" pitchFamily="34" charset="0"/>
              </a:rPr>
              <a:t>, Inc. </a:t>
            </a:r>
          </a:p>
        </p:txBody>
      </p:sp>
    </p:spTree>
    <p:extLst>
      <p:ext uri="{BB962C8B-B14F-4D97-AF65-F5344CB8AC3E}">
        <p14:creationId xmlns:p14="http://schemas.microsoft.com/office/powerpoint/2010/main" val="24852923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FE401-1F57-999F-FE18-B6526B7F24BA}"/>
              </a:ext>
            </a:extLst>
          </p:cNvPr>
          <p:cNvSpPr>
            <a:spLocks noGrp="1"/>
          </p:cNvSpPr>
          <p:nvPr>
            <p:ph type="title"/>
          </p:nvPr>
        </p:nvSpPr>
        <p:spPr>
          <a:xfrm>
            <a:off x="686834" y="1153572"/>
            <a:ext cx="3200400" cy="4461163"/>
          </a:xfrm>
        </p:spPr>
        <p:txBody>
          <a:bodyPr>
            <a:normAutofit/>
          </a:bodyPr>
          <a:lstStyle/>
          <a:p>
            <a:r>
              <a:rPr lang="en-US">
                <a:solidFill>
                  <a:srgbClr val="FFFFFF"/>
                </a:solidFill>
              </a:rPr>
              <a:t>Steeplecom, Inc</a:t>
            </a:r>
          </a:p>
        </p:txBody>
      </p:sp>
      <p:sp>
        <p:nvSpPr>
          <p:cNvPr id="19" name="Content Placeholder 2">
            <a:extLst>
              <a:ext uri="{FF2B5EF4-FFF2-40B4-BE49-F238E27FC236}">
                <a16:creationId xmlns:a16="http://schemas.microsoft.com/office/drawing/2014/main" id="{153F8B52-A4B7-B765-8994-F9562B40F38A}"/>
              </a:ext>
            </a:extLst>
          </p:cNvPr>
          <p:cNvSpPr>
            <a:spLocks noGrp="1"/>
          </p:cNvSpPr>
          <p:nvPr>
            <p:ph idx="1"/>
          </p:nvPr>
        </p:nvSpPr>
        <p:spPr>
          <a:xfrm>
            <a:off x="516440" y="636190"/>
            <a:ext cx="6906491" cy="5585619"/>
          </a:xfrm>
        </p:spPr>
        <p:txBody>
          <a:bodyPr anchor="ctr">
            <a:normAutofit/>
          </a:bodyPr>
          <a:lstStyle/>
          <a:p>
            <a:r>
              <a:rPr lang="en-US" sz="2400" dirty="0"/>
              <a:t>Been around since 2005</a:t>
            </a:r>
          </a:p>
          <a:p>
            <a:r>
              <a:rPr lang="en-US" sz="2400" dirty="0"/>
              <a:t>Largest generator of non-traditional revenue for entire UMC</a:t>
            </a:r>
          </a:p>
          <a:p>
            <a:r>
              <a:rPr lang="en-US" sz="2400" dirty="0"/>
              <a:t>Leases church properties to the wireless industry for cell sites</a:t>
            </a:r>
          </a:p>
          <a:p>
            <a:r>
              <a:rPr lang="en-US" sz="2400" dirty="0"/>
              <a:t>Very familiar with UMC polity and Book of Discipline</a:t>
            </a:r>
          </a:p>
          <a:p>
            <a:r>
              <a:rPr lang="en-US" sz="2400" dirty="0"/>
              <a:t>Contract in place with the GNJUMC Conference</a:t>
            </a:r>
          </a:p>
          <a:p>
            <a:r>
              <a:rPr lang="en-US" sz="2400" dirty="0"/>
              <a:t>Already qualifying the “portfolio” with AT&amp;T, Verizon, T-Mobile and Dish</a:t>
            </a:r>
          </a:p>
          <a:p>
            <a:r>
              <a:rPr lang="en-US" sz="2400" dirty="0"/>
              <a:t>Nothing for you to do unless someone reaches out to your church directly</a:t>
            </a:r>
          </a:p>
        </p:txBody>
      </p:sp>
      <p:sp>
        <p:nvSpPr>
          <p:cNvPr id="3" name="Title 1">
            <a:extLst>
              <a:ext uri="{FF2B5EF4-FFF2-40B4-BE49-F238E27FC236}">
                <a16:creationId xmlns:a16="http://schemas.microsoft.com/office/drawing/2014/main" id="{8C80FC07-C203-9E75-C94E-87F85DDFED2A}"/>
              </a:ext>
            </a:extLst>
          </p:cNvPr>
          <p:cNvSpPr txBox="1">
            <a:spLocks/>
          </p:cNvSpPr>
          <p:nvPr/>
        </p:nvSpPr>
        <p:spPr>
          <a:xfrm>
            <a:off x="6440714" y="418873"/>
            <a:ext cx="5257800" cy="28135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7200" b="1" dirty="0" err="1">
                <a:solidFill>
                  <a:srgbClr val="05A88D"/>
                </a:solidFill>
                <a:latin typeface="FranklinGothicURWExtComDDem" pitchFamily="2" charset="77"/>
              </a:rPr>
              <a:t>Steeplecom</a:t>
            </a:r>
            <a:r>
              <a:rPr lang="en-US" sz="7200" b="1" dirty="0">
                <a:solidFill>
                  <a:srgbClr val="05A88D"/>
                </a:solidFill>
                <a:latin typeface="FranklinGothicURWExtComDDem" pitchFamily="2" charset="77"/>
              </a:rPr>
              <a:t>, Inc.</a:t>
            </a:r>
            <a:endParaRPr lang="en-US" sz="7200" dirty="0"/>
          </a:p>
        </p:txBody>
      </p:sp>
    </p:spTree>
    <p:extLst>
      <p:ext uri="{BB962C8B-B14F-4D97-AF65-F5344CB8AC3E}">
        <p14:creationId xmlns:p14="http://schemas.microsoft.com/office/powerpoint/2010/main" val="2653718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80729-4552-D8CB-FCF6-E5FE2B04469E}"/>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Here are the steps……</a:t>
            </a:r>
          </a:p>
        </p:txBody>
      </p:sp>
      <p:sp>
        <p:nvSpPr>
          <p:cNvPr id="3" name="Content Placeholder 2">
            <a:extLst>
              <a:ext uri="{FF2B5EF4-FFF2-40B4-BE49-F238E27FC236}">
                <a16:creationId xmlns:a16="http://schemas.microsoft.com/office/drawing/2014/main" id="{41A09598-622B-981E-BCC1-A82F228D61E9}"/>
              </a:ext>
            </a:extLst>
          </p:cNvPr>
          <p:cNvSpPr>
            <a:spLocks noGrp="1"/>
          </p:cNvSpPr>
          <p:nvPr>
            <p:ph idx="1"/>
          </p:nvPr>
        </p:nvSpPr>
        <p:spPr>
          <a:xfrm>
            <a:off x="433988" y="591343"/>
            <a:ext cx="6906491" cy="5585619"/>
          </a:xfrm>
        </p:spPr>
        <p:txBody>
          <a:bodyPr anchor="ctr">
            <a:normAutofit/>
          </a:bodyPr>
          <a:lstStyle/>
          <a:p>
            <a:r>
              <a:rPr lang="en-US" sz="2400" dirty="0"/>
              <a:t>We have done an analysis of the most attractive GNJUMC church locations and highlighted them for carriers to consider</a:t>
            </a:r>
          </a:p>
          <a:p>
            <a:r>
              <a:rPr lang="en-US" sz="2400" dirty="0"/>
              <a:t>We have also delivered the entire database that will now become part of the carriers’ “friendly” database</a:t>
            </a:r>
          </a:p>
          <a:p>
            <a:r>
              <a:rPr lang="en-US" sz="2400" dirty="0"/>
              <a:t>Once we get a hit, we will contact the DS to get their approval to move forward</a:t>
            </a:r>
          </a:p>
          <a:p>
            <a:r>
              <a:rPr lang="en-US" sz="2400" dirty="0"/>
              <a:t>Once approved, we will work with the local church and the carrier to qualify the location</a:t>
            </a:r>
          </a:p>
          <a:p>
            <a:r>
              <a:rPr lang="en-US" sz="2400" dirty="0"/>
              <a:t>If the location works, we shepherd the entire, highly-regulated process with all parties</a:t>
            </a:r>
          </a:p>
        </p:txBody>
      </p:sp>
      <p:sp>
        <p:nvSpPr>
          <p:cNvPr id="4" name="Title 1">
            <a:extLst>
              <a:ext uri="{FF2B5EF4-FFF2-40B4-BE49-F238E27FC236}">
                <a16:creationId xmlns:a16="http://schemas.microsoft.com/office/drawing/2014/main" id="{542DF584-543C-9750-09F2-C53636B62566}"/>
              </a:ext>
            </a:extLst>
          </p:cNvPr>
          <p:cNvSpPr txBox="1">
            <a:spLocks/>
          </p:cNvSpPr>
          <p:nvPr/>
        </p:nvSpPr>
        <p:spPr>
          <a:xfrm>
            <a:off x="8870730" y="418873"/>
            <a:ext cx="2827783" cy="28135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7200" b="1" dirty="0">
                <a:solidFill>
                  <a:srgbClr val="05A88D"/>
                </a:solidFill>
                <a:latin typeface="FranklinGothicURWExtComDDem" pitchFamily="2" charset="77"/>
              </a:rPr>
              <a:t>Here are       </a:t>
            </a:r>
          </a:p>
          <a:p>
            <a:r>
              <a:rPr lang="en-US" sz="7200" b="1" dirty="0">
                <a:solidFill>
                  <a:srgbClr val="05A88D"/>
                </a:solidFill>
                <a:latin typeface="FranklinGothicURWExtComDDem" pitchFamily="2" charset="77"/>
              </a:rPr>
              <a:t>the steps…</a:t>
            </a:r>
            <a:endParaRPr lang="en-US" sz="7200" dirty="0"/>
          </a:p>
        </p:txBody>
      </p:sp>
    </p:spTree>
    <p:extLst>
      <p:ext uri="{BB962C8B-B14F-4D97-AF65-F5344CB8AC3E}">
        <p14:creationId xmlns:p14="http://schemas.microsoft.com/office/powerpoint/2010/main" val="2932033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95DCEC81-3C84-FA47-1AA5-5850B52138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8470" y="0"/>
            <a:ext cx="8875059" cy="6858000"/>
          </a:xfrm>
          <a:prstGeom prst="rect">
            <a:avLst/>
          </a:prstGeom>
        </p:spPr>
      </p:pic>
    </p:spTree>
    <p:extLst>
      <p:ext uri="{BB962C8B-B14F-4D97-AF65-F5344CB8AC3E}">
        <p14:creationId xmlns:p14="http://schemas.microsoft.com/office/powerpoint/2010/main" val="1429549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FA3AB-414F-1BA8-8354-1DB4FA0C2F5A}"/>
              </a:ext>
            </a:extLst>
          </p:cNvPr>
          <p:cNvSpPr>
            <a:spLocks noGrp="1"/>
          </p:cNvSpPr>
          <p:nvPr>
            <p:ph type="ctrTitle"/>
          </p:nvPr>
        </p:nvSpPr>
        <p:spPr>
          <a:xfrm>
            <a:off x="1944233" y="2509238"/>
            <a:ext cx="4151767" cy="1507219"/>
          </a:xfrm>
        </p:spPr>
        <p:txBody>
          <a:bodyPr>
            <a:noAutofit/>
          </a:bodyPr>
          <a:lstStyle/>
          <a:p>
            <a:pPr algn="l"/>
            <a:r>
              <a:rPr lang="en-US" sz="12500" b="1" dirty="0">
                <a:solidFill>
                  <a:srgbClr val="05A88D"/>
                </a:solidFill>
                <a:latin typeface="FranklinGothicURWExtComDDem" pitchFamily="2" charset="77"/>
              </a:rPr>
              <a:t>Q&amp;A</a:t>
            </a:r>
            <a:endParaRPr lang="en-US" sz="12500" dirty="0">
              <a:solidFill>
                <a:srgbClr val="05A88D"/>
              </a:solidFill>
            </a:endParaRPr>
          </a:p>
        </p:txBody>
      </p:sp>
      <p:sp>
        <p:nvSpPr>
          <p:cNvPr id="6" name="TextBox 5">
            <a:extLst>
              <a:ext uri="{FF2B5EF4-FFF2-40B4-BE49-F238E27FC236}">
                <a16:creationId xmlns:a16="http://schemas.microsoft.com/office/drawing/2014/main" id="{FAC1918D-AFB4-4085-EB2A-D6303097BDA0}"/>
              </a:ext>
            </a:extLst>
          </p:cNvPr>
          <p:cNvSpPr txBox="1"/>
          <p:nvPr/>
        </p:nvSpPr>
        <p:spPr>
          <a:xfrm>
            <a:off x="1294267" y="3754847"/>
            <a:ext cx="6100762" cy="523220"/>
          </a:xfrm>
          <a:prstGeom prst="rect">
            <a:avLst/>
          </a:prstGeom>
          <a:noFill/>
        </p:spPr>
        <p:txBody>
          <a:bodyPr wrap="square">
            <a:spAutoFit/>
          </a:bodyPr>
          <a:lstStyle/>
          <a:p>
            <a:pPr lvl="0" algn="l" fontAlgn="base">
              <a:spcBef>
                <a:spcPct val="0"/>
              </a:spcBef>
              <a:spcAft>
                <a:spcPct val="0"/>
              </a:spcAft>
              <a:defRPr/>
            </a:pPr>
            <a:r>
              <a:rPr lang="en-US" sz="2800" b="1" dirty="0" err="1">
                <a:solidFill>
                  <a:srgbClr val="05A88D"/>
                </a:solidFill>
                <a:latin typeface="Franklin Gothic Medium" panose="020B0603020102020204" pitchFamily="34" charset="0"/>
                <a:ea typeface="MS PGothic" pitchFamily="34" charset="-128"/>
                <a:cs typeface="Calibri" panose="020F0502020204030204" pitchFamily="34" charset="0"/>
              </a:rPr>
              <a:t>Steeplecom</a:t>
            </a:r>
            <a:r>
              <a:rPr lang="en-US" sz="2800" b="1" dirty="0">
                <a:solidFill>
                  <a:srgbClr val="05A88D"/>
                </a:solidFill>
                <a:latin typeface="Franklin Gothic Medium" panose="020B0603020102020204" pitchFamily="34" charset="0"/>
                <a:ea typeface="MS PGothic" pitchFamily="34" charset="-128"/>
                <a:cs typeface="Calibri" panose="020F0502020204030204" pitchFamily="34" charset="0"/>
              </a:rPr>
              <a:t> Process</a:t>
            </a:r>
          </a:p>
        </p:txBody>
      </p:sp>
      <p:sp>
        <p:nvSpPr>
          <p:cNvPr id="5" name="TextBox 4">
            <a:extLst>
              <a:ext uri="{FF2B5EF4-FFF2-40B4-BE49-F238E27FC236}">
                <a16:creationId xmlns:a16="http://schemas.microsoft.com/office/drawing/2014/main" id="{D9A7D773-ACD8-A13E-6963-99290C8F3575}"/>
              </a:ext>
            </a:extLst>
          </p:cNvPr>
          <p:cNvSpPr txBox="1"/>
          <p:nvPr/>
        </p:nvSpPr>
        <p:spPr>
          <a:xfrm>
            <a:off x="8694057" y="-602873"/>
            <a:ext cx="1960109" cy="8063746"/>
          </a:xfrm>
          <a:prstGeom prst="rect">
            <a:avLst/>
          </a:prstGeom>
          <a:noFill/>
        </p:spPr>
        <p:txBody>
          <a:bodyPr wrap="square">
            <a:spAutoFit/>
          </a:bodyPr>
          <a:lstStyle/>
          <a:p>
            <a:r>
              <a:rPr lang="en-US" sz="51800" b="1" dirty="0">
                <a:solidFill>
                  <a:srgbClr val="05A88D"/>
                </a:solidFill>
                <a:latin typeface="FranklinGothicURWExtComDDem" pitchFamily="2" charset="77"/>
              </a:rPr>
              <a:t>?</a:t>
            </a:r>
            <a:endParaRPr lang="en-US" sz="51800" dirty="0"/>
          </a:p>
        </p:txBody>
      </p:sp>
    </p:spTree>
    <p:extLst>
      <p:ext uri="{BB962C8B-B14F-4D97-AF65-F5344CB8AC3E}">
        <p14:creationId xmlns:p14="http://schemas.microsoft.com/office/powerpoint/2010/main" val="2406488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FA3AB-414F-1BA8-8354-1DB4FA0C2F5A}"/>
              </a:ext>
            </a:extLst>
          </p:cNvPr>
          <p:cNvSpPr>
            <a:spLocks noGrp="1"/>
          </p:cNvSpPr>
          <p:nvPr>
            <p:ph type="ctrTitle"/>
          </p:nvPr>
        </p:nvSpPr>
        <p:spPr>
          <a:xfrm>
            <a:off x="2989260" y="1841954"/>
            <a:ext cx="8680225" cy="1507219"/>
          </a:xfrm>
        </p:spPr>
        <p:txBody>
          <a:bodyPr>
            <a:noAutofit/>
          </a:bodyPr>
          <a:lstStyle/>
          <a:p>
            <a:pPr algn="l"/>
            <a:r>
              <a:rPr lang="en-US" sz="16700" b="1" dirty="0">
                <a:solidFill>
                  <a:srgbClr val="05A88D"/>
                </a:solidFill>
                <a:latin typeface="FranklinGothicURWExtComDDem" pitchFamily="2" charset="77"/>
              </a:rPr>
              <a:t>THANK YOU!</a:t>
            </a:r>
            <a:endParaRPr lang="en-US" sz="16700" dirty="0">
              <a:solidFill>
                <a:srgbClr val="05A88D"/>
              </a:solidFill>
            </a:endParaRPr>
          </a:p>
        </p:txBody>
      </p:sp>
      <p:sp>
        <p:nvSpPr>
          <p:cNvPr id="6" name="TextBox 5">
            <a:extLst>
              <a:ext uri="{FF2B5EF4-FFF2-40B4-BE49-F238E27FC236}">
                <a16:creationId xmlns:a16="http://schemas.microsoft.com/office/drawing/2014/main" id="{FAC1918D-AFB4-4085-EB2A-D6303097BDA0}"/>
              </a:ext>
            </a:extLst>
          </p:cNvPr>
          <p:cNvSpPr txBox="1"/>
          <p:nvPr/>
        </p:nvSpPr>
        <p:spPr>
          <a:xfrm>
            <a:off x="3384323" y="2799030"/>
            <a:ext cx="6100762" cy="523220"/>
          </a:xfrm>
          <a:prstGeom prst="rect">
            <a:avLst/>
          </a:prstGeom>
          <a:noFill/>
        </p:spPr>
        <p:txBody>
          <a:bodyPr wrap="square">
            <a:spAutoFit/>
          </a:bodyPr>
          <a:lstStyle/>
          <a:p>
            <a:pPr lvl="0" algn="l" fontAlgn="base">
              <a:spcBef>
                <a:spcPct val="0"/>
              </a:spcBef>
              <a:spcAft>
                <a:spcPct val="0"/>
              </a:spcAft>
              <a:defRPr/>
            </a:pPr>
            <a:r>
              <a:rPr lang="en-US" sz="2800" b="1" dirty="0">
                <a:solidFill>
                  <a:srgbClr val="05A88D"/>
                </a:solidFill>
                <a:latin typeface="Franklin Gothic Medium" panose="020B0603020102020204" pitchFamily="34" charset="0"/>
                <a:ea typeface="MS PGothic" pitchFamily="34" charset="-128"/>
                <a:cs typeface="Calibri" panose="020F0502020204030204" pitchFamily="34" charset="0"/>
              </a:rPr>
              <a:t>for attending and for your ministry</a:t>
            </a:r>
          </a:p>
        </p:txBody>
      </p:sp>
      <p:pic>
        <p:nvPicPr>
          <p:cNvPr id="3" name="Picture 2">
            <a:extLst>
              <a:ext uri="{FF2B5EF4-FFF2-40B4-BE49-F238E27FC236}">
                <a16:creationId xmlns:a16="http://schemas.microsoft.com/office/drawing/2014/main" id="{8D0BF592-5F3D-9A85-7791-0986AF68C39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873147" y="3831770"/>
            <a:ext cx="6246943" cy="1574572"/>
          </a:xfrm>
          <a:prstGeom prst="rect">
            <a:avLst/>
          </a:prstGeom>
        </p:spPr>
      </p:pic>
      <p:sp>
        <p:nvSpPr>
          <p:cNvPr id="7" name="TextBox 6">
            <a:extLst>
              <a:ext uri="{FF2B5EF4-FFF2-40B4-BE49-F238E27FC236}">
                <a16:creationId xmlns:a16="http://schemas.microsoft.com/office/drawing/2014/main" id="{1ED70B1D-A298-F8DF-3720-4517FB3F4F4A}"/>
              </a:ext>
            </a:extLst>
          </p:cNvPr>
          <p:cNvSpPr txBox="1"/>
          <p:nvPr/>
        </p:nvSpPr>
        <p:spPr>
          <a:xfrm>
            <a:off x="2989260" y="5531892"/>
            <a:ext cx="6320970" cy="738664"/>
          </a:xfrm>
          <a:prstGeom prst="rect">
            <a:avLst/>
          </a:prstGeom>
          <a:noFill/>
        </p:spPr>
        <p:txBody>
          <a:bodyPr wrap="square">
            <a:spAutoFit/>
          </a:bodyPr>
          <a:lstStyle/>
          <a:p>
            <a:pPr lvl="0" algn="ctr" fontAlgn="base">
              <a:spcBef>
                <a:spcPct val="0"/>
              </a:spcBef>
              <a:spcAft>
                <a:spcPct val="0"/>
              </a:spcAft>
              <a:defRPr/>
            </a:pPr>
            <a:r>
              <a:rPr lang="en-US" sz="1400" i="1" dirty="0">
                <a:latin typeface="Franklin Gothic ATF Lt" panose="020B0403060602040204" pitchFamily="34" charset="77"/>
                <a:ea typeface="MS PGothic" pitchFamily="34" charset="-128"/>
                <a:cs typeface="Calibri" panose="020F0502020204030204" pitchFamily="34" charset="0"/>
              </a:rPr>
              <a:t>Short-Term &amp; Long-Term Investments thru </a:t>
            </a:r>
            <a:r>
              <a:rPr lang="en-US" sz="1400" i="1" dirty="0" err="1">
                <a:latin typeface="Franklin Gothic ATF Lt" panose="020B0403060602040204" pitchFamily="34" charset="77"/>
                <a:ea typeface="MS PGothic" pitchFamily="34" charset="-128"/>
                <a:cs typeface="Calibri" panose="020F0502020204030204" pitchFamily="34" charset="0"/>
              </a:rPr>
              <a:t>Wespath</a:t>
            </a:r>
            <a:endParaRPr lang="en-US" sz="1400" i="1" dirty="0">
              <a:latin typeface="Franklin Gothic ATF Lt" panose="020B0403060602040204" pitchFamily="34" charset="77"/>
              <a:ea typeface="MS PGothic" pitchFamily="34" charset="-128"/>
              <a:cs typeface="Calibri" panose="020F0502020204030204" pitchFamily="34" charset="0"/>
            </a:endParaRPr>
          </a:p>
          <a:p>
            <a:pPr lvl="0" algn="ctr" fontAlgn="base">
              <a:spcBef>
                <a:spcPct val="0"/>
              </a:spcBef>
              <a:spcAft>
                <a:spcPct val="0"/>
              </a:spcAft>
              <a:defRPr/>
            </a:pPr>
            <a:r>
              <a:rPr lang="en-US" sz="1400" i="1" dirty="0">
                <a:latin typeface="Franklin Gothic ATF Lt" panose="020B0403060602040204" pitchFamily="34" charset="77"/>
                <a:ea typeface="MS PGothic" pitchFamily="34" charset="-128"/>
                <a:cs typeface="Calibri" panose="020F0502020204030204" pitchFamily="34" charset="0"/>
              </a:rPr>
              <a:t>Stewardship &amp; Generosity Training &amp; Resources</a:t>
            </a:r>
          </a:p>
          <a:p>
            <a:pPr lvl="0" algn="ctr" fontAlgn="base">
              <a:spcBef>
                <a:spcPct val="0"/>
              </a:spcBef>
              <a:spcAft>
                <a:spcPct val="0"/>
              </a:spcAft>
              <a:defRPr/>
            </a:pPr>
            <a:r>
              <a:rPr lang="en-US" sz="1400" b="1" dirty="0" err="1">
                <a:latin typeface="Franklin Gothic ATF" panose="020B0503060602040204" pitchFamily="34" charset="77"/>
                <a:ea typeface="MS PGothic" pitchFamily="34" charset="-128"/>
                <a:cs typeface="Calibri" panose="020F0502020204030204" pitchFamily="34" charset="0"/>
              </a:rPr>
              <a:t>www.gnjumc.org</a:t>
            </a:r>
            <a:r>
              <a:rPr lang="en-US" sz="1400" b="1" dirty="0">
                <a:latin typeface="Franklin Gothic ATF" panose="020B0503060602040204" pitchFamily="34" charset="77"/>
                <a:ea typeface="MS PGothic" pitchFamily="34" charset="-128"/>
                <a:cs typeface="Calibri" panose="020F0502020204030204" pitchFamily="34" charset="0"/>
              </a:rPr>
              <a:t>/</a:t>
            </a:r>
            <a:r>
              <a:rPr lang="en-US" sz="1400" b="1" dirty="0" err="1">
                <a:latin typeface="Franklin Gothic ATF" panose="020B0503060602040204" pitchFamily="34" charset="77"/>
                <a:ea typeface="MS PGothic" pitchFamily="34" charset="-128"/>
                <a:cs typeface="Calibri" panose="020F0502020204030204" pitchFamily="34" charset="0"/>
              </a:rPr>
              <a:t>umsf</a:t>
            </a:r>
            <a:r>
              <a:rPr lang="en-US" sz="1400" b="1" dirty="0">
                <a:latin typeface="Franklin Gothic ATF" panose="020B0503060602040204" pitchFamily="34" charset="77"/>
                <a:ea typeface="MS PGothic" pitchFamily="34" charset="-128"/>
                <a:cs typeface="Calibri" panose="020F0502020204030204" pitchFamily="34" charset="0"/>
              </a:rPr>
              <a:t>     732-359-1057 </a:t>
            </a:r>
          </a:p>
        </p:txBody>
      </p:sp>
    </p:spTree>
    <p:extLst>
      <p:ext uri="{BB962C8B-B14F-4D97-AF65-F5344CB8AC3E}">
        <p14:creationId xmlns:p14="http://schemas.microsoft.com/office/powerpoint/2010/main" val="2781561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F46EC-1768-5941-7895-8F683EA664D8}"/>
              </a:ext>
            </a:extLst>
          </p:cNvPr>
          <p:cNvSpPr>
            <a:spLocks noGrp="1"/>
          </p:cNvSpPr>
          <p:nvPr>
            <p:ph type="title"/>
          </p:nvPr>
        </p:nvSpPr>
        <p:spPr>
          <a:xfrm>
            <a:off x="6440714" y="418873"/>
            <a:ext cx="5257800" cy="2813504"/>
          </a:xfrm>
        </p:spPr>
        <p:txBody>
          <a:bodyPr>
            <a:normAutofit/>
          </a:bodyPr>
          <a:lstStyle/>
          <a:p>
            <a:pPr algn="r"/>
            <a:r>
              <a:rPr lang="en-US" sz="7200" b="1" dirty="0">
                <a:solidFill>
                  <a:srgbClr val="05A88D"/>
                </a:solidFill>
                <a:latin typeface="FranklinGothicURWExtComDDem" pitchFamily="2" charset="77"/>
              </a:rPr>
              <a:t>Partnering in Our Connectional System</a:t>
            </a:r>
            <a:endParaRPr lang="en-US" sz="7200" dirty="0"/>
          </a:p>
        </p:txBody>
      </p:sp>
      <p:sp>
        <p:nvSpPr>
          <p:cNvPr id="3" name="Content Placeholder 2">
            <a:extLst>
              <a:ext uri="{FF2B5EF4-FFF2-40B4-BE49-F238E27FC236}">
                <a16:creationId xmlns:a16="http://schemas.microsoft.com/office/drawing/2014/main" id="{0384BE84-B690-A2E0-F11F-4B4B6A7907BF}"/>
              </a:ext>
            </a:extLst>
          </p:cNvPr>
          <p:cNvSpPr>
            <a:spLocks noGrp="1"/>
          </p:cNvSpPr>
          <p:nvPr>
            <p:ph idx="1"/>
          </p:nvPr>
        </p:nvSpPr>
        <p:spPr>
          <a:xfrm>
            <a:off x="620486" y="418873"/>
            <a:ext cx="5998028" cy="6233886"/>
          </a:xfrm>
        </p:spPr>
        <p:txBody>
          <a:bodyPr>
            <a:normAutofit/>
          </a:bodyPr>
          <a:lstStyle/>
          <a:p>
            <a:pPr marL="0" marR="0" lvl="0" indent="0" defTabSz="914400" rtl="0" eaLnBrk="1" fontAlgn="base" latinLnBrk="0" hangingPunct="1">
              <a:lnSpc>
                <a:spcPct val="100000"/>
              </a:lnSpc>
              <a:spcBef>
                <a:spcPct val="0"/>
              </a:spcBef>
              <a:spcAft>
                <a:spcPct val="0"/>
              </a:spcAft>
              <a:buClrTx/>
              <a:buSzTx/>
              <a:buFontTx/>
              <a:buNone/>
              <a:tabLst/>
              <a:defRPr/>
            </a:pPr>
            <a:endParaRPr kumimoji="0" lang="en-US" sz="1800" i="0" u="none" strike="noStrike" kern="1200" cap="none" spc="0" normalizeH="0" baseline="0" noProof="0" dirty="0">
              <a:ln>
                <a:noFill/>
              </a:ln>
              <a:solidFill>
                <a:srgbClr val="05A88D"/>
              </a:solidFill>
              <a:effectLst/>
              <a:uLnTx/>
              <a:uFillTx/>
              <a:latin typeface="Calibri" panose="020F0502020204030204" pitchFamily="34" charset="0"/>
              <a:cs typeface="Calibri" panose="020F0502020204030204" pitchFamily="34"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05A88D"/>
                </a:solidFill>
                <a:effectLst/>
                <a:uLnTx/>
                <a:uFillTx/>
                <a:latin typeface="Calibri" panose="020F0502020204030204" pitchFamily="34" charset="0"/>
                <a:cs typeface="Calibri" panose="020F0502020204030204" pitchFamily="34" charset="0"/>
              </a:rPr>
              <a:t>These Resources are being used </a:t>
            </a:r>
          </a:p>
          <a:p>
            <a:pPr marL="0" marR="0" lvl="0" indent="0" defTabSz="914400" rtl="0" eaLnBrk="1" fontAlgn="base" latinLnBrk="0" hangingPunct="1">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05A88D"/>
                </a:solidFill>
                <a:effectLst/>
                <a:uLnTx/>
                <a:uFillTx/>
                <a:latin typeface="Calibri" panose="020F0502020204030204" pitchFamily="34" charset="0"/>
                <a:cs typeface="Calibri" panose="020F0502020204030204" pitchFamily="34" charset="0"/>
              </a:rPr>
              <a:t>by other Annual Conferences</a:t>
            </a:r>
          </a:p>
          <a:p>
            <a:pPr marL="0" marR="0" lvl="0" indent="0" defTabSz="914400" rtl="0" eaLnBrk="1" fontAlgn="base" latinLnBrk="0" hangingPunct="1">
              <a:lnSpc>
                <a:spcPct val="100000"/>
              </a:lnSpc>
              <a:spcBef>
                <a:spcPct val="0"/>
              </a:spcBef>
              <a:spcAft>
                <a:spcPct val="0"/>
              </a:spcAft>
              <a:buClrTx/>
              <a:buSzTx/>
              <a:buFontTx/>
              <a:buNone/>
              <a:tabLst/>
              <a:defRPr/>
            </a:pPr>
            <a:endParaRPr kumimoji="0" lang="en-US" sz="1800" i="0" u="none" strike="noStrike" kern="1200" cap="none" spc="0" normalizeH="0" baseline="0" noProof="0" dirty="0">
              <a:ln>
                <a:noFill/>
              </a:ln>
              <a:solidFill>
                <a:srgbClr val="05A88D"/>
              </a:solidFill>
              <a:effectLst/>
              <a:uLnTx/>
              <a:uFillTx/>
              <a:latin typeface="Calibri" panose="020F0502020204030204" pitchFamily="34" charset="0"/>
              <a:cs typeface="Calibri" panose="020F0502020204030204" pitchFamily="34"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kumimoji="0" lang="en-US" sz="1800" i="0" u="none" strike="noStrike" kern="1200" cap="none" spc="0" normalizeH="0" baseline="0" noProof="0" dirty="0">
                <a:ln>
                  <a:noFill/>
                </a:ln>
                <a:solidFill>
                  <a:srgbClr val="05A88D"/>
                </a:solidFill>
                <a:effectLst/>
                <a:uLnTx/>
                <a:uFillTx/>
                <a:latin typeface="Calibri" panose="020F0502020204030204" pitchFamily="34" charset="0"/>
                <a:cs typeface="Calibri" panose="020F0502020204030204" pitchFamily="34" charset="0"/>
              </a:rPr>
              <a:t>Introducing tonight two representatives tonight and steps forward:</a:t>
            </a:r>
          </a:p>
          <a:p>
            <a:pPr marL="0" marR="0" lvl="0" indent="0" defTabSz="914400" rtl="0" eaLnBrk="1" fontAlgn="base" latinLnBrk="0" hangingPunct="1">
              <a:lnSpc>
                <a:spcPct val="100000"/>
              </a:lnSpc>
              <a:spcBef>
                <a:spcPct val="0"/>
              </a:spcBef>
              <a:spcAft>
                <a:spcPct val="0"/>
              </a:spcAft>
              <a:buClrTx/>
              <a:buSzTx/>
              <a:buFontTx/>
              <a:buNone/>
              <a:tabLst/>
              <a:defRPr/>
            </a:pPr>
            <a:endParaRPr kumimoji="0" lang="en-US" sz="1800" i="0" u="none" strike="noStrike" kern="1200" cap="none" spc="0" normalizeH="0" baseline="0" noProof="0" dirty="0">
              <a:ln>
                <a:noFill/>
              </a:ln>
              <a:solidFill>
                <a:srgbClr val="05A88D"/>
              </a:solidFill>
              <a:effectLst/>
              <a:uLnTx/>
              <a:uFillTx/>
              <a:latin typeface="Calibri" panose="020F0502020204030204" pitchFamily="34" charset="0"/>
              <a:cs typeface="Calibri" panose="020F0502020204030204" pitchFamily="34"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5A88D"/>
                </a:solidFill>
                <a:effectLst/>
                <a:uLnTx/>
                <a:uFillTx/>
                <a:latin typeface="Calibri" panose="020F0502020204030204" pitchFamily="34" charset="0"/>
                <a:cs typeface="Calibri" panose="020F0502020204030204" pitchFamily="34" charset="0"/>
              </a:rPr>
              <a:t>1. Kristen Labbe, CLA Connect (Clifton Larson Allen LLP)</a:t>
            </a:r>
          </a:p>
          <a:p>
            <a:pPr marL="519113" indent="-217488" fontAlgn="base">
              <a:lnSpc>
                <a:spcPct val="100000"/>
              </a:lnSpc>
              <a:spcBef>
                <a:spcPct val="0"/>
              </a:spcBef>
              <a:spcAft>
                <a:spcPct val="0"/>
              </a:spcAft>
              <a:defRPr/>
            </a:pPr>
            <a:r>
              <a:rPr kumimoji="0" lang="en-US" sz="1800" i="0" u="none" strike="noStrike" kern="1200" cap="none" spc="0" normalizeH="0" baseline="0" noProof="0" dirty="0">
                <a:ln>
                  <a:noFill/>
                </a:ln>
                <a:effectLst/>
                <a:uLnTx/>
                <a:uFillTx/>
                <a:latin typeface="Calibri" panose="020F0502020204030204" pitchFamily="34" charset="0"/>
                <a:cs typeface="Calibri" panose="020F0502020204030204" pitchFamily="34" charset="0"/>
              </a:rPr>
              <a:t>Employee Retention Act/Credit</a:t>
            </a:r>
          </a:p>
          <a:p>
            <a:pPr marL="519113" indent="-217488" fontAlgn="base">
              <a:lnSpc>
                <a:spcPct val="100000"/>
              </a:lnSpc>
              <a:spcBef>
                <a:spcPct val="0"/>
              </a:spcBef>
              <a:spcAft>
                <a:spcPct val="0"/>
              </a:spcAft>
              <a:defRPr/>
            </a:pPr>
            <a:r>
              <a:rPr kumimoji="0" lang="en-US" sz="1800" i="0" u="none" strike="noStrike" kern="1200" cap="none" spc="0" normalizeH="0" baseline="0" noProof="0" dirty="0">
                <a:ln>
                  <a:noFill/>
                </a:ln>
                <a:effectLst/>
                <a:uLnTx/>
                <a:uFillTx/>
                <a:latin typeface="Calibri" panose="020F0502020204030204" pitchFamily="34" charset="0"/>
                <a:cs typeface="Calibri" panose="020F0502020204030204" pitchFamily="34" charset="0"/>
              </a:rPr>
              <a:t>Florida Annual Conference utilized this firm; reported over $2M in credits received across the conference.</a:t>
            </a:r>
          </a:p>
          <a:p>
            <a:pPr marL="0" marR="0" lvl="0" indent="0" defTabSz="914400" rtl="0" eaLnBrk="1" fontAlgn="base" latinLnBrk="0" hangingPunct="1">
              <a:lnSpc>
                <a:spcPct val="100000"/>
              </a:lnSpc>
              <a:spcBef>
                <a:spcPct val="0"/>
              </a:spcBef>
              <a:spcAft>
                <a:spcPct val="0"/>
              </a:spcAft>
              <a:buClrTx/>
              <a:buSzTx/>
              <a:buFontTx/>
              <a:buNone/>
              <a:tabLst/>
              <a:defRPr/>
            </a:pPr>
            <a:endParaRPr kumimoji="0" lang="en-US" sz="1800" i="0" u="none" strike="noStrike" kern="1200" cap="none" spc="0" normalizeH="0" baseline="0" noProof="0" dirty="0">
              <a:ln>
                <a:noFill/>
              </a:ln>
              <a:solidFill>
                <a:srgbClr val="05A88D"/>
              </a:solidFill>
              <a:effectLst/>
              <a:uLnTx/>
              <a:uFillTx/>
              <a:latin typeface="Calibri" panose="020F0502020204030204" pitchFamily="34" charset="0"/>
              <a:cs typeface="Calibri" panose="020F0502020204030204" pitchFamily="34" charset="0"/>
            </a:endParaRPr>
          </a:p>
          <a:p>
            <a:pPr marL="0" marR="0" lvl="0" indent="0" defTabSz="914400" rtl="0" eaLnBrk="1" fontAlgn="base" latinLnBrk="0" hangingPunct="1">
              <a:lnSpc>
                <a:spcPct val="100000"/>
              </a:lnSpc>
              <a:spcBef>
                <a:spcPct val="0"/>
              </a:spcBef>
              <a:spcAft>
                <a:spcPct val="0"/>
              </a:spcAft>
              <a:buClrTx/>
              <a:buSzTx/>
              <a:buNone/>
              <a:tabLst/>
              <a:defRPr/>
            </a:pPr>
            <a:r>
              <a:rPr lang="en-US" sz="1800" b="1" dirty="0">
                <a:solidFill>
                  <a:srgbClr val="05A88D"/>
                </a:solidFill>
                <a:latin typeface="Calibri" panose="020F0502020204030204" pitchFamily="34" charset="0"/>
                <a:cs typeface="Calibri" panose="020F0502020204030204" pitchFamily="34" charset="0"/>
              </a:rPr>
              <a:t>2. </a:t>
            </a:r>
            <a:r>
              <a:rPr kumimoji="0" lang="en-US" sz="1800" b="1" i="0" u="none" strike="noStrike" kern="1200" cap="none" spc="0" normalizeH="0" baseline="0" noProof="0" dirty="0">
                <a:ln>
                  <a:noFill/>
                </a:ln>
                <a:solidFill>
                  <a:srgbClr val="05A88D"/>
                </a:solidFill>
                <a:effectLst/>
                <a:uLnTx/>
                <a:uFillTx/>
                <a:latin typeface="Calibri" panose="020F0502020204030204" pitchFamily="34" charset="0"/>
                <a:cs typeface="Calibri" panose="020F0502020204030204" pitchFamily="34" charset="0"/>
              </a:rPr>
              <a:t>Tom Moylan, President, </a:t>
            </a:r>
            <a:r>
              <a:rPr kumimoji="0" lang="en-US" sz="1800" b="1" i="0" u="none" strike="noStrike" kern="1200" cap="none" spc="0" normalizeH="0" baseline="0" noProof="0" dirty="0" err="1">
                <a:ln>
                  <a:noFill/>
                </a:ln>
                <a:solidFill>
                  <a:srgbClr val="05A88D"/>
                </a:solidFill>
                <a:effectLst/>
                <a:uLnTx/>
                <a:uFillTx/>
                <a:latin typeface="Calibri" panose="020F0502020204030204" pitchFamily="34" charset="0"/>
                <a:cs typeface="Calibri" panose="020F0502020204030204" pitchFamily="34" charset="0"/>
              </a:rPr>
              <a:t>Steeplecom</a:t>
            </a:r>
            <a:r>
              <a:rPr kumimoji="0" lang="en-US" sz="1800" b="1" i="0" u="none" strike="noStrike" kern="1200" cap="none" spc="0" normalizeH="0" baseline="0" noProof="0" dirty="0">
                <a:ln>
                  <a:noFill/>
                </a:ln>
                <a:solidFill>
                  <a:srgbClr val="05A88D"/>
                </a:solidFill>
                <a:effectLst/>
                <a:uLnTx/>
                <a:uFillTx/>
                <a:latin typeface="Calibri" panose="020F0502020204030204" pitchFamily="34" charset="0"/>
                <a:cs typeface="Calibri" panose="020F0502020204030204" pitchFamily="34" charset="0"/>
              </a:rPr>
              <a:t>, Inc</a:t>
            </a:r>
          </a:p>
          <a:p>
            <a:pPr marL="519113" indent="-217488" fontAlgn="base">
              <a:lnSpc>
                <a:spcPct val="100000"/>
              </a:lnSpc>
              <a:spcBef>
                <a:spcPct val="0"/>
              </a:spcBef>
              <a:spcAft>
                <a:spcPct val="0"/>
              </a:spcAft>
              <a:defRPr/>
            </a:pPr>
            <a:r>
              <a:rPr kumimoji="0" lang="en-US" sz="1800" i="0" u="none" strike="noStrike" kern="1200" cap="none" spc="0" normalizeH="0" baseline="0" noProof="0" dirty="0">
                <a:ln>
                  <a:noFill/>
                </a:ln>
                <a:effectLst/>
                <a:uLnTx/>
                <a:uFillTx/>
                <a:latin typeface="Calibri" panose="020F0502020204030204" pitchFamily="34" charset="0"/>
                <a:cs typeface="Calibri" panose="020F0502020204030204" pitchFamily="34" charset="0"/>
              </a:rPr>
              <a:t>Potential income opportunities for select properties</a:t>
            </a:r>
          </a:p>
          <a:p>
            <a:pPr marL="519113" indent="-217488" fontAlgn="base">
              <a:lnSpc>
                <a:spcPct val="100000"/>
              </a:lnSpc>
              <a:spcBef>
                <a:spcPct val="0"/>
              </a:spcBef>
              <a:spcAft>
                <a:spcPct val="0"/>
              </a:spcAft>
              <a:defRPr/>
            </a:pPr>
            <a:r>
              <a:rPr kumimoji="0" lang="en-US" sz="1800" i="0" u="none" strike="noStrike" kern="1200" cap="none" spc="0" normalizeH="0" baseline="0" noProof="0" dirty="0">
                <a:ln>
                  <a:noFill/>
                </a:ln>
                <a:effectLst/>
                <a:uLnTx/>
                <a:uFillTx/>
                <a:latin typeface="Calibri" panose="020F0502020204030204" pitchFamily="34" charset="0"/>
                <a:cs typeface="Calibri" panose="020F0502020204030204" pitchFamily="34" charset="0"/>
              </a:rPr>
              <a:t>Worked with congregations in New England Annual Conference since 2005</a:t>
            </a:r>
          </a:p>
          <a:p>
            <a:pPr marL="519113" indent="-217488" fontAlgn="base">
              <a:lnSpc>
                <a:spcPct val="100000"/>
              </a:lnSpc>
              <a:spcBef>
                <a:spcPct val="0"/>
              </a:spcBef>
              <a:spcAft>
                <a:spcPct val="0"/>
              </a:spcAft>
              <a:defRPr/>
            </a:pPr>
            <a:r>
              <a:rPr kumimoji="0" lang="en-US" sz="1800" i="0" u="none" strike="noStrike" kern="1200" cap="none" spc="0" normalizeH="0" baseline="0" noProof="0" dirty="0">
                <a:ln>
                  <a:noFill/>
                </a:ln>
                <a:effectLst/>
                <a:uLnTx/>
                <a:uFillTx/>
                <a:latin typeface="Calibri" panose="020F0502020204030204" pitchFamily="34" charset="0"/>
                <a:cs typeface="Calibri" panose="020F0502020204030204" pitchFamily="34" charset="0"/>
              </a:rPr>
              <a:t>GCFA vetted and entered into an agreement with </a:t>
            </a:r>
            <a:r>
              <a:rPr kumimoji="0" lang="en-US" sz="180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Steeplecom</a:t>
            </a:r>
            <a:r>
              <a:rPr kumimoji="0" lang="en-US" sz="1800" i="0" u="none" strike="noStrike" kern="1200" cap="none" spc="0" normalizeH="0" baseline="0" noProof="0" dirty="0">
                <a:ln>
                  <a:noFill/>
                </a:ln>
                <a:effectLst/>
                <a:uLnTx/>
                <a:uFillTx/>
                <a:latin typeface="Calibri" panose="020F0502020204030204" pitchFamily="34" charset="0"/>
                <a:cs typeface="Calibri" panose="020F0502020204030204" pitchFamily="34" charset="0"/>
              </a:rPr>
              <a:t>-November 2016</a:t>
            </a:r>
          </a:p>
          <a:p>
            <a:pPr marL="519113" indent="-217488" fontAlgn="base">
              <a:lnSpc>
                <a:spcPct val="100000"/>
              </a:lnSpc>
              <a:spcBef>
                <a:spcPct val="0"/>
              </a:spcBef>
              <a:spcAft>
                <a:spcPct val="0"/>
              </a:spcAft>
              <a:defRPr/>
            </a:pPr>
            <a:r>
              <a:rPr kumimoji="0" lang="en-US" sz="1800" i="0" u="none" strike="noStrike" kern="1200" cap="none" spc="0" normalizeH="0" baseline="0" noProof="0" dirty="0">
                <a:ln>
                  <a:noFill/>
                </a:ln>
                <a:effectLst/>
                <a:uLnTx/>
                <a:uFillTx/>
                <a:latin typeface="Calibri" panose="020F0502020204030204" pitchFamily="34" charset="0"/>
                <a:cs typeface="Calibri" panose="020F0502020204030204" pitchFamily="34" charset="0"/>
              </a:rPr>
              <a:t>GCFA Approved “Partners”  </a:t>
            </a:r>
            <a:r>
              <a:rPr kumimoji="0" lang="en-US" sz="1800" i="1" u="none" strike="noStrike" kern="1200" cap="none" spc="0" normalizeH="0" baseline="0" noProof="0" dirty="0">
                <a:ln>
                  <a:noFill/>
                </a:ln>
                <a:solidFill>
                  <a:srgbClr val="05A88D"/>
                </a:solidFill>
                <a:effectLst/>
                <a:uLnTx/>
                <a:uFillTx/>
                <a:latin typeface="Calibri" panose="020F0502020204030204" pitchFamily="34" charset="0"/>
                <a:cs typeface="Calibri" panose="020F0502020204030204" pitchFamily="34" charset="0"/>
              </a:rPr>
              <a:t>https://</a:t>
            </a:r>
            <a:r>
              <a:rPr kumimoji="0" lang="en-US" sz="1800" i="1" u="none" strike="noStrike" kern="1200" cap="none" spc="0" normalizeH="0" baseline="0" noProof="0" dirty="0" err="1">
                <a:ln>
                  <a:noFill/>
                </a:ln>
                <a:solidFill>
                  <a:srgbClr val="05A88D"/>
                </a:solidFill>
                <a:effectLst/>
                <a:uLnTx/>
                <a:uFillTx/>
                <a:latin typeface="Calibri" panose="020F0502020204030204" pitchFamily="34" charset="0"/>
                <a:cs typeface="Calibri" panose="020F0502020204030204" pitchFamily="34" charset="0"/>
              </a:rPr>
              <a:t>www.gcfa.org</a:t>
            </a:r>
            <a:r>
              <a:rPr kumimoji="0" lang="en-US" sz="1800" i="1" u="none" strike="noStrike" kern="1200" cap="none" spc="0" normalizeH="0" baseline="0" noProof="0" dirty="0">
                <a:ln>
                  <a:noFill/>
                </a:ln>
                <a:solidFill>
                  <a:srgbClr val="05A88D"/>
                </a:solidFill>
                <a:effectLst/>
                <a:uLnTx/>
                <a:uFillTx/>
                <a:latin typeface="Calibri" panose="020F0502020204030204" pitchFamily="34" charset="0"/>
                <a:cs typeface="Calibri" panose="020F0502020204030204" pitchFamily="34" charset="0"/>
              </a:rPr>
              <a:t>/partners/ </a:t>
            </a:r>
          </a:p>
        </p:txBody>
      </p:sp>
    </p:spTree>
    <p:extLst>
      <p:ext uri="{BB962C8B-B14F-4D97-AF65-F5344CB8AC3E}">
        <p14:creationId xmlns:p14="http://schemas.microsoft.com/office/powerpoint/2010/main" val="2563848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FA3AB-414F-1BA8-8354-1DB4FA0C2F5A}"/>
              </a:ext>
            </a:extLst>
          </p:cNvPr>
          <p:cNvSpPr>
            <a:spLocks noGrp="1"/>
          </p:cNvSpPr>
          <p:nvPr>
            <p:ph type="ctrTitle"/>
          </p:nvPr>
        </p:nvSpPr>
        <p:spPr>
          <a:xfrm>
            <a:off x="652462" y="1277257"/>
            <a:ext cx="4151767" cy="1507219"/>
          </a:xfrm>
        </p:spPr>
        <p:txBody>
          <a:bodyPr>
            <a:normAutofit/>
          </a:bodyPr>
          <a:lstStyle/>
          <a:p>
            <a:pPr algn="l"/>
            <a:r>
              <a:rPr lang="en-US" sz="8000" b="1" dirty="0">
                <a:solidFill>
                  <a:srgbClr val="05A88D"/>
                </a:solidFill>
                <a:latin typeface="FranklinGothicURWExtComDDem" pitchFamily="2" charset="77"/>
              </a:rPr>
              <a:t>Kristen Labbe</a:t>
            </a:r>
            <a:endParaRPr lang="en-US" sz="8000" dirty="0">
              <a:solidFill>
                <a:srgbClr val="05A88D"/>
              </a:solidFill>
            </a:endParaRPr>
          </a:p>
        </p:txBody>
      </p:sp>
      <p:sp>
        <p:nvSpPr>
          <p:cNvPr id="3" name="Subtitle 2">
            <a:extLst>
              <a:ext uri="{FF2B5EF4-FFF2-40B4-BE49-F238E27FC236}">
                <a16:creationId xmlns:a16="http://schemas.microsoft.com/office/drawing/2014/main" id="{2BE4456A-8047-12D0-B161-CC5BF36DFA59}"/>
              </a:ext>
            </a:extLst>
          </p:cNvPr>
          <p:cNvSpPr>
            <a:spLocks noGrp="1"/>
          </p:cNvSpPr>
          <p:nvPr>
            <p:ph type="subTitle" idx="1"/>
          </p:nvPr>
        </p:nvSpPr>
        <p:spPr>
          <a:xfrm>
            <a:off x="652462" y="3545115"/>
            <a:ext cx="10450967" cy="2226773"/>
          </a:xfrm>
        </p:spPr>
        <p:txBody>
          <a:bodyPr>
            <a:normAutofit/>
          </a:bodyPr>
          <a:lstStyle/>
          <a:p>
            <a:pPr algn="l"/>
            <a:r>
              <a:rPr lang="en-US" sz="2000" b="1" dirty="0">
                <a:solidFill>
                  <a:srgbClr val="2E334E"/>
                </a:solidFill>
                <a:effectLst/>
                <a:latin typeface="Calibri" panose="020F0502020204030204" pitchFamily="34" charset="0"/>
                <a:ea typeface="Calibri" panose="020F0502020204030204" pitchFamily="34" charset="0"/>
              </a:rPr>
              <a:t>Kristen Labbe (lab-E), </a:t>
            </a:r>
            <a:r>
              <a:rPr lang="en-US" sz="2000" b="1" dirty="0" err="1">
                <a:solidFill>
                  <a:srgbClr val="2E334E"/>
                </a:solidFill>
                <a:effectLst/>
                <a:latin typeface="Calibri" panose="020F0502020204030204" pitchFamily="34" charset="0"/>
                <a:ea typeface="Calibri" panose="020F0502020204030204" pitchFamily="34" charset="0"/>
              </a:rPr>
              <a:t>MAcc</a:t>
            </a:r>
            <a:r>
              <a:rPr lang="en-US" sz="2000" b="1" dirty="0">
                <a:solidFill>
                  <a:srgbClr val="2E334E"/>
                </a:solidFill>
                <a:effectLst/>
                <a:latin typeface="Calibri" panose="020F0502020204030204" pitchFamily="34" charset="0"/>
                <a:ea typeface="Calibri" panose="020F0502020204030204" pitchFamily="34" charset="0"/>
              </a:rPr>
              <a:t> </a:t>
            </a:r>
            <a:br>
              <a:rPr lang="en-US" sz="2000" dirty="0">
                <a:solidFill>
                  <a:srgbClr val="2E334E"/>
                </a:solidFill>
                <a:effectLst/>
                <a:latin typeface="Calibri" panose="020F0502020204030204" pitchFamily="34" charset="0"/>
                <a:ea typeface="Calibri" panose="020F0502020204030204" pitchFamily="34" charset="0"/>
              </a:rPr>
            </a:br>
            <a:r>
              <a:rPr lang="en-US" sz="2000" dirty="0">
                <a:solidFill>
                  <a:srgbClr val="2E334E"/>
                </a:solidFill>
                <a:effectLst/>
                <a:latin typeface="Calibri" panose="020F0502020204030204" pitchFamily="34" charset="0"/>
                <a:ea typeface="Calibri" panose="020F0502020204030204" pitchFamily="34" charset="0"/>
              </a:rPr>
              <a:t>Central Florida </a:t>
            </a:r>
            <a:r>
              <a:rPr lang="en-US" sz="2000" dirty="0" err="1">
                <a:solidFill>
                  <a:srgbClr val="2E334E"/>
                </a:solidFill>
                <a:effectLst/>
                <a:latin typeface="Calibri" panose="020F0502020204030204" pitchFamily="34" charset="0"/>
                <a:ea typeface="Calibri" panose="020F0502020204030204" pitchFamily="34" charset="0"/>
              </a:rPr>
              <a:t>BizOps</a:t>
            </a:r>
            <a:r>
              <a:rPr lang="en-US" sz="2000" dirty="0">
                <a:solidFill>
                  <a:srgbClr val="2E334E"/>
                </a:solidFill>
                <a:effectLst/>
                <a:latin typeface="Calibri" panose="020F0502020204030204" pitchFamily="34" charset="0"/>
                <a:ea typeface="Calibri" panose="020F0502020204030204" pitchFamily="34" charset="0"/>
              </a:rPr>
              <a:t> Office Leader </a:t>
            </a:r>
            <a:br>
              <a:rPr lang="en-US" sz="2000" dirty="0">
                <a:solidFill>
                  <a:srgbClr val="2E334E"/>
                </a:solidFill>
                <a:effectLst/>
                <a:latin typeface="Calibri" panose="020F0502020204030204" pitchFamily="34" charset="0"/>
                <a:ea typeface="Calibri" panose="020F0502020204030204" pitchFamily="34" charset="0"/>
              </a:rPr>
            </a:br>
            <a:r>
              <a:rPr lang="en-US" sz="2000" dirty="0">
                <a:solidFill>
                  <a:srgbClr val="2E334E"/>
                </a:solidFill>
                <a:effectLst/>
                <a:latin typeface="Calibri" panose="020F0502020204030204" pitchFamily="34" charset="0"/>
                <a:ea typeface="Calibri" panose="020F0502020204030204" pitchFamily="34" charset="0"/>
              </a:rPr>
              <a:t>Business Operations (</a:t>
            </a:r>
            <a:r>
              <a:rPr lang="en-US" sz="2000" dirty="0" err="1">
                <a:solidFill>
                  <a:srgbClr val="2E334E"/>
                </a:solidFill>
                <a:effectLst/>
                <a:latin typeface="Calibri" panose="020F0502020204030204" pitchFamily="34" charset="0"/>
                <a:ea typeface="Calibri" panose="020F0502020204030204" pitchFamily="34" charset="0"/>
              </a:rPr>
              <a:t>BizOps</a:t>
            </a:r>
            <a:r>
              <a:rPr lang="en-US" sz="2000" dirty="0">
                <a:solidFill>
                  <a:srgbClr val="2E334E"/>
                </a:solidFill>
                <a:effectLst/>
                <a:latin typeface="Calibri" panose="020F0502020204030204" pitchFamily="34" charset="0"/>
                <a:ea typeface="Calibri" panose="020F0502020204030204" pitchFamily="34" charset="0"/>
              </a:rPr>
              <a:t>) </a:t>
            </a:r>
            <a:br>
              <a:rPr lang="en-US" sz="2000" dirty="0">
                <a:solidFill>
                  <a:srgbClr val="2E334E"/>
                </a:solidFill>
                <a:effectLst/>
                <a:latin typeface="Calibri" panose="020F0502020204030204" pitchFamily="34" charset="0"/>
                <a:ea typeface="Calibri" panose="020F0502020204030204" pitchFamily="34" charset="0"/>
              </a:rPr>
            </a:br>
            <a:r>
              <a:rPr lang="en-US" sz="2000" dirty="0">
                <a:solidFill>
                  <a:srgbClr val="2E334E"/>
                </a:solidFill>
                <a:effectLst/>
                <a:latin typeface="Calibri" panose="020F0502020204030204" pitchFamily="34" charset="0"/>
                <a:ea typeface="Calibri" panose="020F0502020204030204" pitchFamily="34" charset="0"/>
              </a:rPr>
              <a:t>CLA (CliftonLarsonAllen LLP) </a:t>
            </a:r>
            <a:br>
              <a:rPr lang="en-US" sz="2000" dirty="0">
                <a:solidFill>
                  <a:srgbClr val="2E334E"/>
                </a:solidFill>
                <a:effectLst/>
                <a:latin typeface="Calibri" panose="020F0502020204030204" pitchFamily="34" charset="0"/>
                <a:ea typeface="Calibri" panose="020F0502020204030204" pitchFamily="34" charset="0"/>
              </a:rPr>
            </a:br>
            <a:br>
              <a:rPr lang="en-US" sz="2000" dirty="0">
                <a:solidFill>
                  <a:srgbClr val="2E334E"/>
                </a:solidFill>
                <a:effectLst/>
                <a:latin typeface="Calibri" panose="020F0502020204030204" pitchFamily="34" charset="0"/>
                <a:ea typeface="Calibri" panose="020F0502020204030204" pitchFamily="34" charset="0"/>
              </a:rPr>
            </a:br>
            <a:r>
              <a:rPr lang="en-US" sz="2000" b="1" dirty="0">
                <a:solidFill>
                  <a:srgbClr val="2E334E"/>
                </a:solidFill>
                <a:effectLst/>
                <a:latin typeface="Calibri" panose="020F0502020204030204" pitchFamily="34" charset="0"/>
                <a:ea typeface="Calibri" panose="020F0502020204030204" pitchFamily="34" charset="0"/>
              </a:rPr>
              <a:t>Direct 863-680-5615 </a:t>
            </a:r>
            <a:br>
              <a:rPr lang="en-US" sz="2000" dirty="0">
                <a:solidFill>
                  <a:srgbClr val="2E334E"/>
                </a:solidFill>
                <a:effectLst/>
                <a:latin typeface="Calibri" panose="020F0502020204030204" pitchFamily="34" charset="0"/>
                <a:ea typeface="Calibri" panose="020F0502020204030204" pitchFamily="34" charset="0"/>
              </a:rPr>
            </a:br>
            <a:r>
              <a:rPr lang="en-US" sz="2000" u="sng" dirty="0">
                <a:solidFill>
                  <a:schemeClr val="tx2">
                    <a:lumMod val="50000"/>
                  </a:schemeClr>
                </a:solidFill>
                <a:effectLst/>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kristen.labbe@CLAconnect.com</a:t>
            </a:r>
            <a:r>
              <a:rPr lang="en-US" sz="2000" dirty="0">
                <a:solidFill>
                  <a:schemeClr val="tx2">
                    <a:lumMod val="50000"/>
                  </a:schemeClr>
                </a:solidFill>
                <a:effectLst/>
                <a:latin typeface="Calibri" panose="020F0502020204030204" pitchFamily="34" charset="0"/>
                <a:ea typeface="Calibri" panose="020F0502020204030204" pitchFamily="34" charset="0"/>
              </a:rPr>
              <a:t> </a:t>
            </a:r>
            <a:endParaRPr lang="en-US" sz="2000" dirty="0">
              <a:solidFill>
                <a:schemeClr val="tx2">
                  <a:lumMod val="50000"/>
                </a:schemeClr>
              </a:solidFill>
            </a:endParaRPr>
          </a:p>
        </p:txBody>
      </p:sp>
      <p:sp>
        <p:nvSpPr>
          <p:cNvPr id="6" name="TextBox 5">
            <a:extLst>
              <a:ext uri="{FF2B5EF4-FFF2-40B4-BE49-F238E27FC236}">
                <a16:creationId xmlns:a16="http://schemas.microsoft.com/office/drawing/2014/main" id="{FAC1918D-AFB4-4085-EB2A-D6303097BDA0}"/>
              </a:ext>
            </a:extLst>
          </p:cNvPr>
          <p:cNvSpPr txBox="1"/>
          <p:nvPr/>
        </p:nvSpPr>
        <p:spPr>
          <a:xfrm>
            <a:off x="652462" y="2651723"/>
            <a:ext cx="6100762" cy="523220"/>
          </a:xfrm>
          <a:prstGeom prst="rect">
            <a:avLst/>
          </a:prstGeom>
          <a:noFill/>
        </p:spPr>
        <p:txBody>
          <a:bodyPr wrap="square">
            <a:spAutoFit/>
          </a:bodyPr>
          <a:lstStyle/>
          <a:p>
            <a:pPr lvl="0" algn="l" fontAlgn="base">
              <a:spcBef>
                <a:spcPct val="0"/>
              </a:spcBef>
              <a:spcAft>
                <a:spcPct val="0"/>
              </a:spcAft>
              <a:defRPr/>
            </a:pPr>
            <a:r>
              <a:rPr lang="en-US" sz="2800" b="1" dirty="0">
                <a:solidFill>
                  <a:srgbClr val="05A88D"/>
                </a:solidFill>
                <a:latin typeface="Franklin Gothic Medium" panose="020B0603020102020204" pitchFamily="34" charset="0"/>
                <a:ea typeface="MS PGothic" pitchFamily="34" charset="-128"/>
                <a:cs typeface="Calibri" panose="020F0502020204030204" pitchFamily="34" charset="0"/>
              </a:rPr>
              <a:t>CliftonLarsonAllen LLP </a:t>
            </a:r>
          </a:p>
        </p:txBody>
      </p:sp>
    </p:spTree>
    <p:extLst>
      <p:ext uri="{BB962C8B-B14F-4D97-AF65-F5344CB8AC3E}">
        <p14:creationId xmlns:p14="http://schemas.microsoft.com/office/powerpoint/2010/main" val="4225810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7C244-850D-407D-9622-CFE4EFF3B8E5}"/>
              </a:ext>
            </a:extLst>
          </p:cNvPr>
          <p:cNvSpPr>
            <a:spLocks noGrp="1"/>
          </p:cNvSpPr>
          <p:nvPr>
            <p:ph type="ctrTitle" idx="4294967295"/>
          </p:nvPr>
        </p:nvSpPr>
        <p:spPr>
          <a:xfrm>
            <a:off x="341745" y="2983832"/>
            <a:ext cx="7097184" cy="1106905"/>
          </a:xfrm>
        </p:spPr>
        <p:txBody>
          <a:bodyPr>
            <a:normAutofit/>
          </a:bodyPr>
          <a:lstStyle/>
          <a:p>
            <a:r>
              <a:rPr lang="en-US" sz="3200" dirty="0">
                <a:solidFill>
                  <a:schemeClr val="bg1"/>
                </a:solidFill>
              </a:rPr>
              <a:t>Employee Retention Credits</a:t>
            </a:r>
          </a:p>
        </p:txBody>
      </p:sp>
      <p:sp>
        <p:nvSpPr>
          <p:cNvPr id="3" name="Subtitle 2">
            <a:extLst>
              <a:ext uri="{FF2B5EF4-FFF2-40B4-BE49-F238E27FC236}">
                <a16:creationId xmlns:a16="http://schemas.microsoft.com/office/drawing/2014/main" id="{93801A12-11C0-44F7-B0B6-4E2F8876CF9B}"/>
              </a:ext>
            </a:extLst>
          </p:cNvPr>
          <p:cNvSpPr>
            <a:spLocks noGrp="1"/>
          </p:cNvSpPr>
          <p:nvPr>
            <p:ph type="subTitle" idx="4294967295"/>
          </p:nvPr>
        </p:nvSpPr>
        <p:spPr>
          <a:xfrm>
            <a:off x="341745" y="5945943"/>
            <a:ext cx="9144000" cy="1250951"/>
          </a:xfrm>
        </p:spPr>
        <p:txBody>
          <a:bodyPr>
            <a:normAutofit/>
          </a:bodyPr>
          <a:lstStyle/>
          <a:p>
            <a:pPr marL="0" indent="0">
              <a:buNone/>
            </a:pPr>
            <a:r>
              <a:rPr lang="en-US" sz="2667" dirty="0">
                <a:solidFill>
                  <a:schemeClr val="bg1"/>
                </a:solidFill>
              </a:rPr>
              <a:t>November 15, 2022</a:t>
            </a:r>
          </a:p>
        </p:txBody>
      </p:sp>
    </p:spTree>
    <p:extLst>
      <p:ext uri="{BB962C8B-B14F-4D97-AF65-F5344CB8AC3E}">
        <p14:creationId xmlns:p14="http://schemas.microsoft.com/office/powerpoint/2010/main" val="1342326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idx="1"/>
          </p:nvPr>
        </p:nvSpPr>
        <p:spPr/>
        <p:txBody>
          <a:bodyPr/>
          <a:lstStyle/>
          <a:p>
            <a:r>
              <a:rPr lang="en-US" sz="2667" i="1" dirty="0"/>
              <a:t>This presentation is for educational purposes only. It should not be construed or relied on as legal advice or to create any client, advisory, fiduciary, or professional relationship between you and CLA. You should consult with your legal counsel if you have questions or concerns regarding your eligibility to participate . </a:t>
            </a:r>
          </a:p>
          <a:p>
            <a:r>
              <a:rPr lang="en-US" sz="2667" i="1" dirty="0"/>
              <a:t>This presentation considers guidance provided by the SBA and US Department of the Treasury through </a:t>
            </a:r>
            <a:r>
              <a:rPr lang="en-US" sz="2667" b="1" i="1" dirty="0">
                <a:solidFill>
                  <a:schemeClr val="tx1"/>
                </a:solidFill>
              </a:rPr>
              <a:t>November 15, 2022.</a:t>
            </a:r>
            <a:r>
              <a:rPr lang="en-US" sz="2667" i="1" dirty="0"/>
              <a:t> Additional guidance is being provided on a regular basis, please refer to the US Department of the Treasury website (</a:t>
            </a:r>
            <a:r>
              <a:rPr lang="en-US" sz="2667" i="1" u="sng" dirty="0">
                <a:hlinkClick r:id="rId2"/>
              </a:rPr>
              <a:t>https://home.treasury.gov/policy-issues/cares/assistance-for-small-businesses</a:t>
            </a:r>
            <a:r>
              <a:rPr lang="en-US" sz="2667" i="1" dirty="0"/>
              <a:t>) for recent updates.</a:t>
            </a:r>
            <a:endParaRPr lang="en-US" sz="2667" dirty="0"/>
          </a:p>
          <a:p>
            <a:pPr marL="0" indent="0">
              <a:buNone/>
            </a:pPr>
            <a:endParaRPr lang="en-US" dirty="0"/>
          </a:p>
          <a:p>
            <a:pPr marL="0" indent="0">
              <a:buNone/>
            </a:pPr>
            <a:endParaRPr lang="en-US" sz="2667" i="1" dirty="0"/>
          </a:p>
        </p:txBody>
      </p:sp>
      <p:sp>
        <p:nvSpPr>
          <p:cNvPr id="4" name="Slide Number Placeholder 3"/>
          <p:cNvSpPr>
            <a:spLocks noGrp="1"/>
          </p:cNvSpPr>
          <p:nvPr>
            <p:ph type="sldNum" sz="quarter" idx="4"/>
          </p:nvPr>
        </p:nvSpPr>
        <p:spPr/>
        <p:txBody>
          <a:bodyPr/>
          <a:lstStyle/>
          <a:p>
            <a:pPr defTabSz="1219170"/>
            <a:fld id="{F8E24598-D429-A34B-B4A6-5808099B37D3}" type="slidenum">
              <a:rPr lang="en-US">
                <a:solidFill>
                  <a:srgbClr val="FFFFFF"/>
                </a:solidFill>
                <a:latin typeface="Calibri"/>
              </a:rPr>
              <a:pPr defTabSz="1219170"/>
              <a:t>6</a:t>
            </a:fld>
            <a:endParaRPr lang="en-US" dirty="0">
              <a:solidFill>
                <a:srgbClr val="FFFFFF"/>
              </a:solidFill>
              <a:latin typeface="Calibri"/>
            </a:endParaRPr>
          </a:p>
        </p:txBody>
      </p:sp>
    </p:spTree>
    <p:extLst>
      <p:ext uri="{BB962C8B-B14F-4D97-AF65-F5344CB8AC3E}">
        <p14:creationId xmlns:p14="http://schemas.microsoft.com/office/powerpoint/2010/main" val="1971590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E0991-4118-4623-9823-16FD9CEE4AF0}"/>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2017AF41-3B6C-4C8E-B083-B3722A781F73}"/>
              </a:ext>
            </a:extLst>
          </p:cNvPr>
          <p:cNvSpPr>
            <a:spLocks noGrp="1"/>
          </p:cNvSpPr>
          <p:nvPr>
            <p:ph idx="1"/>
          </p:nvPr>
        </p:nvSpPr>
        <p:spPr/>
        <p:txBody>
          <a:bodyPr/>
          <a:lstStyle/>
          <a:p>
            <a:pPr marL="0" indent="0">
              <a:buNone/>
            </a:pPr>
            <a:r>
              <a:rPr lang="en-US" dirty="0"/>
              <a:t>At the end of the session, you will be able to:</a:t>
            </a:r>
          </a:p>
          <a:p>
            <a:pPr marL="0" indent="0">
              <a:buNone/>
            </a:pPr>
            <a:endParaRPr lang="en-US" dirty="0"/>
          </a:p>
          <a:p>
            <a:r>
              <a:rPr lang="en-US" dirty="0"/>
              <a:t>Identify how the Employee Retention Credit works </a:t>
            </a:r>
          </a:p>
          <a:p>
            <a:r>
              <a:rPr lang="en-US" dirty="0"/>
              <a:t>Recognize the difference in computation from 2020 and 2021</a:t>
            </a:r>
          </a:p>
          <a:p>
            <a:r>
              <a:rPr lang="en-US" dirty="0"/>
              <a:t>Recognize how the credit benefits your organization</a:t>
            </a:r>
          </a:p>
          <a:p>
            <a:endParaRPr lang="en-US" dirty="0"/>
          </a:p>
        </p:txBody>
      </p:sp>
      <p:sp>
        <p:nvSpPr>
          <p:cNvPr id="4" name="Slide Number Placeholder 3">
            <a:extLst>
              <a:ext uri="{FF2B5EF4-FFF2-40B4-BE49-F238E27FC236}">
                <a16:creationId xmlns:a16="http://schemas.microsoft.com/office/drawing/2014/main" id="{B2E01165-F99E-4AB3-B8F2-FEA84390401E}"/>
              </a:ext>
            </a:extLst>
          </p:cNvPr>
          <p:cNvSpPr>
            <a:spLocks noGrp="1"/>
          </p:cNvSpPr>
          <p:nvPr>
            <p:ph type="sldNum" sz="quarter" idx="4"/>
          </p:nvPr>
        </p:nvSpPr>
        <p:spPr/>
        <p:txBody>
          <a:bodyPr/>
          <a:lstStyle/>
          <a:p>
            <a:pPr defTabSz="1219170"/>
            <a:fld id="{F8E24598-D429-A34B-B4A6-5808099B37D3}" type="slidenum">
              <a:rPr lang="en-US">
                <a:solidFill>
                  <a:srgbClr val="FFFFFF"/>
                </a:solidFill>
                <a:latin typeface="Calibri"/>
              </a:rPr>
              <a:pPr defTabSz="1219170"/>
              <a:t>7</a:t>
            </a:fld>
            <a:endParaRPr lang="en-US" dirty="0">
              <a:solidFill>
                <a:srgbClr val="FFFFFF"/>
              </a:solidFill>
              <a:latin typeface="Calibri"/>
            </a:endParaRPr>
          </a:p>
        </p:txBody>
      </p:sp>
    </p:spTree>
    <p:extLst>
      <p:ext uri="{BB962C8B-B14F-4D97-AF65-F5344CB8AC3E}">
        <p14:creationId xmlns:p14="http://schemas.microsoft.com/office/powerpoint/2010/main" val="1921742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D1C1A80-B53F-4A52-8949-0A11B5F80132}"/>
              </a:ext>
            </a:extLst>
          </p:cNvPr>
          <p:cNvSpPr>
            <a:spLocks noGrp="1"/>
          </p:cNvSpPr>
          <p:nvPr>
            <p:ph type="body" idx="1"/>
          </p:nvPr>
        </p:nvSpPr>
        <p:spPr/>
        <p:txBody>
          <a:bodyPr/>
          <a:lstStyle/>
          <a:p>
            <a:r>
              <a:rPr lang="en-US" dirty="0"/>
              <a:t>Prior Law	</a:t>
            </a:r>
          </a:p>
        </p:txBody>
      </p:sp>
      <p:sp>
        <p:nvSpPr>
          <p:cNvPr id="7" name="Content Placeholder 6">
            <a:extLst>
              <a:ext uri="{FF2B5EF4-FFF2-40B4-BE49-F238E27FC236}">
                <a16:creationId xmlns:a16="http://schemas.microsoft.com/office/drawing/2014/main" id="{130C459E-1246-4420-BFD8-993EAA74978F}"/>
              </a:ext>
            </a:extLst>
          </p:cNvPr>
          <p:cNvSpPr>
            <a:spLocks noGrp="1"/>
          </p:cNvSpPr>
          <p:nvPr>
            <p:ph sz="half" idx="2"/>
          </p:nvPr>
        </p:nvSpPr>
        <p:spPr/>
        <p:txBody>
          <a:bodyPr/>
          <a:lstStyle/>
          <a:p>
            <a:r>
              <a:rPr lang="en-US" sz="2133" b="1" u="sng" dirty="0"/>
              <a:t>REPEALED</a:t>
            </a:r>
            <a:r>
              <a:rPr lang="en-US" sz="2133" dirty="0"/>
              <a:t> – A company that received a Paycheck Protection Program (PPP) loan was ineligible to claim the employee retention credit. </a:t>
            </a:r>
          </a:p>
          <a:p>
            <a:pPr marL="0" indent="0">
              <a:buNone/>
            </a:pPr>
            <a:endParaRPr lang="en-US" sz="2133" dirty="0"/>
          </a:p>
          <a:p>
            <a:r>
              <a:rPr lang="en-US" sz="2133" dirty="0"/>
              <a:t>This disallowance rule extended to all affiliated companies that shared common ownership, so that if one company received a PPP loan, any other company with more than 50% common ownership was ineligible to claim the credit.</a:t>
            </a:r>
          </a:p>
        </p:txBody>
      </p:sp>
      <p:sp>
        <p:nvSpPr>
          <p:cNvPr id="8" name="Text Placeholder 7">
            <a:extLst>
              <a:ext uri="{FF2B5EF4-FFF2-40B4-BE49-F238E27FC236}">
                <a16:creationId xmlns:a16="http://schemas.microsoft.com/office/drawing/2014/main" id="{081E0047-9D31-4A9C-8B0F-B481821018B8}"/>
              </a:ext>
            </a:extLst>
          </p:cNvPr>
          <p:cNvSpPr>
            <a:spLocks noGrp="1"/>
          </p:cNvSpPr>
          <p:nvPr>
            <p:ph type="body" sz="quarter" idx="3"/>
          </p:nvPr>
        </p:nvSpPr>
        <p:spPr/>
        <p:txBody>
          <a:bodyPr/>
          <a:lstStyle/>
          <a:p>
            <a:r>
              <a:rPr lang="en-US" dirty="0"/>
              <a:t>Current Law</a:t>
            </a:r>
          </a:p>
        </p:txBody>
      </p:sp>
      <p:sp>
        <p:nvSpPr>
          <p:cNvPr id="9" name="Content Placeholder 8">
            <a:extLst>
              <a:ext uri="{FF2B5EF4-FFF2-40B4-BE49-F238E27FC236}">
                <a16:creationId xmlns:a16="http://schemas.microsoft.com/office/drawing/2014/main" id="{B863A4A3-002A-4AB3-9963-AF2104125F1B}"/>
              </a:ext>
            </a:extLst>
          </p:cNvPr>
          <p:cNvSpPr>
            <a:spLocks noGrp="1"/>
          </p:cNvSpPr>
          <p:nvPr>
            <p:ph sz="quarter" idx="4"/>
          </p:nvPr>
        </p:nvSpPr>
        <p:spPr/>
        <p:txBody>
          <a:bodyPr/>
          <a:lstStyle/>
          <a:p>
            <a:r>
              <a:rPr lang="en-US" sz="1867" b="1" dirty="0"/>
              <a:t>CHANGE is retroactive to the effective date under the original law for wages paid after March 12, 2020.</a:t>
            </a:r>
            <a:endParaRPr lang="en-US" sz="1867" dirty="0"/>
          </a:p>
          <a:p>
            <a:r>
              <a:rPr lang="en-US" sz="1867" dirty="0"/>
              <a:t>A company that received or receives a PPP loan is no longer prohibited from claiming the employee retention tax credit.  </a:t>
            </a:r>
          </a:p>
          <a:p>
            <a:r>
              <a:rPr lang="en-US" sz="1867" dirty="0"/>
              <a:t>The credit, however, may not be claimed for wages paid with the proceeds of a PPP loan that have been forgiven. </a:t>
            </a:r>
          </a:p>
          <a:p>
            <a:r>
              <a:rPr lang="en-US" sz="1867" dirty="0"/>
              <a:t>A company that received a PPP loan in 2020 and paid qualified wages in excess of the amount of the forgiven PPP loan used to pay wages, and is otherwise eligible to claim the credit, can claim the credit retroactively.</a:t>
            </a:r>
          </a:p>
        </p:txBody>
      </p:sp>
      <p:sp>
        <p:nvSpPr>
          <p:cNvPr id="5" name="Title 4">
            <a:extLst>
              <a:ext uri="{FF2B5EF4-FFF2-40B4-BE49-F238E27FC236}">
                <a16:creationId xmlns:a16="http://schemas.microsoft.com/office/drawing/2014/main" id="{411EEB6B-B363-4DB4-85B0-93FC5D79A6DD}"/>
              </a:ext>
            </a:extLst>
          </p:cNvPr>
          <p:cNvSpPr>
            <a:spLocks noGrp="1"/>
          </p:cNvSpPr>
          <p:nvPr>
            <p:ph type="title"/>
          </p:nvPr>
        </p:nvSpPr>
        <p:spPr/>
        <p:txBody>
          <a:bodyPr/>
          <a:lstStyle/>
          <a:p>
            <a:r>
              <a:rPr lang="en-US" dirty="0"/>
              <a:t>Employee Retention Credit – PPP Loan Interplay</a:t>
            </a:r>
          </a:p>
        </p:txBody>
      </p:sp>
      <p:sp>
        <p:nvSpPr>
          <p:cNvPr id="4" name="Slide Number Placeholder 3">
            <a:extLst>
              <a:ext uri="{FF2B5EF4-FFF2-40B4-BE49-F238E27FC236}">
                <a16:creationId xmlns:a16="http://schemas.microsoft.com/office/drawing/2014/main" id="{0A7CE5FA-3B33-4499-9BF9-C3AEFD1AC9AF}"/>
              </a:ext>
            </a:extLst>
          </p:cNvPr>
          <p:cNvSpPr>
            <a:spLocks noGrp="1"/>
          </p:cNvSpPr>
          <p:nvPr>
            <p:ph type="sldNum" sz="quarter" idx="11"/>
          </p:nvPr>
        </p:nvSpPr>
        <p:spPr/>
        <p:txBody>
          <a:bodyPr/>
          <a:lstStyle/>
          <a:p>
            <a:pPr defTabSz="1219110"/>
            <a:fld id="{F8E24598-D429-A34B-B4A6-5808099B37D3}" type="slidenum">
              <a:rPr lang="en-US">
                <a:solidFill>
                  <a:srgbClr val="414142">
                    <a:lumMod val="60000"/>
                    <a:lumOff val="40000"/>
                  </a:srgbClr>
                </a:solidFill>
                <a:latin typeface="Calibri"/>
              </a:rPr>
              <a:pPr defTabSz="1219110"/>
              <a:t>8</a:t>
            </a:fld>
            <a:endParaRPr lang="en-US" dirty="0">
              <a:solidFill>
                <a:srgbClr val="414142">
                  <a:lumMod val="60000"/>
                  <a:lumOff val="40000"/>
                </a:srgbClr>
              </a:solidFill>
              <a:latin typeface="Calibri"/>
            </a:endParaRPr>
          </a:p>
        </p:txBody>
      </p:sp>
    </p:spTree>
    <p:extLst>
      <p:ext uri="{BB962C8B-B14F-4D97-AF65-F5344CB8AC3E}">
        <p14:creationId xmlns:p14="http://schemas.microsoft.com/office/powerpoint/2010/main" val="736318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07827-BCE5-4CD5-A93D-014465E379FB}"/>
              </a:ext>
            </a:extLst>
          </p:cNvPr>
          <p:cNvSpPr>
            <a:spLocks noGrp="1"/>
          </p:cNvSpPr>
          <p:nvPr>
            <p:ph type="title"/>
          </p:nvPr>
        </p:nvSpPr>
        <p:spPr/>
        <p:txBody>
          <a:bodyPr/>
          <a:lstStyle/>
          <a:p>
            <a:r>
              <a:rPr lang="en-US" dirty="0"/>
              <a:t>Employee Retention Credit – Time Period</a:t>
            </a:r>
          </a:p>
        </p:txBody>
      </p:sp>
      <p:sp>
        <p:nvSpPr>
          <p:cNvPr id="3" name="Content Placeholder 2">
            <a:extLst>
              <a:ext uri="{FF2B5EF4-FFF2-40B4-BE49-F238E27FC236}">
                <a16:creationId xmlns:a16="http://schemas.microsoft.com/office/drawing/2014/main" id="{1EBFCC1E-6884-456B-AB07-264483892538}"/>
              </a:ext>
            </a:extLst>
          </p:cNvPr>
          <p:cNvSpPr>
            <a:spLocks noGrp="1"/>
          </p:cNvSpPr>
          <p:nvPr>
            <p:ph idx="1"/>
          </p:nvPr>
        </p:nvSpPr>
        <p:spPr>
          <a:xfrm>
            <a:off x="524933" y="2097363"/>
            <a:ext cx="10972800" cy="1932771"/>
          </a:xfrm>
        </p:spPr>
        <p:txBody>
          <a:bodyPr/>
          <a:lstStyle/>
          <a:p>
            <a:r>
              <a:rPr lang="en-US" dirty="0"/>
              <a:t>The ERC is modified now to include the first 3 quarters of 2021 (CAA, ARP), whereas it had originally expired as of 12/31/20.</a:t>
            </a:r>
          </a:p>
          <a:p>
            <a:pPr marL="0" indent="0">
              <a:buNone/>
            </a:pPr>
            <a:endParaRPr lang="en-US" dirty="0"/>
          </a:p>
        </p:txBody>
      </p:sp>
      <p:sp>
        <p:nvSpPr>
          <p:cNvPr id="4" name="Slide Number Placeholder 3">
            <a:extLst>
              <a:ext uri="{FF2B5EF4-FFF2-40B4-BE49-F238E27FC236}">
                <a16:creationId xmlns:a16="http://schemas.microsoft.com/office/drawing/2014/main" id="{4FEA5128-5C74-48E7-A795-0422DDF34AE3}"/>
              </a:ext>
            </a:extLst>
          </p:cNvPr>
          <p:cNvSpPr>
            <a:spLocks noGrp="1"/>
          </p:cNvSpPr>
          <p:nvPr>
            <p:ph type="sldNum" sz="quarter" idx="4"/>
          </p:nvPr>
        </p:nvSpPr>
        <p:spPr/>
        <p:txBody>
          <a:bodyPr/>
          <a:lstStyle/>
          <a:p>
            <a:pPr defTabSz="1219110"/>
            <a:fld id="{F8E24598-D429-A34B-B4A6-5808099B37D3}" type="slidenum">
              <a:rPr lang="en-US">
                <a:solidFill>
                  <a:srgbClr val="414142">
                    <a:lumMod val="60000"/>
                    <a:lumOff val="40000"/>
                  </a:srgbClr>
                </a:solidFill>
                <a:latin typeface="Calibri"/>
              </a:rPr>
              <a:pPr defTabSz="1219110"/>
              <a:t>9</a:t>
            </a:fld>
            <a:endParaRPr lang="en-US" dirty="0">
              <a:solidFill>
                <a:srgbClr val="414142">
                  <a:lumMod val="60000"/>
                  <a:lumOff val="40000"/>
                </a:srgbClr>
              </a:solidFill>
              <a:latin typeface="Calibri"/>
            </a:endParaRPr>
          </a:p>
        </p:txBody>
      </p:sp>
    </p:spTree>
    <p:extLst>
      <p:ext uri="{BB962C8B-B14F-4D97-AF65-F5344CB8AC3E}">
        <p14:creationId xmlns:p14="http://schemas.microsoft.com/office/powerpoint/2010/main" val="31866053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CLA-PowerPoint HD">
  <a:themeElements>
    <a:clrScheme name="CLA Color Palette">
      <a:dk1>
        <a:srgbClr val="414142"/>
      </a:dk1>
      <a:lt1>
        <a:srgbClr val="FFFFFF"/>
      </a:lt1>
      <a:dk2>
        <a:srgbClr val="414142"/>
      </a:dk2>
      <a:lt2>
        <a:srgbClr val="DAD8D7"/>
      </a:lt2>
      <a:accent1>
        <a:srgbClr val="2E334E"/>
      </a:accent1>
      <a:accent2>
        <a:srgbClr val="7DD2D3"/>
      </a:accent2>
      <a:accent3>
        <a:srgbClr val="E2E868"/>
      </a:accent3>
      <a:accent4>
        <a:srgbClr val="EE5340"/>
      </a:accent4>
      <a:accent5>
        <a:srgbClr val="FBC55A"/>
      </a:accent5>
      <a:accent6>
        <a:srgbClr val="DAD8D7"/>
      </a:accent6>
      <a:hlink>
        <a:srgbClr val="5CB8B2"/>
      </a:hlink>
      <a:folHlink>
        <a:srgbClr val="5CB8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DBD4C5"/>
        </a:lt1>
        <a:dk2>
          <a:srgbClr val="FFFFFF"/>
        </a:dk2>
        <a:lt2>
          <a:srgbClr val="323232"/>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09859"/>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DBD4C5"/>
        </a:lt1>
        <a:dk2>
          <a:srgbClr val="FFFFFF"/>
        </a:dk2>
        <a:lt2>
          <a:srgbClr val="ED6F1E"/>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09859"/>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DBD4C5"/>
        </a:lt1>
        <a:dk2>
          <a:srgbClr val="FFFFFF"/>
        </a:dk2>
        <a:lt2>
          <a:srgbClr val="ED6F1E"/>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EA37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LA-PPT-Widescreen-FINAL (2).potx" id="{EC6DA85E-CAF5-4191-9DE8-DBC56E0989E4}" vid="{A725749C-9562-42CB-A52A-860728E25E1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1893</Words>
  <Application>Microsoft Macintosh PowerPoint</Application>
  <PresentationFormat>Widescreen</PresentationFormat>
  <Paragraphs>178</Paragraphs>
  <Slides>26</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26</vt:i4>
      </vt:variant>
    </vt:vector>
  </HeadingPairs>
  <TitlesOfParts>
    <vt:vector size="39" baseType="lpstr">
      <vt:lpstr>Georgia</vt:lpstr>
      <vt:lpstr>Arial Narrow</vt:lpstr>
      <vt:lpstr>FranklinGothicURWExtComDDem</vt:lpstr>
      <vt:lpstr>Franklin Gothic Medium</vt:lpstr>
      <vt:lpstr>Calibri</vt:lpstr>
      <vt:lpstr>Franklin Gothic ATF</vt:lpstr>
      <vt:lpstr>Arial</vt:lpstr>
      <vt:lpstr>Wingdings</vt:lpstr>
      <vt:lpstr>Courier New</vt:lpstr>
      <vt:lpstr>Franklin Gothic ATF Lt</vt:lpstr>
      <vt:lpstr>Calibri Light</vt:lpstr>
      <vt:lpstr>Office Theme</vt:lpstr>
      <vt:lpstr>1-CLA-PowerPoint HD</vt:lpstr>
      <vt:lpstr>Alternative Income Streams  To Support Ministry &amp; Mission</vt:lpstr>
      <vt:lpstr>Partnering in Our Connectional System</vt:lpstr>
      <vt:lpstr>Partnering in Our Connectional System</vt:lpstr>
      <vt:lpstr>Kristen Labbe</vt:lpstr>
      <vt:lpstr>Employee Retention Credits</vt:lpstr>
      <vt:lpstr>Disclaimer</vt:lpstr>
      <vt:lpstr>Learning Objectives</vt:lpstr>
      <vt:lpstr>Employee Retention Credit – PPP Loan Interplay</vt:lpstr>
      <vt:lpstr>Employee Retention Credit – Time Period</vt:lpstr>
      <vt:lpstr>Employee Retention Credit – Eligibility  Government Shut Down</vt:lpstr>
      <vt:lpstr>Notice 2021-20 </vt:lpstr>
      <vt:lpstr>Employee Retention Credit – Eligibility  Gross Receipts Test</vt:lpstr>
      <vt:lpstr>Gross Receipts – Nonprofit Definition (IRC 6033)</vt:lpstr>
      <vt:lpstr>Employee Retention Credit – Maximum Credit Amount</vt:lpstr>
      <vt:lpstr>Employee Retention Credit – Qualified Health Plan Costs</vt:lpstr>
      <vt:lpstr>Employee Retention Credit – Employer Size Requirements</vt:lpstr>
      <vt:lpstr>How to Claim the ERC  </vt:lpstr>
      <vt:lpstr>Q&amp;A</vt:lpstr>
      <vt:lpstr>PowerPoint Presentation</vt:lpstr>
      <vt:lpstr>Q&amp;A</vt:lpstr>
      <vt:lpstr>Tom Moylan </vt:lpstr>
      <vt:lpstr>Steeplecom, Inc</vt:lpstr>
      <vt:lpstr>Here are the steps……</vt:lpstr>
      <vt:lpstr>PowerPoint Presentation</vt:lpstr>
      <vt:lpstr>Q&amp;A</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Alternative Income Streams  To Support Ministry &amp; Mission</dc:title>
  <dc:creator>James Lee</dc:creator>
  <cp:lastModifiedBy>James Lee</cp:lastModifiedBy>
  <cp:revision>8</cp:revision>
  <dcterms:created xsi:type="dcterms:W3CDTF">2022-11-03T20:50:30Z</dcterms:created>
  <dcterms:modified xsi:type="dcterms:W3CDTF">2022-11-09T17:30:49Z</dcterms:modified>
</cp:coreProperties>
</file>