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7" r:id="rId5"/>
    <p:sldId id="260" r:id="rId6"/>
    <p:sldId id="262" r:id="rId7"/>
    <p:sldId id="284" r:id="rId8"/>
    <p:sldId id="261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3" r:id="rId25"/>
    <p:sldId id="280" r:id="rId26"/>
    <p:sldId id="281" r:id="rId27"/>
    <p:sldId id="282" r:id="rId2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F67357-5DF0-4A49-86A2-07A4C8FBA7D6}" v="2" dt="2021-12-22T14:55:53.7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510" y="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4CEEB-0C2B-41BE-A5A9-ED5ABE2B6EF6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9A94C-6D68-45C7-B897-FD394572E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88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4CCF0-2533-4DA3-8B7D-C1ED2F8DAA8A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4C714-D617-440D-A2B6-39F9A3E3D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1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4C714-D617-440D-A2B6-39F9A3E3D8E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65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4C714-D617-440D-A2B6-39F9A3E3D8E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787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4C714-D617-440D-A2B6-39F9A3E3D8E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346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4C714-D617-440D-A2B6-39F9A3E3D8E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555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4C714-D617-440D-A2B6-39F9A3E3D8E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92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4C714-D617-440D-A2B6-39F9A3E3D8E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15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1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2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5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2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3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9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5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30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5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5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3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A6169-9C26-E74D-BA96-1E1A0EF3DF46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0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767" y="571273"/>
            <a:ext cx="4563216" cy="41714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6892" y="5218890"/>
            <a:ext cx="8286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2021 STATISTICAL TRAINING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96835" y="6175621"/>
            <a:ext cx="6429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January</a:t>
            </a:r>
            <a:r>
              <a:rPr lang="en-US" sz="3200" dirty="0">
                <a:latin typeface="+mj-lt"/>
              </a:rPr>
              <a:t> </a:t>
            </a:r>
            <a:r>
              <a:rPr lang="en-US" sz="3200" b="1" dirty="0">
                <a:latin typeface="+mj-lt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300826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2: Assets &amp; Expenses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84" y="1353434"/>
            <a:ext cx="789622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47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2: Assets &amp; Expenses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1419" y="5102334"/>
            <a:ext cx="215874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Shared Ministries and Special Sunday amounts sent to the Conference Office will be populated on their appropriate lines by the Conference Office.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23" y="1477154"/>
            <a:ext cx="79057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25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2: Assets &amp; Expenses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4312" y="5266712"/>
            <a:ext cx="6101585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600" b="1" dirty="0"/>
          </a:p>
          <a:p>
            <a:r>
              <a:rPr lang="en-US" sz="1600" b="1" dirty="0"/>
              <a:t>NOTE: Senior/Lead pastor compensation includes any clergy status in the lead/primary role.  If a church has a supply pastor, their salary including any applicable FICA taxes should be included on that line.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12" y="1271450"/>
            <a:ext cx="794385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57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2: Assets &amp; Expenses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12" y="1406388"/>
            <a:ext cx="791527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28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2: Assets &amp; Expenses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4312" y="4905469"/>
            <a:ext cx="6346682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Line 45a: Should include all employees who receive a W-2 at year-   end excluding clergy.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Line 45b: Should include the employer FICA match paid for the salaries reported on line 45a.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Line 45c: Should include all other payments for services.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Line 45d: Should include any additional benefits paid for on behalf of all other church staff not sent to the Conference</a:t>
            </a:r>
            <a:r>
              <a:rPr lang="en-US" sz="1400" b="1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12" y="1659709"/>
            <a:ext cx="79152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92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2: Assets &amp; Expenses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60" y="1307989"/>
            <a:ext cx="791527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22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2: Assets &amp; Expenses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298" y="4097113"/>
            <a:ext cx="6213465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Line 49: Should include any building improvements that will extend the life of an asset for more than a year. (i.e. painting a room or remodeling  a kitchen)  This line can also include major equipment purchases (</a:t>
            </a:r>
            <a:r>
              <a:rPr lang="en-US" sz="1600" b="1" dirty="0" err="1"/>
              <a:t>i.e</a:t>
            </a:r>
            <a:r>
              <a:rPr lang="en-US" sz="1600" b="1" dirty="0"/>
              <a:t> new water heater).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23" y="1617481"/>
            <a:ext cx="790575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00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3: Income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85" y="1160958"/>
            <a:ext cx="804862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68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3: Income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41" y="1621262"/>
            <a:ext cx="79914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65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3: Income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12" y="1493019"/>
            <a:ext cx="8067675" cy="3419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02439" y="3942837"/>
            <a:ext cx="164969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Include Mission Funds collected here. </a:t>
            </a:r>
          </a:p>
        </p:txBody>
      </p:sp>
    </p:spTree>
    <p:extLst>
      <p:ext uri="{BB962C8B-B14F-4D97-AF65-F5344CB8AC3E}">
        <p14:creationId xmlns:p14="http://schemas.microsoft.com/office/powerpoint/2010/main" val="3096101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" y="395894"/>
            <a:ext cx="7556724" cy="754176"/>
          </a:xfrm>
        </p:spPr>
        <p:txBody>
          <a:bodyPr>
            <a:normAutofit/>
          </a:bodyPr>
          <a:lstStyle/>
          <a:p>
            <a:r>
              <a:rPr lang="en-US" sz="3200" b="1" dirty="0">
                <a:cs typeface="Franklin Gothic Book"/>
              </a:rPr>
              <a:t>2021 STATISTICAL REPORTS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0560" y="1480008"/>
            <a:ext cx="7960550" cy="466310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b="1" i="1" dirty="0">
                <a:solidFill>
                  <a:schemeClr val="tx1"/>
                </a:solidFill>
              </a:rPr>
              <a:t>Login Information:</a:t>
            </a:r>
          </a:p>
          <a:p>
            <a:pPr algn="l">
              <a:lnSpc>
                <a:spcPct val="150000"/>
              </a:lnSpc>
            </a:pPr>
            <a:r>
              <a:rPr lang="en-US" sz="2800" b="1" i="1" dirty="0">
                <a:solidFill>
                  <a:schemeClr val="tx1"/>
                </a:solidFill>
              </a:rPr>
              <a:t>	Website: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2"/>
                </a:solidFill>
              </a:rPr>
              <a:t>http://ezra.gcfa.org</a:t>
            </a:r>
          </a:p>
          <a:p>
            <a:pPr algn="l">
              <a:lnSpc>
                <a:spcPct val="150000"/>
              </a:lnSpc>
            </a:pP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2800" b="1" i="1" dirty="0">
                <a:solidFill>
                  <a:schemeClr val="tx1"/>
                </a:solidFill>
              </a:rPr>
              <a:t>Username: 3360_ _ _ _ </a:t>
            </a:r>
            <a:r>
              <a:rPr lang="en-US" sz="1600" b="1" i="1" dirty="0">
                <a:solidFill>
                  <a:schemeClr val="tx1"/>
                </a:solidFill>
              </a:rPr>
              <a:t>(4-Digit Church Number)</a:t>
            </a:r>
          </a:p>
          <a:p>
            <a:pPr algn="l">
              <a:lnSpc>
                <a:spcPct val="150000"/>
              </a:lnSpc>
            </a:pPr>
            <a:r>
              <a:rPr lang="en-US" sz="1600" b="1" i="1" dirty="0">
                <a:solidFill>
                  <a:schemeClr val="tx1"/>
                </a:solidFill>
              </a:rPr>
              <a:t>	</a:t>
            </a:r>
            <a:r>
              <a:rPr lang="en-US" sz="2800" b="1" i="1" dirty="0">
                <a:solidFill>
                  <a:schemeClr val="tx1"/>
                </a:solidFill>
              </a:rPr>
              <a:t>Password: gnjchurch21</a:t>
            </a:r>
            <a:endParaRPr lang="en-US" sz="1600" b="1" i="1" dirty="0">
              <a:solidFill>
                <a:schemeClr val="tx1"/>
              </a:solidFill>
            </a:endParaRPr>
          </a:p>
          <a:p>
            <a:pPr lvl="0" algn="l">
              <a:lnSpc>
                <a:spcPct val="150000"/>
              </a:lnSpc>
            </a:pPr>
            <a:r>
              <a:rPr lang="en-US" b="1" i="1" dirty="0">
                <a:solidFill>
                  <a:schemeClr val="tx1"/>
                </a:solidFill>
              </a:rPr>
              <a:t>Due Date:</a:t>
            </a:r>
          </a:p>
          <a:p>
            <a:pPr lvl="0" algn="l">
              <a:lnSpc>
                <a:spcPct val="150000"/>
              </a:lnSpc>
            </a:pPr>
            <a:r>
              <a:rPr lang="en-US" sz="2800" b="1" i="1" dirty="0">
                <a:solidFill>
                  <a:schemeClr val="tx1"/>
                </a:solidFill>
              </a:rPr>
              <a:t>	January 31, 2022 </a:t>
            </a:r>
            <a:r>
              <a:rPr lang="en-US" sz="1700" i="1" dirty="0">
                <a:solidFill>
                  <a:srgbClr val="FF0000"/>
                </a:solidFill>
              </a:rPr>
              <a:t>(2021 Tables Available on December 21, 2021)</a:t>
            </a:r>
          </a:p>
          <a:p>
            <a:pPr algn="l">
              <a:lnSpc>
                <a:spcPct val="150000"/>
              </a:lnSpc>
            </a:pPr>
            <a:endParaRPr lang="en-US" sz="1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49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3: Income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" y="1420256"/>
            <a:ext cx="801052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27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Netting Concept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351" y="2511315"/>
            <a:ext cx="5419725" cy="4000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4312" y="1418897"/>
            <a:ext cx="8095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Netting Concept allows you to net expenses with related income for situations such as church fundraisers, church run thrift stores and daycares, or building rentals.</a:t>
            </a:r>
          </a:p>
        </p:txBody>
      </p:sp>
      <p:sp>
        <p:nvSpPr>
          <p:cNvPr id="7" name="Left Arrow 6"/>
          <p:cNvSpPr/>
          <p:nvPr/>
        </p:nvSpPr>
        <p:spPr>
          <a:xfrm rot="20038406">
            <a:off x="6663306" y="2216441"/>
            <a:ext cx="1037603" cy="7291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Example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95429" y="3856790"/>
            <a:ext cx="164969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Netting allows for more consistent and accurate Shared Ministry Allocation for all churches.</a:t>
            </a:r>
          </a:p>
        </p:txBody>
      </p:sp>
    </p:spTree>
    <p:extLst>
      <p:ext uri="{BB962C8B-B14F-4D97-AF65-F5344CB8AC3E}">
        <p14:creationId xmlns:p14="http://schemas.microsoft.com/office/powerpoint/2010/main" val="1444117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Shared Ministry Formula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4312" y="1387366"/>
            <a:ext cx="8237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2021 Statistical Reports will be used in the 2023 Shared Ministry Calculation</a:t>
            </a:r>
            <a:r>
              <a:rPr lang="en-US" dirty="0"/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205" y="2308860"/>
            <a:ext cx="6627042" cy="24611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AF8EB4-C9AA-4079-92A8-CCB66EF3B261}"/>
              </a:ext>
            </a:extLst>
          </p:cNvPr>
          <p:cNvSpPr txBox="1"/>
          <p:nvPr/>
        </p:nvSpPr>
        <p:spPr>
          <a:xfrm>
            <a:off x="2175309" y="2385279"/>
            <a:ext cx="8900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653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Shared Ministry Formula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46277" y="2457937"/>
            <a:ext cx="250753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Increases to any of these expense lines will result in an increase in a Church’s Shared Ministry Allocation.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86241" y="1271450"/>
            <a:ext cx="2882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ea typeface="+mj-ea"/>
              </a:rPr>
              <a:t>Calculation Example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68" y="1837651"/>
            <a:ext cx="4543719" cy="48917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5B014F-6198-49AB-99F0-51E0DBC15EEF}"/>
              </a:ext>
            </a:extLst>
          </p:cNvPr>
          <p:cNvSpPr txBox="1"/>
          <p:nvPr/>
        </p:nvSpPr>
        <p:spPr>
          <a:xfrm>
            <a:off x="1764853" y="1891146"/>
            <a:ext cx="503213" cy="1870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558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" y="395894"/>
            <a:ext cx="7556724" cy="754176"/>
          </a:xfrm>
        </p:spPr>
        <p:txBody>
          <a:bodyPr>
            <a:normAutofit/>
          </a:bodyPr>
          <a:lstStyle/>
          <a:p>
            <a:r>
              <a:rPr lang="en-US" sz="3200" b="1" dirty="0">
                <a:cs typeface="Franklin Gothic Book"/>
              </a:rPr>
              <a:t>2021 STATISTICAL REPORTS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682" y="1480008"/>
            <a:ext cx="8861196" cy="435323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b="1" i="1" dirty="0">
                <a:solidFill>
                  <a:schemeClr val="tx1"/>
                </a:solidFill>
              </a:rPr>
              <a:t>If you have any questions please email: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1" i="1" dirty="0">
                <a:solidFill>
                  <a:schemeClr val="tx1"/>
                </a:solidFill>
              </a:rPr>
              <a:t>James Mulligan, Accounting-Database Administrator  </a:t>
            </a:r>
          </a:p>
          <a:p>
            <a:pPr algn="l">
              <a:lnSpc>
                <a:spcPct val="150000"/>
              </a:lnSpc>
            </a:pPr>
            <a:r>
              <a:rPr lang="en-US" sz="2600" b="1" i="1" dirty="0">
                <a:solidFill>
                  <a:schemeClr val="tx1"/>
                </a:solidFill>
              </a:rPr>
              <a:t>		</a:t>
            </a:r>
            <a:r>
              <a:rPr lang="en-US" sz="2600" b="1" i="1" dirty="0">
                <a:solidFill>
                  <a:srgbClr val="0070C0"/>
                </a:solidFill>
              </a:rPr>
              <a:t>jmulligan@gnjumc.org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1" i="1" dirty="0">
                <a:solidFill>
                  <a:schemeClr val="tx1"/>
                </a:solidFill>
              </a:rPr>
              <a:t>Danielle Andrews, Accounting Manager</a:t>
            </a:r>
          </a:p>
          <a:p>
            <a:pPr algn="l">
              <a:lnSpc>
                <a:spcPct val="150000"/>
              </a:lnSpc>
            </a:pPr>
            <a:r>
              <a:rPr lang="en-US" sz="2600" dirty="0">
                <a:solidFill>
                  <a:schemeClr val="tx1"/>
                </a:solidFill>
              </a:rPr>
              <a:t>		</a:t>
            </a:r>
            <a:r>
              <a:rPr lang="en-US" sz="2600" b="1" i="1" dirty="0">
                <a:solidFill>
                  <a:srgbClr val="0070C0"/>
                </a:solidFill>
              </a:rPr>
              <a:t>dandrews@gnjumc.org</a:t>
            </a:r>
          </a:p>
          <a:p>
            <a:pPr lvl="0">
              <a:lnSpc>
                <a:spcPct val="150000"/>
              </a:lnSpc>
            </a:pPr>
            <a:r>
              <a:rPr lang="en-US" sz="4400" b="1" i="1" dirty="0">
                <a:solidFill>
                  <a:schemeClr val="tx1"/>
                </a:solidFill>
              </a:rPr>
              <a:t>Due Date: January 31, 2022 </a:t>
            </a:r>
          </a:p>
          <a:p>
            <a:pPr lvl="0">
              <a:lnSpc>
                <a:spcPct val="150000"/>
              </a:lnSpc>
            </a:pPr>
            <a:r>
              <a:rPr lang="en-US" i="1" dirty="0">
                <a:solidFill>
                  <a:srgbClr val="FF0000"/>
                </a:solidFill>
              </a:rPr>
              <a:t>(2021 Tables Available on December 21, 2021)</a:t>
            </a:r>
          </a:p>
          <a:p>
            <a:pPr algn="l">
              <a:lnSpc>
                <a:spcPct val="150000"/>
              </a:lnSpc>
            </a:pPr>
            <a:endParaRPr lang="en-US" sz="2800" b="1" i="1" dirty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n-US" sz="1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42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" y="395894"/>
            <a:ext cx="7556724" cy="75417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 Rounded MT Bold" panose="020F0704030504030204" pitchFamily="34" charset="0"/>
                <a:cs typeface="Franklin Gothic Book"/>
              </a:rPr>
              <a:t>2021 STATISTICAL REPORTS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353" y="1480008"/>
            <a:ext cx="8323868" cy="466310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b="1" i="1" dirty="0">
                <a:solidFill>
                  <a:schemeClr val="tx1"/>
                </a:solidFill>
              </a:rPr>
              <a:t>Key Points: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tx1"/>
                </a:solidFill>
              </a:rPr>
              <a:t>You will be prompted to change your password at the first login.  Please note the conference office does not have access to your new password.</a:t>
            </a:r>
          </a:p>
          <a:p>
            <a:pPr>
              <a:lnSpc>
                <a:spcPct val="150000"/>
              </a:lnSpc>
            </a:pPr>
            <a:r>
              <a:rPr lang="en-US" sz="1800" b="1" i="1" dirty="0">
                <a:solidFill>
                  <a:srgbClr val="C00000"/>
                </a:solidFill>
              </a:rPr>
              <a:t>Keep the username and password available for all users.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tx1"/>
                </a:solidFill>
              </a:rPr>
              <a:t>There have been no significate changes to the 2021 report.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rgbClr val="C00000"/>
                </a:solidFill>
              </a:rPr>
              <a:t>Suggestion: Before entering any data print your Church Report with prior year comparison</a:t>
            </a:r>
            <a:r>
              <a:rPr lang="en-US" sz="1400" b="1" i="1" dirty="0">
                <a:solidFill>
                  <a:schemeClr val="tx1"/>
                </a:solidFill>
              </a:rPr>
              <a:t>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tx1"/>
                </a:solidFill>
              </a:rPr>
              <a:t>Reports cannot be changed after they have been vetted and submitted to GCFA. 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96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" y="395894"/>
            <a:ext cx="7556724" cy="75417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 Rounded MT Bold" panose="020F0704030504030204" pitchFamily="34" charset="0"/>
                <a:cs typeface="Franklin Gothic Book"/>
              </a:rPr>
              <a:t>2021 STATISTICAL REPORTS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353" y="1480008"/>
            <a:ext cx="8323868" cy="4663104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50000"/>
              </a:lnSpc>
            </a:pPr>
            <a:r>
              <a:rPr lang="en-US" sz="4000" b="1" i="1" dirty="0">
                <a:solidFill>
                  <a:schemeClr val="tx1"/>
                </a:solidFill>
              </a:rPr>
              <a:t>COVID-19 HIGHLIGHTS: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900" b="1" i="1" dirty="0">
                <a:solidFill>
                  <a:schemeClr val="tx1"/>
                </a:solidFill>
              </a:rPr>
              <a:t>ON-LINE WORSHIP (report on line 7a)</a:t>
            </a:r>
          </a:p>
          <a:p>
            <a:pPr marL="914400" lvl="1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tx1"/>
                </a:solidFill>
              </a:rPr>
              <a:t>Report average number of unique viewers who access on-line worship services.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900" b="1" i="1" dirty="0">
                <a:solidFill>
                  <a:schemeClr val="tx1"/>
                </a:solidFill>
              </a:rPr>
              <a:t>COVID RELATED EXPENSES (report on appropriate expense lines)</a:t>
            </a:r>
          </a:p>
          <a:p>
            <a:pPr marL="914400" lvl="1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tx1"/>
                </a:solidFill>
              </a:rPr>
              <a:t>Example: Report Cleaning supplies on line 47</a:t>
            </a:r>
          </a:p>
          <a:p>
            <a:pPr marL="914400" lvl="1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tx1"/>
                </a:solidFill>
              </a:rPr>
              <a:t>Example: Major equipment (such as video equipment) on line 49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900" b="1" i="1" dirty="0">
                <a:solidFill>
                  <a:schemeClr val="tx1"/>
                </a:solidFill>
              </a:rPr>
              <a:t>PPP LOANS (report as follows)</a:t>
            </a:r>
          </a:p>
          <a:p>
            <a:pPr marL="914400" lvl="1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tx1"/>
                </a:solidFill>
              </a:rPr>
              <a:t>PPP Loan </a:t>
            </a:r>
            <a:r>
              <a:rPr lang="en-US" sz="2000" b="1" i="1" u="sng" dirty="0">
                <a:solidFill>
                  <a:schemeClr val="tx1"/>
                </a:solidFill>
              </a:rPr>
              <a:t>NOT</a:t>
            </a:r>
            <a:r>
              <a:rPr lang="en-US" sz="2000" b="1" i="1" dirty="0">
                <a:solidFill>
                  <a:schemeClr val="tx1"/>
                </a:solidFill>
              </a:rPr>
              <a:t> yet forgiven by the bank, report on line 27</a:t>
            </a:r>
          </a:p>
          <a:p>
            <a:pPr marL="914400" lvl="1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tx1"/>
                </a:solidFill>
              </a:rPr>
              <a:t>PPP Loan that </a:t>
            </a:r>
            <a:r>
              <a:rPr lang="en-US" sz="2000" b="1" i="1" u="sng" dirty="0">
                <a:solidFill>
                  <a:schemeClr val="tx1"/>
                </a:solidFill>
              </a:rPr>
              <a:t>WAS</a:t>
            </a:r>
            <a:r>
              <a:rPr lang="en-US" sz="2000" b="1" i="1" dirty="0">
                <a:solidFill>
                  <a:schemeClr val="tx1"/>
                </a:solidFill>
              </a:rPr>
              <a:t> forgiven by the bank, report on line 54c</a:t>
            </a:r>
          </a:p>
          <a:p>
            <a:pPr marL="914400" lvl="1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tx1"/>
                </a:solidFill>
              </a:rPr>
              <a:t>Expenses </a:t>
            </a:r>
            <a:r>
              <a:rPr lang="en-US" sz="2000" b="1" i="1" u="sng" dirty="0">
                <a:solidFill>
                  <a:schemeClr val="tx1"/>
                </a:solidFill>
              </a:rPr>
              <a:t>SHOULD NOT </a:t>
            </a:r>
            <a:r>
              <a:rPr lang="en-US" sz="2000" b="1" i="1" dirty="0">
                <a:solidFill>
                  <a:schemeClr val="tx1"/>
                </a:solidFill>
              </a:rPr>
              <a:t>to be netted against the loan.</a:t>
            </a:r>
          </a:p>
          <a:p>
            <a:pPr lvl="1" algn="l">
              <a:lnSpc>
                <a:spcPct val="150000"/>
              </a:lnSpc>
            </a:pPr>
            <a:endParaRPr lang="en-US" sz="2500" b="1" i="1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endParaRPr lang="en-US" sz="1800" b="1" i="1" dirty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tx1"/>
              </a:solidFill>
            </a:endParaRP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97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1: Membership &amp; Participation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90" y="1559473"/>
            <a:ext cx="8067675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83224" y="1271450"/>
            <a:ext cx="164026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Line 1 auto populates based on last year’s ending total.</a:t>
            </a:r>
          </a:p>
        </p:txBody>
      </p:sp>
    </p:spTree>
    <p:extLst>
      <p:ext uri="{BB962C8B-B14F-4D97-AF65-F5344CB8AC3E}">
        <p14:creationId xmlns:p14="http://schemas.microsoft.com/office/powerpoint/2010/main" val="3634676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1: Membership &amp; Participation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83224" y="3889341"/>
            <a:ext cx="164026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The Total in Line 5 &amp; 6 must equal total membership in Line 4.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53" y="1259788"/>
            <a:ext cx="6725290" cy="52541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B307FB-4576-4CCB-84A1-CD3BECEBCAB6}"/>
              </a:ext>
            </a:extLst>
          </p:cNvPr>
          <p:cNvSpPr txBox="1"/>
          <p:nvPr/>
        </p:nvSpPr>
        <p:spPr>
          <a:xfrm>
            <a:off x="7183224" y="4909488"/>
            <a:ext cx="164026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Line 6c has been added for Non-Binary Membership and will be included in the Total for Line 6.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CD426B1-2296-4A83-8CEF-C9A58CB92C5A}"/>
              </a:ext>
            </a:extLst>
          </p:cNvPr>
          <p:cNvCxnSpPr/>
          <p:nvPr/>
        </p:nvCxnSpPr>
        <p:spPr>
          <a:xfrm flipV="1">
            <a:off x="6923743" y="5589037"/>
            <a:ext cx="259481" cy="2332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934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1: Membership &amp; Participation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59" y="1667099"/>
            <a:ext cx="7934325" cy="2066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959" y="3849906"/>
            <a:ext cx="796290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64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1: Membership &amp; Participation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69" y="1200192"/>
            <a:ext cx="6604783" cy="52360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66407" y="2053368"/>
            <a:ext cx="164026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Count all those who have participated in any church groups.</a:t>
            </a:r>
          </a:p>
        </p:txBody>
      </p:sp>
    </p:spTree>
    <p:extLst>
      <p:ext uri="{BB962C8B-B14F-4D97-AF65-F5344CB8AC3E}">
        <p14:creationId xmlns:p14="http://schemas.microsoft.com/office/powerpoint/2010/main" val="3985451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1: Membership &amp; Participation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83224" y="4729799"/>
            <a:ext cx="164026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If your ministry fits in both categories, count it in twice.</a:t>
            </a:r>
          </a:p>
        </p:txBody>
      </p:sp>
      <p:sp>
        <p:nvSpPr>
          <p:cNvPr id="3" name="Left Arrow 2"/>
          <p:cNvSpPr/>
          <p:nvPr/>
        </p:nvSpPr>
        <p:spPr>
          <a:xfrm>
            <a:off x="6824351" y="4021140"/>
            <a:ext cx="1037603" cy="59662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11" y="1211108"/>
            <a:ext cx="6521440" cy="544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9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NJ Powerpoint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D86BB"/>
      </a:accent1>
      <a:accent2>
        <a:srgbClr val="E5202F"/>
      </a:accent2>
      <a:accent3>
        <a:srgbClr val="000000"/>
      </a:accent3>
      <a:accent4>
        <a:srgbClr val="E5202F"/>
      </a:accent4>
      <a:accent5>
        <a:srgbClr val="2D86BB"/>
      </a:accent5>
      <a:accent6>
        <a:srgbClr val="F79646"/>
      </a:accent6>
      <a:hlink>
        <a:srgbClr val="E5202F"/>
      </a:hlink>
      <a:folHlink>
        <a:srgbClr val="2D86BB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3EA0022F1C344854DDD6DFA79E11D" ma:contentTypeVersion="10" ma:contentTypeDescription="Create a new document." ma:contentTypeScope="" ma:versionID="d9e70f357c2d05391af2b5e879c033a1">
  <xsd:schema xmlns:xsd="http://www.w3.org/2001/XMLSchema" xmlns:xs="http://www.w3.org/2001/XMLSchema" xmlns:p="http://schemas.microsoft.com/office/2006/metadata/properties" xmlns:ns2="9994860e-08d5-4928-aaa7-ea6e215231cb" targetNamespace="http://schemas.microsoft.com/office/2006/metadata/properties" ma:root="true" ma:fieldsID="2d80da365408690b8db2b4a94a8da8d3" ns2:_="">
    <xsd:import namespace="9994860e-08d5-4928-aaa7-ea6e215231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94860e-08d5-4928-aaa7-ea6e215231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314FF9-E808-4852-AC36-CE8BDAAB72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94860e-08d5-4928-aaa7-ea6e215231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271A9A-D3CD-4E27-A8A8-50A5F529C0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F8C1E4-ACFA-4817-BC1D-F735B1B759F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6570</TotalTime>
  <Words>730</Words>
  <Application>Microsoft Office PowerPoint</Application>
  <PresentationFormat>On-screen Show (4:3)</PresentationFormat>
  <Paragraphs>82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Arial Rounded MT Bold</vt:lpstr>
      <vt:lpstr>Calibri</vt:lpstr>
      <vt:lpstr>Franklin Gothic Book</vt:lpstr>
      <vt:lpstr>Franklin Gothic Medium</vt:lpstr>
      <vt:lpstr>Office Theme</vt:lpstr>
      <vt:lpstr>PowerPoint Presentation</vt:lpstr>
      <vt:lpstr>2021 STATISTICAL REPORTS</vt:lpstr>
      <vt:lpstr>2021 STATISTICAL REPORTS</vt:lpstr>
      <vt:lpstr>2021 STATISTICAL REPORTS</vt:lpstr>
      <vt:lpstr>Table 1: Membership &amp; Participation</vt:lpstr>
      <vt:lpstr>Table 1: Membership &amp; Participation</vt:lpstr>
      <vt:lpstr>Table 1: Membership &amp; Participation</vt:lpstr>
      <vt:lpstr>Table 1: Membership &amp; Participation</vt:lpstr>
      <vt:lpstr>Table 1: Membership &amp; Participation</vt:lpstr>
      <vt:lpstr>Table 2: Assets &amp; Expenses</vt:lpstr>
      <vt:lpstr>Table 2: Assets &amp; Expenses</vt:lpstr>
      <vt:lpstr>Table 2: Assets &amp; Expenses</vt:lpstr>
      <vt:lpstr>Table 2: Assets &amp; Expenses</vt:lpstr>
      <vt:lpstr>Table 2: Assets &amp; Expenses</vt:lpstr>
      <vt:lpstr>Table 2: Assets &amp; Expenses</vt:lpstr>
      <vt:lpstr>Table 2: Assets &amp; Expenses</vt:lpstr>
      <vt:lpstr>Table 3: Income</vt:lpstr>
      <vt:lpstr>Table 3: Income</vt:lpstr>
      <vt:lpstr>Table 3: Income</vt:lpstr>
      <vt:lpstr>Table 3: Income</vt:lpstr>
      <vt:lpstr>Netting Concept</vt:lpstr>
      <vt:lpstr>Shared Ministry Formula</vt:lpstr>
      <vt:lpstr>Shared Ministry Formula</vt:lpstr>
      <vt:lpstr>2021 STATISTICAL REPORTS</vt:lpstr>
    </vt:vector>
  </TitlesOfParts>
  <Company>Greater New Jersey Annual Conference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Brittney Reilly</dc:creator>
  <cp:lastModifiedBy>Heather Mistretta</cp:lastModifiedBy>
  <cp:revision>88</cp:revision>
  <cp:lastPrinted>2017-11-28T21:44:40Z</cp:lastPrinted>
  <dcterms:created xsi:type="dcterms:W3CDTF">2017-09-29T14:47:34Z</dcterms:created>
  <dcterms:modified xsi:type="dcterms:W3CDTF">2022-01-04T15:09:46Z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0x0101006FA3EA0022F1C344854DDD6DFA79E11D</vt:lpwstr>
  </property>
  <property fmtid="{D5CDD505-2E9C-101B-9397-08002B2CF9AE}" pid="3" name="Order">
    <vt:r8>5172000</vt:r8>
  </property>
</Properties>
</file>