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8" r:id="rId3"/>
    <p:sldId id="259" r:id="rId4"/>
    <p:sldId id="273" r:id="rId5"/>
    <p:sldId id="264" r:id="rId6"/>
    <p:sldId id="260" r:id="rId7"/>
    <p:sldId id="262" r:id="rId8"/>
    <p:sldId id="272" r:id="rId9"/>
    <p:sldId id="274" r:id="rId10"/>
    <p:sldId id="265" r:id="rId11"/>
    <p:sldId id="268" r:id="rId12"/>
    <p:sldId id="263" r:id="rId13"/>
    <p:sldId id="269" r:id="rId14"/>
    <p:sldId id="266" r:id="rId15"/>
    <p:sldId id="267"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96" autoAdjust="0"/>
    <p:restoredTop sz="94660"/>
  </p:normalViewPr>
  <p:slideViewPr>
    <p:cSldViewPr snapToGrid="0">
      <p:cViewPr varScale="1">
        <p:scale>
          <a:sx n="94" d="100"/>
          <a:sy n="94" d="100"/>
        </p:scale>
        <p:origin x="80" y="304"/>
      </p:cViewPr>
      <p:guideLst/>
    </p:cSldViewPr>
  </p:slideViewPr>
  <p:notesTextViewPr>
    <p:cViewPr>
      <p:scale>
        <a:sx n="1" d="1"/>
        <a:sy n="1" d="1"/>
      </p:scale>
      <p:origin x="0" y="0"/>
    </p:cViewPr>
  </p:notesTextViewPr>
  <p:notesViewPr>
    <p:cSldViewPr snapToGrid="0">
      <p:cViewPr varScale="1">
        <p:scale>
          <a:sx n="65" d="100"/>
          <a:sy n="65" d="100"/>
        </p:scale>
        <p:origin x="2565"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2ED90B-3963-4F8D-9B44-68A8EB8D544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5" name="Slide Number Placeholder 4">
            <a:extLst>
              <a:ext uri="{FF2B5EF4-FFF2-40B4-BE49-F238E27FC236}">
                <a16:creationId xmlns:a16="http://schemas.microsoft.com/office/drawing/2014/main" id="{2F59EF59-4ED4-4A80-A2C2-F830406C9E8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5242F8E-4E65-4498-99DF-39BD7B503DD4}" type="slidenum">
              <a:rPr lang="en-US" smtClean="0"/>
              <a:t>‹#›</a:t>
            </a:fld>
            <a:endParaRPr lang="en-US"/>
          </a:p>
        </p:txBody>
      </p:sp>
    </p:spTree>
    <p:extLst>
      <p:ext uri="{BB962C8B-B14F-4D97-AF65-F5344CB8AC3E}">
        <p14:creationId xmlns:p14="http://schemas.microsoft.com/office/powerpoint/2010/main" val="30122936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E60A-0C15-4A74-88F6-229141F088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81CD94-2A9E-4132-8F33-401EE3C326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5C03B9-B0B6-4EFA-81CF-7D38EB18F4BE}"/>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5" name="Footer Placeholder 4">
            <a:extLst>
              <a:ext uri="{FF2B5EF4-FFF2-40B4-BE49-F238E27FC236}">
                <a16:creationId xmlns:a16="http://schemas.microsoft.com/office/drawing/2014/main" id="{92A57C6F-B0E7-4155-A877-C0C17F0EA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A8020-EAFB-4279-AB3A-65B41FFAD7EF}"/>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3395497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F635E-3D64-4387-86B7-173ED1523E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C66A92-A0C1-42F5-9087-C921B8C290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F546B-49D8-4001-BE6F-0811E0E67F4E}"/>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5" name="Footer Placeholder 4">
            <a:extLst>
              <a:ext uri="{FF2B5EF4-FFF2-40B4-BE49-F238E27FC236}">
                <a16:creationId xmlns:a16="http://schemas.microsoft.com/office/drawing/2014/main" id="{28D5086D-AA1A-4442-85F6-8A80B3D0D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5847F-0DDC-47B7-9461-6BB625B47331}"/>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37412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25D0B8-A048-4D10-BB7B-9B39953D3B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9A4CB3-54D5-449B-82F3-F28F1C6939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0EF6A3-F00C-43D2-AD43-66DEF4CE76C0}"/>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5" name="Footer Placeholder 4">
            <a:extLst>
              <a:ext uri="{FF2B5EF4-FFF2-40B4-BE49-F238E27FC236}">
                <a16:creationId xmlns:a16="http://schemas.microsoft.com/office/drawing/2014/main" id="{315AA4E1-C08D-4E0C-A571-2FE5589C9F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D86C5-7545-475D-8726-3614609F8757}"/>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3481215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AEBB7-6836-4DB8-A7A4-81AFB52ADA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FE5272-EBDC-4BFB-9538-6C1CDC3AAB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D9DAA3-489F-4DD1-8261-6561C1408110}"/>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5" name="Footer Placeholder 4">
            <a:extLst>
              <a:ext uri="{FF2B5EF4-FFF2-40B4-BE49-F238E27FC236}">
                <a16:creationId xmlns:a16="http://schemas.microsoft.com/office/drawing/2014/main" id="{55DE600B-B514-417F-8AC4-75DA938444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D4F127-91B9-4FF2-B3DF-8E276FED5459}"/>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332596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F64D7-CF1F-4880-961C-16EA369A39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FEAB71-BD39-42AD-B428-4B8BF766B8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4BDB33A-2EE0-4FA8-8327-71D7DC90B5E0}"/>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5" name="Footer Placeholder 4">
            <a:extLst>
              <a:ext uri="{FF2B5EF4-FFF2-40B4-BE49-F238E27FC236}">
                <a16:creationId xmlns:a16="http://schemas.microsoft.com/office/drawing/2014/main" id="{EB10FC43-C889-49AB-8F4B-27573DDF34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CE6CFA-35EB-4139-B46F-D38562D7FA7B}"/>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1381656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AFEE-8E98-44D7-AEB6-CDA923A67B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0D2A3C-18B3-4206-A6F9-C1A6077D9A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08F4E8-C6CB-45D1-8B0D-8D719251FB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5BC92B-EB77-4FEC-A73C-6C79483C7BA5}"/>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6" name="Footer Placeholder 5">
            <a:extLst>
              <a:ext uri="{FF2B5EF4-FFF2-40B4-BE49-F238E27FC236}">
                <a16:creationId xmlns:a16="http://schemas.microsoft.com/office/drawing/2014/main" id="{13988E6F-25C4-475B-A0DE-4670861E8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189970-B311-4B17-9232-22C371C6AFC9}"/>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58068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56BAA-723C-4977-A78E-3E23E61372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A760A-E1F7-43C0-B3CA-065BACD8C6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BF323B-5A81-4BB5-9656-9129D45CB0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1D547D-894A-4D87-BC32-1209EAE974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73E2FA-ED7D-442E-A771-E3604F4916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CA26B5-EA10-4F80-8F7F-F20A5C475755}"/>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8" name="Footer Placeholder 7">
            <a:extLst>
              <a:ext uri="{FF2B5EF4-FFF2-40B4-BE49-F238E27FC236}">
                <a16:creationId xmlns:a16="http://schemas.microsoft.com/office/drawing/2014/main" id="{7E57711D-4110-4C48-8284-B937524F53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77555A-45D2-4892-97D4-BCB926269DCE}"/>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422970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EAF3B-81F3-4A8A-9961-55612F00AD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A7E40-3217-4ED8-9552-D2B3D8CDA7D8}"/>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4" name="Footer Placeholder 3">
            <a:extLst>
              <a:ext uri="{FF2B5EF4-FFF2-40B4-BE49-F238E27FC236}">
                <a16:creationId xmlns:a16="http://schemas.microsoft.com/office/drawing/2014/main" id="{5FBEB48E-D8B6-4F24-BE08-BF1951E1DD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75B116-61EA-4A16-99DA-BA84E4B10F78}"/>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2261393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A42B66-1A6A-468A-9ED3-46998C161D9B}"/>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3" name="Footer Placeholder 2">
            <a:extLst>
              <a:ext uri="{FF2B5EF4-FFF2-40B4-BE49-F238E27FC236}">
                <a16:creationId xmlns:a16="http://schemas.microsoft.com/office/drawing/2014/main" id="{CE5E94B9-0845-4D11-8B48-885598CD4F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30AC8F-7E4B-4334-B837-9912E9206F1B}"/>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373513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27007-AAF1-42BC-9949-A830B69726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F6DD0C-BD9A-4C5F-9099-158F5622DB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89108D-729C-4D00-80DB-3FE1D3F48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2354B1-2ABE-4D8B-A061-036EDDCCA918}"/>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6" name="Footer Placeholder 5">
            <a:extLst>
              <a:ext uri="{FF2B5EF4-FFF2-40B4-BE49-F238E27FC236}">
                <a16:creationId xmlns:a16="http://schemas.microsoft.com/office/drawing/2014/main" id="{3F9C83CF-BB39-4B9C-8836-5B10164FDC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FB8059-D39D-445A-80D3-6AB5205520B3}"/>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2855044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00FD3-B3F7-47F1-BFFE-F3784FD1D2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79DD45-218A-499A-9A33-6C1F13C943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0695D1-5EC3-408C-9D48-1515386D6F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414333-DDCD-4A34-97E2-95440A41262F}"/>
              </a:ext>
            </a:extLst>
          </p:cNvPr>
          <p:cNvSpPr>
            <a:spLocks noGrp="1"/>
          </p:cNvSpPr>
          <p:nvPr>
            <p:ph type="dt" sz="half" idx="10"/>
          </p:nvPr>
        </p:nvSpPr>
        <p:spPr/>
        <p:txBody>
          <a:bodyPr/>
          <a:lstStyle/>
          <a:p>
            <a:fld id="{A9CEE041-8437-4A32-BAF7-CD765CD69D99}" type="datetimeFigureOut">
              <a:rPr lang="en-US" smtClean="0"/>
              <a:t>10/2/2021</a:t>
            </a:fld>
            <a:endParaRPr lang="en-US"/>
          </a:p>
        </p:txBody>
      </p:sp>
      <p:sp>
        <p:nvSpPr>
          <p:cNvPr id="6" name="Footer Placeholder 5">
            <a:extLst>
              <a:ext uri="{FF2B5EF4-FFF2-40B4-BE49-F238E27FC236}">
                <a16:creationId xmlns:a16="http://schemas.microsoft.com/office/drawing/2014/main" id="{1ACD8A67-2D38-4988-B554-49D79A5DED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C461D0-0EE3-4EE1-AA49-5C1CABD868DE}"/>
              </a:ext>
            </a:extLst>
          </p:cNvPr>
          <p:cNvSpPr>
            <a:spLocks noGrp="1"/>
          </p:cNvSpPr>
          <p:nvPr>
            <p:ph type="sldNum" sz="quarter" idx="12"/>
          </p:nvPr>
        </p:nvSpPr>
        <p:spPr/>
        <p:txBody>
          <a:bodyPr/>
          <a:lstStyle/>
          <a:p>
            <a:fld id="{07C71D4F-6AED-4A17-A258-B3E38FB02686}" type="slidenum">
              <a:rPr lang="en-US" smtClean="0"/>
              <a:t>‹#›</a:t>
            </a:fld>
            <a:endParaRPr lang="en-US"/>
          </a:p>
        </p:txBody>
      </p:sp>
    </p:spTree>
    <p:extLst>
      <p:ext uri="{BB962C8B-B14F-4D97-AF65-F5344CB8AC3E}">
        <p14:creationId xmlns:p14="http://schemas.microsoft.com/office/powerpoint/2010/main" val="3989257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431D98-DF7A-41A1-BEEE-C5DCB5603B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3BDAAC-0ED3-494C-BBF7-7EA7606DC5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79FB6A-C311-48E2-944D-C8CF18AEAD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EE041-8437-4A32-BAF7-CD765CD69D99}" type="datetimeFigureOut">
              <a:rPr lang="en-US" smtClean="0"/>
              <a:t>10/2/2021</a:t>
            </a:fld>
            <a:endParaRPr lang="en-US"/>
          </a:p>
        </p:txBody>
      </p:sp>
      <p:sp>
        <p:nvSpPr>
          <p:cNvPr id="5" name="Footer Placeholder 4">
            <a:extLst>
              <a:ext uri="{FF2B5EF4-FFF2-40B4-BE49-F238E27FC236}">
                <a16:creationId xmlns:a16="http://schemas.microsoft.com/office/drawing/2014/main" id="{D5233911-0057-4D7D-9BD5-1674E58DDF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93D4E1-0FDD-49F1-A31A-259C7E38FD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71D4F-6AED-4A17-A258-B3E38FB02686}" type="slidenum">
              <a:rPr lang="en-US" smtClean="0"/>
              <a:t>‹#›</a:t>
            </a:fld>
            <a:endParaRPr lang="en-US"/>
          </a:p>
        </p:txBody>
      </p:sp>
    </p:spTree>
    <p:extLst>
      <p:ext uri="{BB962C8B-B14F-4D97-AF65-F5344CB8AC3E}">
        <p14:creationId xmlns:p14="http://schemas.microsoft.com/office/powerpoint/2010/main" val="3992053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amazon.com/Mission-Possible-Structure-Missional-Effectiveness/dp/195089928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E89E25-6709-470C-B482-C522A3A4DF1C}"/>
              </a:ext>
            </a:extLst>
          </p:cNvPr>
          <p:cNvSpPr txBox="1"/>
          <p:nvPr/>
        </p:nvSpPr>
        <p:spPr>
          <a:xfrm>
            <a:off x="475488" y="219456"/>
            <a:ext cx="7303618" cy="1077218"/>
          </a:xfrm>
          <a:prstGeom prst="rect">
            <a:avLst/>
          </a:prstGeom>
          <a:noFill/>
        </p:spPr>
        <p:txBody>
          <a:bodyPr wrap="square" rtlCol="0">
            <a:spAutoFit/>
          </a:bodyPr>
          <a:lstStyle/>
          <a:p>
            <a:r>
              <a:rPr lang="en-US" sz="3200" b="1" dirty="0"/>
              <a:t>Congregational Organization</a:t>
            </a:r>
          </a:p>
          <a:p>
            <a:r>
              <a:rPr lang="en-US" sz="3200" b="1" dirty="0"/>
              <a:t>Simpler Leadership Structure</a:t>
            </a:r>
          </a:p>
        </p:txBody>
      </p:sp>
    </p:spTree>
    <p:extLst>
      <p:ext uri="{BB962C8B-B14F-4D97-AF65-F5344CB8AC3E}">
        <p14:creationId xmlns:p14="http://schemas.microsoft.com/office/powerpoint/2010/main" val="3992830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33ACFF-0007-4AA6-918B-84015B79D216}"/>
              </a:ext>
            </a:extLst>
          </p:cNvPr>
          <p:cNvSpPr txBox="1"/>
          <p:nvPr/>
        </p:nvSpPr>
        <p:spPr>
          <a:xfrm>
            <a:off x="661181" y="117693"/>
            <a:ext cx="11092375" cy="6740307"/>
          </a:xfrm>
          <a:prstGeom prst="rect">
            <a:avLst/>
          </a:prstGeom>
          <a:noFill/>
        </p:spPr>
        <p:txBody>
          <a:bodyPr wrap="square" rtlCol="0">
            <a:spAutoFit/>
          </a:bodyPr>
          <a:lstStyle/>
          <a:p>
            <a:r>
              <a:rPr lang="en-US" sz="3600" dirty="0"/>
              <a:t>Why a Single Board?</a:t>
            </a:r>
          </a:p>
          <a:p>
            <a:endParaRPr lang="en-US" sz="3600" dirty="0"/>
          </a:p>
          <a:p>
            <a:pPr marL="742950" indent="-742950">
              <a:buAutoNum type="arabicPeriod"/>
            </a:pPr>
            <a:r>
              <a:rPr lang="en-US" sz="3600" dirty="0"/>
              <a:t>Reflect the reality of the size of the congregation – not enough leaders and too many positions to fill.</a:t>
            </a:r>
          </a:p>
          <a:p>
            <a:pPr marL="742950" indent="-742950">
              <a:buAutoNum type="arabicPeriod"/>
            </a:pPr>
            <a:r>
              <a:rPr lang="en-US" sz="3600" dirty="0"/>
              <a:t>Reflect the current realities of available time of church members</a:t>
            </a:r>
          </a:p>
          <a:p>
            <a:pPr marL="742950" indent="-742950">
              <a:buAutoNum type="arabicPeriod"/>
            </a:pPr>
            <a:r>
              <a:rPr lang="en-US" sz="3600" dirty="0"/>
              <a:t>Streamline the administrative work of the church to free people up to engage in other ministry.</a:t>
            </a:r>
          </a:p>
          <a:p>
            <a:pPr marL="742950" indent="-742950">
              <a:buAutoNum type="arabicPeriod"/>
            </a:pPr>
            <a:r>
              <a:rPr lang="en-US" sz="3600" dirty="0"/>
              <a:t>Move from idea to action more effectively</a:t>
            </a:r>
          </a:p>
          <a:p>
            <a:pPr marL="742950" indent="-742950">
              <a:buAutoNum type="arabicPeriod"/>
            </a:pPr>
            <a:r>
              <a:rPr lang="en-US" sz="3600" dirty="0"/>
              <a:t>Reduces the number of meetings </a:t>
            </a:r>
          </a:p>
          <a:p>
            <a:pPr marL="742950" indent="-742950">
              <a:buAutoNum type="arabicPeriod"/>
            </a:pPr>
            <a:r>
              <a:rPr lang="en-US" sz="3600" dirty="0"/>
              <a:t>Creates a more efficient decision making process. </a:t>
            </a:r>
          </a:p>
          <a:p>
            <a:pPr marL="742950" indent="-742950">
              <a:buAutoNum type="arabicPeriod"/>
            </a:pPr>
            <a:endParaRPr lang="en-US" sz="3600" dirty="0"/>
          </a:p>
        </p:txBody>
      </p:sp>
    </p:spTree>
    <p:extLst>
      <p:ext uri="{BB962C8B-B14F-4D97-AF65-F5344CB8AC3E}">
        <p14:creationId xmlns:p14="http://schemas.microsoft.com/office/powerpoint/2010/main" val="198960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ipe(left)">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33ACFF-0007-4AA6-918B-84015B79D216}"/>
              </a:ext>
            </a:extLst>
          </p:cNvPr>
          <p:cNvSpPr txBox="1"/>
          <p:nvPr/>
        </p:nvSpPr>
        <p:spPr>
          <a:xfrm>
            <a:off x="633472" y="671875"/>
            <a:ext cx="11092375" cy="3970318"/>
          </a:xfrm>
          <a:prstGeom prst="rect">
            <a:avLst/>
          </a:prstGeom>
          <a:noFill/>
        </p:spPr>
        <p:txBody>
          <a:bodyPr wrap="square" rtlCol="0">
            <a:spAutoFit/>
          </a:bodyPr>
          <a:lstStyle/>
          <a:p>
            <a:r>
              <a:rPr lang="en-US" sz="3600" dirty="0"/>
              <a:t>Why Not a Single Board?</a:t>
            </a:r>
          </a:p>
          <a:p>
            <a:endParaRPr lang="en-US" sz="3600" dirty="0"/>
          </a:p>
          <a:p>
            <a:pPr marL="742950" indent="-742950">
              <a:buAutoNum type="arabicPeriod"/>
            </a:pPr>
            <a:r>
              <a:rPr lang="en-US" sz="3600" dirty="0"/>
              <a:t>Eliminate “troublesome” leaders from leadership positions</a:t>
            </a:r>
          </a:p>
          <a:p>
            <a:pPr marL="742950" indent="-742950">
              <a:buAutoNum type="arabicPeriod"/>
            </a:pPr>
            <a:r>
              <a:rPr lang="en-US" sz="3600" dirty="0"/>
              <a:t>Tighten up control over ministry</a:t>
            </a:r>
          </a:p>
          <a:p>
            <a:pPr marL="742950" indent="-742950">
              <a:buAutoNum type="arabicPeriod"/>
            </a:pPr>
            <a:r>
              <a:rPr lang="en-US" sz="3600" dirty="0"/>
              <a:t>To give more authority to the “good” leaders</a:t>
            </a:r>
          </a:p>
          <a:p>
            <a:pPr marL="742950" indent="-742950">
              <a:buAutoNum type="arabicPeriod"/>
            </a:pPr>
            <a:r>
              <a:rPr lang="en-US" sz="3600" dirty="0"/>
              <a:t>To only do administrative/finance work - </a:t>
            </a:r>
          </a:p>
        </p:txBody>
      </p:sp>
    </p:spTree>
    <p:extLst>
      <p:ext uri="{BB962C8B-B14F-4D97-AF65-F5344CB8AC3E}">
        <p14:creationId xmlns:p14="http://schemas.microsoft.com/office/powerpoint/2010/main" val="114546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0F3718-8264-4721-B391-5095432EC8F3}"/>
              </a:ext>
            </a:extLst>
          </p:cNvPr>
          <p:cNvSpPr txBox="1"/>
          <p:nvPr/>
        </p:nvSpPr>
        <p:spPr>
          <a:xfrm>
            <a:off x="1209822" y="428178"/>
            <a:ext cx="10297550" cy="6001643"/>
          </a:xfrm>
          <a:prstGeom prst="rect">
            <a:avLst/>
          </a:prstGeom>
          <a:noFill/>
        </p:spPr>
        <p:txBody>
          <a:bodyPr wrap="square" rtlCol="0">
            <a:spAutoFit/>
          </a:bodyPr>
          <a:lstStyle/>
          <a:p>
            <a:r>
              <a:rPr lang="en-US" sz="2400" b="1" dirty="0"/>
              <a:t>Disciplinary Restrictions</a:t>
            </a:r>
          </a:p>
          <a:p>
            <a:endParaRPr lang="en-US" dirty="0"/>
          </a:p>
          <a:p>
            <a:r>
              <a:rPr lang="en-US" dirty="0"/>
              <a:t>Trustees:  </a:t>
            </a:r>
          </a:p>
          <a:p>
            <a:pPr marL="742950" lvl="1" indent="-285750">
              <a:buFont typeface="Wingdings" panose="05000000000000000000" pitchFamily="2" charset="2"/>
              <a:buChar char="v"/>
            </a:pPr>
            <a:r>
              <a:rPr lang="en-US" dirty="0"/>
              <a:t>While persons under 18 may participate in discussions, they may not vote as per state law</a:t>
            </a:r>
          </a:p>
          <a:p>
            <a:pPr marL="742950" lvl="1" indent="-285750">
              <a:buFont typeface="Wingdings" panose="05000000000000000000" pitchFamily="2" charset="2"/>
              <a:buChar char="v"/>
            </a:pPr>
            <a:r>
              <a:rPr lang="en-US" dirty="0"/>
              <a:t>If there are more than 9 persons on the Council, only nine are designated as voting members of the Trustees – this should be designated by office, not by specific persons.  </a:t>
            </a:r>
          </a:p>
          <a:p>
            <a:pPr marL="742950" lvl="1" indent="-285750">
              <a:buFont typeface="Wingdings" panose="05000000000000000000" pitchFamily="2" charset="2"/>
              <a:buChar char="v"/>
            </a:pPr>
            <a:r>
              <a:rPr lang="en-US" dirty="0"/>
              <a:t>Suggestions for designating who is voting on Trustees matters when numbers are limited: </a:t>
            </a:r>
          </a:p>
          <a:p>
            <a:pPr marL="1200150" lvl="2" indent="-285750">
              <a:buFont typeface="Wingdings" panose="05000000000000000000" pitchFamily="2" charset="2"/>
              <a:buChar char="v"/>
            </a:pPr>
            <a:r>
              <a:rPr lang="en-US" dirty="0"/>
              <a:t>Council Chair becomes a non-voting member</a:t>
            </a:r>
          </a:p>
          <a:p>
            <a:pPr marL="1200150" lvl="2" indent="-285750">
              <a:buFont typeface="Wingdings" panose="05000000000000000000" pitchFamily="2" charset="2"/>
              <a:buChar char="v"/>
            </a:pPr>
            <a:r>
              <a:rPr lang="en-US" dirty="0"/>
              <a:t>Pastor is a non-voting member (note – pastors are always non-voting members unless elected by the Charge/Church conference as one of the nine voting members)</a:t>
            </a:r>
          </a:p>
          <a:p>
            <a:pPr marL="1200150" lvl="2" indent="-285750">
              <a:buFont typeface="Wingdings" panose="05000000000000000000" pitchFamily="2" charset="2"/>
              <a:buChar char="v"/>
            </a:pPr>
            <a:endParaRPr lang="en-US" dirty="0"/>
          </a:p>
          <a:p>
            <a:r>
              <a:rPr lang="en-US" dirty="0"/>
              <a:t>SPRC: </a:t>
            </a:r>
          </a:p>
          <a:p>
            <a:pPr marL="742950" lvl="1" indent="-285750">
              <a:buFont typeface="Wingdings" panose="05000000000000000000" pitchFamily="2" charset="2"/>
              <a:buChar char="v"/>
            </a:pPr>
            <a:r>
              <a:rPr lang="en-US" dirty="0"/>
              <a:t>Limit of nine members plus Lay Leader and Lay Member to Annual Conference </a:t>
            </a:r>
          </a:p>
          <a:p>
            <a:pPr marL="742950" lvl="1" indent="-285750">
              <a:buFont typeface="Wingdings" panose="05000000000000000000" pitchFamily="2" charset="2"/>
              <a:buChar char="v"/>
            </a:pPr>
            <a:r>
              <a:rPr lang="en-US" dirty="0"/>
              <a:t>No two members of the same family living in the same household may serve on the committee</a:t>
            </a:r>
          </a:p>
          <a:p>
            <a:pPr marL="742950" lvl="1" indent="-285750">
              <a:buFont typeface="Wingdings" panose="05000000000000000000" pitchFamily="2" charset="2"/>
              <a:buChar char="v"/>
            </a:pPr>
            <a:r>
              <a:rPr lang="en-US" dirty="0"/>
              <a:t>No staff member or staff/pastor’s family may serve on the committee</a:t>
            </a:r>
          </a:p>
          <a:p>
            <a:pPr marL="742950" lvl="1" indent="-285750">
              <a:buFont typeface="Wingdings" panose="05000000000000000000" pitchFamily="2" charset="2"/>
              <a:buChar char="v"/>
            </a:pPr>
            <a:r>
              <a:rPr lang="en-US" dirty="0"/>
              <a:t>Suggestions for dealing with this: </a:t>
            </a:r>
          </a:p>
          <a:p>
            <a:pPr marL="1200150" lvl="2" indent="-285750">
              <a:buFont typeface="Wingdings" panose="05000000000000000000" pitchFamily="2" charset="2"/>
              <a:buChar char="v"/>
            </a:pPr>
            <a:r>
              <a:rPr lang="en-US" dirty="0"/>
              <a:t>Designate the SPRC (personnel) as a sub-committee ahead of time so that restrictions about membership are dealt with.  </a:t>
            </a:r>
          </a:p>
          <a:p>
            <a:pPr marL="1200150" lvl="2" indent="-285750">
              <a:buFont typeface="Wingdings" panose="05000000000000000000" pitchFamily="2" charset="2"/>
              <a:buChar char="v"/>
            </a:pPr>
            <a:r>
              <a:rPr lang="en-US" dirty="0"/>
              <a:t>Separate out SPRC specific items from Church Council agenda and handle these either at the beginning or end of meeting so that other members of the Council who are not designated as SPRC can excuse themselves. </a:t>
            </a:r>
          </a:p>
        </p:txBody>
      </p:sp>
    </p:spTree>
    <p:extLst>
      <p:ext uri="{BB962C8B-B14F-4D97-AF65-F5344CB8AC3E}">
        <p14:creationId xmlns:p14="http://schemas.microsoft.com/office/powerpoint/2010/main" val="2409639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5955A4-A659-438F-868B-9AAB0254C2B1}"/>
              </a:ext>
            </a:extLst>
          </p:cNvPr>
          <p:cNvSpPr txBox="1"/>
          <p:nvPr/>
        </p:nvSpPr>
        <p:spPr>
          <a:xfrm>
            <a:off x="1230923" y="211016"/>
            <a:ext cx="10058399" cy="6247864"/>
          </a:xfrm>
          <a:prstGeom prst="rect">
            <a:avLst/>
          </a:prstGeom>
          <a:noFill/>
        </p:spPr>
        <p:txBody>
          <a:bodyPr wrap="square" rtlCol="0">
            <a:spAutoFit/>
          </a:bodyPr>
          <a:lstStyle/>
          <a:p>
            <a:pPr algn="ctr"/>
            <a:r>
              <a:rPr lang="en-US" sz="4000" b="1" dirty="0">
                <a:solidFill>
                  <a:srgbClr val="C00000"/>
                </a:solidFill>
              </a:rPr>
              <a:t>Process </a:t>
            </a:r>
            <a:r>
              <a:rPr lang="en-US" sz="4000" dirty="0"/>
              <a:t> </a:t>
            </a:r>
          </a:p>
          <a:p>
            <a:endParaRPr lang="en-US" sz="4000" dirty="0"/>
          </a:p>
          <a:p>
            <a:pPr marL="742950" indent="-742950">
              <a:buFont typeface="+mj-lt"/>
              <a:buAutoNum type="arabicPeriod"/>
            </a:pPr>
            <a:r>
              <a:rPr lang="en-US" sz="4000" dirty="0"/>
              <a:t>Develop a Plan with the Church Council that meets Disciplinary Requirements</a:t>
            </a:r>
          </a:p>
          <a:p>
            <a:pPr marL="742950" indent="-742950">
              <a:buFont typeface="+mj-lt"/>
              <a:buAutoNum type="arabicPeriod"/>
            </a:pPr>
            <a:r>
              <a:rPr lang="en-US" sz="4000" dirty="0"/>
              <a:t>Approval of plan by the District Superintendent</a:t>
            </a:r>
          </a:p>
          <a:p>
            <a:pPr marL="742950" indent="-742950">
              <a:buFont typeface="+mj-lt"/>
              <a:buAutoNum type="arabicPeriod"/>
            </a:pPr>
            <a:r>
              <a:rPr lang="en-US" sz="4000" dirty="0"/>
              <a:t>Approval by Church/Charge Conference</a:t>
            </a:r>
          </a:p>
          <a:p>
            <a:pPr marL="1028700" lvl="1" indent="-571500">
              <a:buFont typeface="Wingdings" panose="05000000000000000000" pitchFamily="2" charset="2"/>
              <a:buChar char="Ø"/>
            </a:pPr>
            <a:r>
              <a:rPr lang="en-US" sz="4000" dirty="0"/>
              <a:t>    Can be done at Special CC or Regular </a:t>
            </a:r>
          </a:p>
          <a:p>
            <a:pPr marL="1028700" lvl="1" indent="-571500">
              <a:buFont typeface="Wingdings" panose="05000000000000000000" pitchFamily="2" charset="2"/>
              <a:buChar char="Ø"/>
            </a:pPr>
            <a:r>
              <a:rPr lang="en-US" sz="4000" dirty="0"/>
              <a:t>    Create a Nominations Report consistent</a:t>
            </a:r>
          </a:p>
          <a:p>
            <a:pPr lvl="1"/>
            <a:r>
              <a:rPr lang="en-US" sz="4000" dirty="0"/>
              <a:t>          with the new plan</a:t>
            </a:r>
          </a:p>
        </p:txBody>
      </p:sp>
    </p:spTree>
    <p:extLst>
      <p:ext uri="{BB962C8B-B14F-4D97-AF65-F5344CB8AC3E}">
        <p14:creationId xmlns:p14="http://schemas.microsoft.com/office/powerpoint/2010/main" val="2884115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33ACFF-0007-4AA6-918B-84015B79D216}"/>
              </a:ext>
            </a:extLst>
          </p:cNvPr>
          <p:cNvSpPr txBox="1"/>
          <p:nvPr/>
        </p:nvSpPr>
        <p:spPr>
          <a:xfrm>
            <a:off x="661181" y="117693"/>
            <a:ext cx="11092375" cy="7848302"/>
          </a:xfrm>
          <a:prstGeom prst="rect">
            <a:avLst/>
          </a:prstGeom>
          <a:noFill/>
        </p:spPr>
        <p:txBody>
          <a:bodyPr wrap="square" rtlCol="0">
            <a:spAutoFit/>
          </a:bodyPr>
          <a:lstStyle/>
          <a:p>
            <a:r>
              <a:rPr lang="en-US" sz="3600" dirty="0"/>
              <a:t>Potential Issues with a Single Board?</a:t>
            </a:r>
          </a:p>
          <a:p>
            <a:endParaRPr lang="en-US" sz="3600" dirty="0"/>
          </a:p>
          <a:p>
            <a:pPr marL="742950" indent="-742950">
              <a:buAutoNum type="arabicPeriod"/>
            </a:pPr>
            <a:r>
              <a:rPr lang="en-US" sz="3600" dirty="0"/>
              <a:t>Limited number of people in decision making process </a:t>
            </a:r>
          </a:p>
          <a:p>
            <a:pPr marL="742950" indent="-742950">
              <a:buAutoNum type="arabicPeriod"/>
            </a:pPr>
            <a:r>
              <a:rPr lang="en-US" sz="3600" dirty="0"/>
              <a:t>Concentration on administrative matters and not program of nurture, outreach and witness</a:t>
            </a:r>
          </a:p>
          <a:p>
            <a:pPr marL="742950" indent="-742950">
              <a:buAutoNum type="arabicPeriod"/>
            </a:pPr>
            <a:r>
              <a:rPr lang="en-US" sz="3600" dirty="0"/>
              <a:t>Can limit possibilities for engaging new persons in leadership or considering new ideas</a:t>
            </a:r>
          </a:p>
          <a:p>
            <a:pPr marL="742950" indent="-742950">
              <a:buAutoNum type="arabicPeriod"/>
            </a:pPr>
            <a:r>
              <a:rPr lang="en-US" sz="3600" dirty="0"/>
              <a:t>Small group of persons controlling all ministries</a:t>
            </a:r>
          </a:p>
          <a:p>
            <a:pPr marL="742950" indent="-742950">
              <a:buAutoNum type="arabicPeriod"/>
            </a:pPr>
            <a:endParaRPr lang="en-US" sz="3600" dirty="0"/>
          </a:p>
          <a:p>
            <a:pPr marL="742950" indent="-742950">
              <a:buAutoNum type="arabicPeriod"/>
            </a:pPr>
            <a:endParaRPr lang="en-US" sz="3600" dirty="0"/>
          </a:p>
          <a:p>
            <a:pPr marL="742950" indent="-742950">
              <a:buAutoNum type="arabicPeriod"/>
            </a:pPr>
            <a:endParaRPr lang="en-US" sz="3600" dirty="0"/>
          </a:p>
          <a:p>
            <a:pPr marL="742950" indent="-742950">
              <a:buAutoNum type="arabicPeriod"/>
            </a:pPr>
            <a:endParaRPr lang="en-US" sz="3600" dirty="0"/>
          </a:p>
          <a:p>
            <a:endParaRPr lang="en-US" sz="3600" dirty="0"/>
          </a:p>
          <a:p>
            <a:pPr marL="742950" indent="-742950">
              <a:buAutoNum type="arabicPeriod"/>
            </a:pPr>
            <a:endParaRPr lang="en-US" sz="3600" dirty="0"/>
          </a:p>
        </p:txBody>
      </p:sp>
    </p:spTree>
    <p:extLst>
      <p:ext uri="{BB962C8B-B14F-4D97-AF65-F5344CB8AC3E}">
        <p14:creationId xmlns:p14="http://schemas.microsoft.com/office/powerpoint/2010/main" val="432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33ACFF-0007-4AA6-918B-84015B79D216}"/>
              </a:ext>
            </a:extLst>
          </p:cNvPr>
          <p:cNvSpPr txBox="1"/>
          <p:nvPr/>
        </p:nvSpPr>
        <p:spPr>
          <a:xfrm>
            <a:off x="661181" y="117693"/>
            <a:ext cx="11092375" cy="6186309"/>
          </a:xfrm>
          <a:prstGeom prst="rect">
            <a:avLst/>
          </a:prstGeom>
          <a:noFill/>
        </p:spPr>
        <p:txBody>
          <a:bodyPr wrap="square" rtlCol="0">
            <a:spAutoFit/>
          </a:bodyPr>
          <a:lstStyle/>
          <a:p>
            <a:r>
              <a:rPr lang="en-US" sz="3600" dirty="0"/>
              <a:t>Dealing with Potential Issues</a:t>
            </a:r>
          </a:p>
          <a:p>
            <a:endParaRPr lang="en-US" sz="3600" dirty="0"/>
          </a:p>
          <a:p>
            <a:pPr marL="742950" indent="-742950">
              <a:buAutoNum type="arabicPeriod"/>
            </a:pPr>
            <a:r>
              <a:rPr lang="en-US" sz="3600" dirty="0"/>
              <a:t>Pre-defined process of rotation of members with mandatory term limits</a:t>
            </a:r>
          </a:p>
          <a:p>
            <a:pPr marL="742950" indent="-742950">
              <a:buAutoNum type="arabicPeriod"/>
            </a:pPr>
            <a:r>
              <a:rPr lang="en-US" sz="3600" dirty="0"/>
              <a:t>Development of agenda that puts priority on the ministries of the church with other matters to follow</a:t>
            </a:r>
          </a:p>
          <a:p>
            <a:pPr marL="742950" indent="-742950">
              <a:buAutoNum type="arabicPeriod"/>
            </a:pPr>
            <a:r>
              <a:rPr lang="en-US" sz="3600" dirty="0"/>
              <a:t>Use of task forces and short term teams for ministry opportunities. </a:t>
            </a:r>
          </a:p>
          <a:p>
            <a:pPr marL="742950" indent="-742950">
              <a:buAutoNum type="arabicPeriod"/>
            </a:pPr>
            <a:r>
              <a:rPr lang="en-US" sz="3600" dirty="0"/>
              <a:t>Create a culture that allows people to do and expand ministry without having to come back to the council for permission </a:t>
            </a:r>
          </a:p>
        </p:txBody>
      </p:sp>
    </p:spTree>
    <p:extLst>
      <p:ext uri="{BB962C8B-B14F-4D97-AF65-F5344CB8AC3E}">
        <p14:creationId xmlns:p14="http://schemas.microsoft.com/office/powerpoint/2010/main" val="354064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left)">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left)">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left)">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A84FDA-7B7B-4939-ADB7-16B4DCF907B3}"/>
              </a:ext>
            </a:extLst>
          </p:cNvPr>
          <p:cNvSpPr txBox="1"/>
          <p:nvPr/>
        </p:nvSpPr>
        <p:spPr>
          <a:xfrm>
            <a:off x="865163" y="661182"/>
            <a:ext cx="10747717" cy="5509200"/>
          </a:xfrm>
          <a:prstGeom prst="rect">
            <a:avLst/>
          </a:prstGeom>
          <a:noFill/>
        </p:spPr>
        <p:txBody>
          <a:bodyPr wrap="square" rtlCol="0">
            <a:spAutoFit/>
          </a:bodyPr>
          <a:lstStyle/>
          <a:p>
            <a:endParaRPr lang="en-US" sz="3200" dirty="0"/>
          </a:p>
          <a:p>
            <a:r>
              <a:rPr lang="en-US" sz="3200" dirty="0">
                <a:latin typeface="Times New Roman" panose="02020603050405020304" pitchFamily="18" charset="0"/>
                <a:cs typeface="Times New Roman" panose="02020603050405020304" pitchFamily="18" charset="0"/>
              </a:rPr>
              <a:t>¶ 243. Primary Tasks—The local church shall be organized so that it can pursue its primary task and mission in the context of its own community—reaching out and receiving with joy all who will respond; encouraging people in their relationship with God and inviting them to commitment to God’s love in Jesus Christ; providing opportunities for them to seek strengthening and growth in spiritual formation; and supporting them to live lovingly and justly in the power of the Holy Spirit as faithful disciples.</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324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1A84FDA-7B7B-4939-ADB7-16B4DCF907B3}"/>
              </a:ext>
            </a:extLst>
          </p:cNvPr>
          <p:cNvSpPr txBox="1"/>
          <p:nvPr/>
        </p:nvSpPr>
        <p:spPr>
          <a:xfrm>
            <a:off x="722142" y="181958"/>
            <a:ext cx="10747717" cy="6494085"/>
          </a:xfrm>
          <a:prstGeom prst="rect">
            <a:avLst/>
          </a:prstGeom>
          <a:noFill/>
        </p:spPr>
        <p:txBody>
          <a:bodyPr wrap="square" rtlCol="0">
            <a:spAutoFit/>
          </a:bodyPr>
          <a:lstStyle/>
          <a:p>
            <a:endParaRPr lang="en-US" sz="3200" dirty="0"/>
          </a:p>
          <a:p>
            <a:r>
              <a:rPr lang="en-US" sz="3200" dirty="0">
                <a:latin typeface="Times New Roman" panose="02020603050405020304" pitchFamily="18" charset="0"/>
                <a:cs typeface="Times New Roman" panose="02020603050405020304" pitchFamily="18" charset="0"/>
              </a:rPr>
              <a:t>¶ 243.  (continued) In carrying out its primary task, it shall be organized so that adequate provision is made for these basic responsibilities: (1) </a:t>
            </a:r>
            <a:r>
              <a:rPr lang="en-US" sz="3200" b="1" dirty="0">
                <a:latin typeface="Times New Roman" panose="02020603050405020304" pitchFamily="18" charset="0"/>
                <a:cs typeface="Times New Roman" panose="02020603050405020304" pitchFamily="18" charset="0"/>
              </a:rPr>
              <a:t>planning and implementing a program </a:t>
            </a:r>
            <a:r>
              <a:rPr lang="en-US" sz="3200" dirty="0">
                <a:latin typeface="Times New Roman" panose="02020603050405020304" pitchFamily="18" charset="0"/>
                <a:cs typeface="Times New Roman" panose="02020603050405020304" pitchFamily="18" charset="0"/>
              </a:rPr>
              <a:t>of nurture, outreach, and witness for persons and families within and without the congregation; (2) </a:t>
            </a:r>
            <a:r>
              <a:rPr lang="en-US" sz="3200" b="1" dirty="0">
                <a:latin typeface="Times New Roman" panose="02020603050405020304" pitchFamily="18" charset="0"/>
                <a:cs typeface="Times New Roman" panose="02020603050405020304" pitchFamily="18" charset="0"/>
              </a:rPr>
              <a:t>providing for effective pastoral and lay leadership</a:t>
            </a:r>
            <a:r>
              <a:rPr lang="en-US" sz="3200" dirty="0">
                <a:latin typeface="Times New Roman" panose="02020603050405020304" pitchFamily="18" charset="0"/>
                <a:cs typeface="Times New Roman" panose="02020603050405020304" pitchFamily="18" charset="0"/>
              </a:rPr>
              <a:t>; (3) providing for </a:t>
            </a:r>
            <a:r>
              <a:rPr lang="en-US" sz="3200" b="1" dirty="0">
                <a:latin typeface="Times New Roman" panose="02020603050405020304" pitchFamily="18" charset="0"/>
                <a:cs typeface="Times New Roman" panose="02020603050405020304" pitchFamily="18" charset="0"/>
              </a:rPr>
              <a:t>financial support, </a:t>
            </a:r>
            <a:r>
              <a:rPr lang="en-US" sz="3200" dirty="0">
                <a:latin typeface="Times New Roman" panose="02020603050405020304" pitchFamily="18" charset="0"/>
                <a:cs typeface="Times New Roman" panose="02020603050405020304" pitchFamily="18" charset="0"/>
              </a:rPr>
              <a:t>physical facilities, and the legal obligations of the church; (4) </a:t>
            </a:r>
            <a:r>
              <a:rPr lang="en-US" sz="3200" b="1" dirty="0">
                <a:latin typeface="Times New Roman" panose="02020603050405020304" pitchFamily="18" charset="0"/>
                <a:cs typeface="Times New Roman" panose="02020603050405020304" pitchFamily="18" charset="0"/>
              </a:rPr>
              <a:t>utilizing the appropriate relationships and resources </a:t>
            </a:r>
            <a:r>
              <a:rPr lang="en-US" sz="3200" dirty="0">
                <a:latin typeface="Times New Roman" panose="02020603050405020304" pitchFamily="18" charset="0"/>
                <a:cs typeface="Times New Roman" panose="02020603050405020304" pitchFamily="18" charset="0"/>
              </a:rPr>
              <a:t>of the district and annual conference; (5) providing for the proper creation, maintenance, and disposition of </a:t>
            </a:r>
            <a:r>
              <a:rPr lang="en-US" sz="3200" b="1" dirty="0">
                <a:latin typeface="Times New Roman" panose="02020603050405020304" pitchFamily="18" charset="0"/>
                <a:cs typeface="Times New Roman" panose="02020603050405020304" pitchFamily="18" charset="0"/>
              </a:rPr>
              <a:t>documentary record material of the local church</a:t>
            </a:r>
            <a:r>
              <a:rPr lang="en-US" sz="3200" dirty="0">
                <a:latin typeface="Times New Roman" panose="02020603050405020304" pitchFamily="18" charset="0"/>
                <a:cs typeface="Times New Roman" panose="02020603050405020304" pitchFamily="18" charset="0"/>
              </a:rPr>
              <a:t>; and (6) </a:t>
            </a:r>
            <a:r>
              <a:rPr lang="en-US" sz="3200" b="1" dirty="0">
                <a:latin typeface="Times New Roman" panose="02020603050405020304" pitchFamily="18" charset="0"/>
                <a:cs typeface="Times New Roman" panose="02020603050405020304" pitchFamily="18" charset="0"/>
              </a:rPr>
              <a:t>seeking inclusiveness in all aspects of its life.  See </a:t>
            </a:r>
            <a:r>
              <a:rPr lang="en-US" sz="3200" dirty="0">
                <a:latin typeface="Times New Roman" panose="02020603050405020304" pitchFamily="18" charset="0"/>
                <a:cs typeface="Times New Roman" panose="02020603050405020304" pitchFamily="18" charset="0"/>
              </a:rPr>
              <a:t>¶ 247.2</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870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68B26C-16D3-4CF1-8C36-CA8C65E761E5}"/>
              </a:ext>
            </a:extLst>
          </p:cNvPr>
          <p:cNvSpPr txBox="1"/>
          <p:nvPr/>
        </p:nvSpPr>
        <p:spPr>
          <a:xfrm>
            <a:off x="5732584" y="1031630"/>
            <a:ext cx="3847514" cy="1138773"/>
          </a:xfrm>
          <a:prstGeom prst="rect">
            <a:avLst/>
          </a:prstGeom>
          <a:noFill/>
        </p:spPr>
        <p:txBody>
          <a:bodyPr wrap="square" rtlCol="0">
            <a:spAutoFit/>
          </a:bodyPr>
          <a:lstStyle/>
          <a:p>
            <a:r>
              <a:rPr lang="en-US" sz="2800" dirty="0"/>
              <a:t>Trustees </a:t>
            </a:r>
          </a:p>
          <a:p>
            <a:r>
              <a:rPr lang="en-US" sz="2000" dirty="0"/>
              <a:t>3 to 9 persons – </a:t>
            </a:r>
          </a:p>
          <a:p>
            <a:r>
              <a:rPr lang="en-US" sz="2000" dirty="0"/>
              <a:t>2/3</a:t>
            </a:r>
            <a:r>
              <a:rPr lang="en-US" sz="2000" baseline="30000" dirty="0"/>
              <a:t>rd</a:t>
            </a:r>
            <a:r>
              <a:rPr lang="en-US" sz="2000" dirty="0"/>
              <a:t> must be professing members</a:t>
            </a:r>
            <a:endParaRPr lang="en-US" dirty="0"/>
          </a:p>
        </p:txBody>
      </p:sp>
      <p:sp>
        <p:nvSpPr>
          <p:cNvPr id="3" name="TextBox 2">
            <a:extLst>
              <a:ext uri="{FF2B5EF4-FFF2-40B4-BE49-F238E27FC236}">
                <a16:creationId xmlns:a16="http://schemas.microsoft.com/office/drawing/2014/main" id="{21F38DBB-3FDF-41BC-AD7D-7B44EF50C85A}"/>
              </a:ext>
            </a:extLst>
          </p:cNvPr>
          <p:cNvSpPr txBox="1"/>
          <p:nvPr/>
        </p:nvSpPr>
        <p:spPr>
          <a:xfrm>
            <a:off x="679512" y="3219370"/>
            <a:ext cx="4430044" cy="3046988"/>
          </a:xfrm>
          <a:prstGeom prst="rect">
            <a:avLst/>
          </a:prstGeom>
          <a:noFill/>
        </p:spPr>
        <p:txBody>
          <a:bodyPr wrap="square" rtlCol="0">
            <a:spAutoFit/>
          </a:bodyPr>
          <a:lstStyle/>
          <a:p>
            <a:r>
              <a:rPr lang="en-US" sz="3600" dirty="0">
                <a:solidFill>
                  <a:srgbClr val="C00000"/>
                </a:solidFill>
              </a:rPr>
              <a:t>Church Council</a:t>
            </a:r>
          </a:p>
          <a:p>
            <a:pPr lvl="1"/>
            <a:r>
              <a:rPr lang="en-US" sz="2000" dirty="0"/>
              <a:t>Council Chair </a:t>
            </a:r>
          </a:p>
          <a:p>
            <a:pPr lvl="1"/>
            <a:r>
              <a:rPr lang="en-US" sz="2000" dirty="0"/>
              <a:t>Treasurer</a:t>
            </a:r>
          </a:p>
          <a:p>
            <a:pPr lvl="1"/>
            <a:r>
              <a:rPr lang="en-US" sz="2000" dirty="0"/>
              <a:t>Secretary</a:t>
            </a:r>
          </a:p>
          <a:p>
            <a:pPr lvl="1"/>
            <a:r>
              <a:rPr lang="en-US" sz="2000" dirty="0"/>
              <a:t>Lay Member to Annual Conference</a:t>
            </a:r>
          </a:p>
          <a:p>
            <a:pPr lvl="1"/>
            <a:r>
              <a:rPr lang="en-US" sz="2000" dirty="0"/>
              <a:t>Lay Leader</a:t>
            </a:r>
          </a:p>
          <a:p>
            <a:endParaRPr lang="en-US" sz="2000" dirty="0">
              <a:solidFill>
                <a:srgbClr val="C00000"/>
              </a:solidFill>
            </a:endParaRPr>
          </a:p>
          <a:p>
            <a:endParaRPr lang="en-US" sz="3600" dirty="0">
              <a:solidFill>
                <a:srgbClr val="C00000"/>
              </a:solidFill>
            </a:endParaRPr>
          </a:p>
        </p:txBody>
      </p:sp>
      <p:sp>
        <p:nvSpPr>
          <p:cNvPr id="4" name="TextBox 3">
            <a:extLst>
              <a:ext uri="{FF2B5EF4-FFF2-40B4-BE49-F238E27FC236}">
                <a16:creationId xmlns:a16="http://schemas.microsoft.com/office/drawing/2014/main" id="{7997D480-D857-4ED4-AA08-5D40A1803308}"/>
              </a:ext>
            </a:extLst>
          </p:cNvPr>
          <p:cNvSpPr txBox="1"/>
          <p:nvPr/>
        </p:nvSpPr>
        <p:spPr>
          <a:xfrm>
            <a:off x="5732584" y="2393852"/>
            <a:ext cx="4522764" cy="1138773"/>
          </a:xfrm>
          <a:prstGeom prst="rect">
            <a:avLst/>
          </a:prstGeom>
          <a:noFill/>
        </p:spPr>
        <p:txBody>
          <a:bodyPr wrap="square" rtlCol="0">
            <a:spAutoFit/>
          </a:bodyPr>
          <a:lstStyle/>
          <a:p>
            <a:r>
              <a:rPr lang="en-US" sz="2800" dirty="0"/>
              <a:t>Pastor/Parish Relations </a:t>
            </a:r>
          </a:p>
          <a:p>
            <a:r>
              <a:rPr lang="en-US" sz="2000" dirty="0"/>
              <a:t>5 to 9 persons – all professing members</a:t>
            </a:r>
          </a:p>
          <a:p>
            <a:r>
              <a:rPr lang="en-US" sz="2000" dirty="0"/>
              <a:t>Plus Lay Leader and Lay Member </a:t>
            </a:r>
          </a:p>
        </p:txBody>
      </p:sp>
      <p:sp>
        <p:nvSpPr>
          <p:cNvPr id="5" name="TextBox 4">
            <a:extLst>
              <a:ext uri="{FF2B5EF4-FFF2-40B4-BE49-F238E27FC236}">
                <a16:creationId xmlns:a16="http://schemas.microsoft.com/office/drawing/2014/main" id="{FE36C17B-C4AE-4C7D-8C75-2EF71A5C2015}"/>
              </a:ext>
            </a:extLst>
          </p:cNvPr>
          <p:cNvSpPr txBox="1"/>
          <p:nvPr/>
        </p:nvSpPr>
        <p:spPr>
          <a:xfrm>
            <a:off x="5732583" y="3659944"/>
            <a:ext cx="6459417" cy="1415772"/>
          </a:xfrm>
          <a:prstGeom prst="rect">
            <a:avLst/>
          </a:prstGeom>
          <a:noFill/>
        </p:spPr>
        <p:txBody>
          <a:bodyPr wrap="square" rtlCol="0">
            <a:spAutoFit/>
          </a:bodyPr>
          <a:lstStyle/>
          <a:p>
            <a:r>
              <a:rPr lang="en-US" sz="2800" dirty="0"/>
              <a:t>Nominations and Leadership Development</a:t>
            </a:r>
          </a:p>
          <a:p>
            <a:r>
              <a:rPr lang="en-US" sz="2000" dirty="0"/>
              <a:t>3 to 9 persons – all professing members</a:t>
            </a:r>
          </a:p>
          <a:p>
            <a:r>
              <a:rPr lang="en-US" sz="2000" dirty="0"/>
              <a:t>Plus Lay Leader and Lay Member</a:t>
            </a:r>
          </a:p>
          <a:p>
            <a:endParaRPr lang="en-US" dirty="0"/>
          </a:p>
        </p:txBody>
      </p:sp>
      <p:sp>
        <p:nvSpPr>
          <p:cNvPr id="6" name="TextBox 5">
            <a:extLst>
              <a:ext uri="{FF2B5EF4-FFF2-40B4-BE49-F238E27FC236}">
                <a16:creationId xmlns:a16="http://schemas.microsoft.com/office/drawing/2014/main" id="{0BFA635D-431F-42E1-989C-63A4BDDC3961}"/>
              </a:ext>
            </a:extLst>
          </p:cNvPr>
          <p:cNvSpPr txBox="1"/>
          <p:nvPr/>
        </p:nvSpPr>
        <p:spPr>
          <a:xfrm>
            <a:off x="5786509" y="5022166"/>
            <a:ext cx="4127803" cy="1754326"/>
          </a:xfrm>
          <a:prstGeom prst="rect">
            <a:avLst/>
          </a:prstGeom>
          <a:noFill/>
        </p:spPr>
        <p:txBody>
          <a:bodyPr wrap="square" rtlCol="0">
            <a:spAutoFit/>
          </a:bodyPr>
          <a:lstStyle/>
          <a:p>
            <a:r>
              <a:rPr lang="en-US" sz="2800" dirty="0"/>
              <a:t>Finance</a:t>
            </a:r>
          </a:p>
          <a:p>
            <a:r>
              <a:rPr lang="en-US" sz="2000" dirty="0"/>
              <a:t>Membership not defined in Discipline</a:t>
            </a:r>
          </a:p>
          <a:p>
            <a:pPr marL="800100" lvl="1" indent="-342900">
              <a:buFont typeface="Arial" panose="020B0604020202020204" pitchFamily="34" charset="0"/>
              <a:buChar char="•"/>
            </a:pPr>
            <a:r>
              <a:rPr lang="en-US" sz="2000" dirty="0"/>
              <a:t>Auditor</a:t>
            </a:r>
          </a:p>
          <a:p>
            <a:pPr marL="800100" lvl="1" indent="-342900">
              <a:buFont typeface="Arial" panose="020B0604020202020204" pitchFamily="34" charset="0"/>
              <a:buChar char="•"/>
            </a:pPr>
            <a:r>
              <a:rPr lang="en-US" sz="2000" dirty="0"/>
              <a:t>Counting Teams</a:t>
            </a:r>
          </a:p>
          <a:p>
            <a:pPr marL="800100" lvl="1" indent="-342900">
              <a:buFont typeface="Arial" panose="020B0604020202020204" pitchFamily="34" charset="0"/>
              <a:buChar char="•"/>
            </a:pPr>
            <a:r>
              <a:rPr lang="en-US" sz="2000" dirty="0"/>
              <a:t>Financial Secretary</a:t>
            </a:r>
          </a:p>
        </p:txBody>
      </p:sp>
      <p:cxnSp>
        <p:nvCxnSpPr>
          <p:cNvPr id="8" name="Straight Connector 7">
            <a:extLst>
              <a:ext uri="{FF2B5EF4-FFF2-40B4-BE49-F238E27FC236}">
                <a16:creationId xmlns:a16="http://schemas.microsoft.com/office/drawing/2014/main" id="{F5D07770-BD5A-4602-9E98-4974C6AD4B8B}"/>
              </a:ext>
            </a:extLst>
          </p:cNvPr>
          <p:cNvCxnSpPr/>
          <p:nvPr/>
        </p:nvCxnSpPr>
        <p:spPr>
          <a:xfrm flipV="1">
            <a:off x="4206240" y="1385668"/>
            <a:ext cx="1526343" cy="157757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846587A9-331B-4609-9F94-DECBBF7C2253}"/>
              </a:ext>
            </a:extLst>
          </p:cNvPr>
          <p:cNvCxnSpPr>
            <a:cxnSpLocks/>
          </p:cNvCxnSpPr>
          <p:nvPr/>
        </p:nvCxnSpPr>
        <p:spPr>
          <a:xfrm flipV="1">
            <a:off x="4349261" y="2859074"/>
            <a:ext cx="1329395" cy="566054"/>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46A9F378-1BEA-410F-B5B8-17C52E6A95FE}"/>
              </a:ext>
            </a:extLst>
          </p:cNvPr>
          <p:cNvCxnSpPr>
            <a:cxnSpLocks/>
          </p:cNvCxnSpPr>
          <p:nvPr/>
        </p:nvCxnSpPr>
        <p:spPr>
          <a:xfrm>
            <a:off x="4262511" y="4121834"/>
            <a:ext cx="1329397" cy="1596683"/>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FA678307-251E-4F63-8468-7ADCFB06BD6B}"/>
              </a:ext>
            </a:extLst>
          </p:cNvPr>
          <p:cNvCxnSpPr>
            <a:cxnSpLocks/>
          </p:cNvCxnSpPr>
          <p:nvPr/>
        </p:nvCxnSpPr>
        <p:spPr>
          <a:xfrm>
            <a:off x="4403188" y="3819378"/>
            <a:ext cx="1188720" cy="548452"/>
          </a:xfrm>
          <a:prstGeom prst="line">
            <a:avLst/>
          </a:prstGeom>
        </p:spPr>
        <p:style>
          <a:lnRef idx="3">
            <a:schemeClr val="dk1"/>
          </a:lnRef>
          <a:fillRef idx="0">
            <a:schemeClr val="dk1"/>
          </a:fillRef>
          <a:effectRef idx="2">
            <a:schemeClr val="dk1"/>
          </a:effectRef>
          <a:fontRef idx="minor">
            <a:schemeClr val="tx1"/>
          </a:fontRef>
        </p:style>
      </p:cxnSp>
      <p:sp>
        <p:nvSpPr>
          <p:cNvPr id="7" name="TextBox 6">
            <a:extLst>
              <a:ext uri="{FF2B5EF4-FFF2-40B4-BE49-F238E27FC236}">
                <a16:creationId xmlns:a16="http://schemas.microsoft.com/office/drawing/2014/main" id="{FF3DEF61-DF10-4103-A44C-0C64EEB0515A}"/>
              </a:ext>
            </a:extLst>
          </p:cNvPr>
          <p:cNvSpPr txBox="1"/>
          <p:nvPr/>
        </p:nvSpPr>
        <p:spPr>
          <a:xfrm>
            <a:off x="443345" y="415636"/>
            <a:ext cx="3959843" cy="1384995"/>
          </a:xfrm>
          <a:prstGeom prst="rect">
            <a:avLst/>
          </a:prstGeom>
          <a:noFill/>
        </p:spPr>
        <p:txBody>
          <a:bodyPr wrap="square" rtlCol="0">
            <a:spAutoFit/>
          </a:bodyPr>
          <a:lstStyle/>
          <a:p>
            <a:r>
              <a:rPr lang="en-US" sz="2800" b="1" dirty="0">
                <a:solidFill>
                  <a:srgbClr val="C00000"/>
                </a:solidFill>
              </a:rPr>
              <a:t>Disciplinary Required Committees </a:t>
            </a:r>
          </a:p>
          <a:p>
            <a:r>
              <a:rPr lang="en-US" sz="2800" b="1" dirty="0">
                <a:solidFill>
                  <a:srgbClr val="C00000"/>
                </a:solidFill>
              </a:rPr>
              <a:t>and Officers</a:t>
            </a:r>
          </a:p>
        </p:txBody>
      </p:sp>
    </p:spTree>
    <p:extLst>
      <p:ext uri="{BB962C8B-B14F-4D97-AF65-F5344CB8AC3E}">
        <p14:creationId xmlns:p14="http://schemas.microsoft.com/office/powerpoint/2010/main" val="401608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5BEBCD86-F9CF-4CC2-88A9-3D7272B587E4}"/>
              </a:ext>
            </a:extLst>
          </p:cNvPr>
          <p:cNvSpPr/>
          <p:nvPr/>
        </p:nvSpPr>
        <p:spPr>
          <a:xfrm>
            <a:off x="3272498" y="2110152"/>
            <a:ext cx="3467687" cy="315819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EF52B89E-EAED-4302-B874-A9C5392E0AAD}"/>
              </a:ext>
            </a:extLst>
          </p:cNvPr>
          <p:cNvSpPr/>
          <p:nvPr/>
        </p:nvSpPr>
        <p:spPr>
          <a:xfrm>
            <a:off x="5926602" y="2110153"/>
            <a:ext cx="3467687" cy="315819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C320A815-71A1-406E-923F-45C4096B66B3}"/>
              </a:ext>
            </a:extLst>
          </p:cNvPr>
          <p:cNvSpPr/>
          <p:nvPr/>
        </p:nvSpPr>
        <p:spPr>
          <a:xfrm>
            <a:off x="4602481" y="3429000"/>
            <a:ext cx="3467687" cy="315819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D93BD1D-F3F0-464A-AF46-307B45AD2F9F}"/>
              </a:ext>
            </a:extLst>
          </p:cNvPr>
          <p:cNvSpPr txBox="1"/>
          <p:nvPr/>
        </p:nvSpPr>
        <p:spPr>
          <a:xfrm>
            <a:off x="3384452" y="330589"/>
            <a:ext cx="5423096" cy="1231106"/>
          </a:xfrm>
          <a:prstGeom prst="rect">
            <a:avLst/>
          </a:prstGeom>
          <a:noFill/>
        </p:spPr>
        <p:txBody>
          <a:bodyPr wrap="square" rtlCol="0">
            <a:spAutoFit/>
          </a:bodyPr>
          <a:lstStyle/>
          <a:p>
            <a:pPr algn="ctr"/>
            <a:r>
              <a:rPr lang="en-US" sz="5400" dirty="0">
                <a:solidFill>
                  <a:srgbClr val="C00000"/>
                </a:solidFill>
              </a:rPr>
              <a:t>Church Council</a:t>
            </a:r>
          </a:p>
          <a:p>
            <a:pPr algn="ctr"/>
            <a:r>
              <a:rPr lang="en-US" sz="2000" b="1" dirty="0"/>
              <a:t>Single Board Model – Alternate Formula</a:t>
            </a:r>
          </a:p>
        </p:txBody>
      </p:sp>
      <p:sp>
        <p:nvSpPr>
          <p:cNvPr id="7" name="TextBox 6">
            <a:extLst>
              <a:ext uri="{FF2B5EF4-FFF2-40B4-BE49-F238E27FC236}">
                <a16:creationId xmlns:a16="http://schemas.microsoft.com/office/drawing/2014/main" id="{2BA99269-0CF3-4D76-937B-1A79730B836B}"/>
              </a:ext>
            </a:extLst>
          </p:cNvPr>
          <p:cNvSpPr txBox="1"/>
          <p:nvPr/>
        </p:nvSpPr>
        <p:spPr>
          <a:xfrm>
            <a:off x="3646464" y="2782669"/>
            <a:ext cx="1906172" cy="830997"/>
          </a:xfrm>
          <a:prstGeom prst="rect">
            <a:avLst/>
          </a:prstGeom>
          <a:noFill/>
        </p:spPr>
        <p:txBody>
          <a:bodyPr wrap="square" rtlCol="0">
            <a:spAutoFit/>
          </a:bodyPr>
          <a:lstStyle/>
          <a:p>
            <a:r>
              <a:rPr lang="en-US" sz="2400" dirty="0"/>
              <a:t>Trustees </a:t>
            </a:r>
          </a:p>
          <a:p>
            <a:r>
              <a:rPr lang="en-US" sz="2400" dirty="0"/>
              <a:t>3 Members</a:t>
            </a:r>
          </a:p>
        </p:txBody>
      </p:sp>
      <p:sp>
        <p:nvSpPr>
          <p:cNvPr id="8" name="TextBox 7">
            <a:extLst>
              <a:ext uri="{FF2B5EF4-FFF2-40B4-BE49-F238E27FC236}">
                <a16:creationId xmlns:a16="http://schemas.microsoft.com/office/drawing/2014/main" id="{5D92BBDB-B0E0-48FA-BD6C-072772CAE06B}"/>
              </a:ext>
            </a:extLst>
          </p:cNvPr>
          <p:cNvSpPr txBox="1"/>
          <p:nvPr/>
        </p:nvSpPr>
        <p:spPr>
          <a:xfrm>
            <a:off x="7111220" y="2757267"/>
            <a:ext cx="1906172" cy="830997"/>
          </a:xfrm>
          <a:prstGeom prst="rect">
            <a:avLst/>
          </a:prstGeom>
          <a:noFill/>
        </p:spPr>
        <p:txBody>
          <a:bodyPr wrap="square" rtlCol="0">
            <a:spAutoFit/>
          </a:bodyPr>
          <a:lstStyle/>
          <a:p>
            <a:pPr algn="r"/>
            <a:r>
              <a:rPr lang="en-US" sz="2400" dirty="0"/>
              <a:t>SPRC/PPRC</a:t>
            </a:r>
          </a:p>
          <a:p>
            <a:pPr algn="r"/>
            <a:r>
              <a:rPr lang="en-US" sz="2400" dirty="0"/>
              <a:t>3 Members</a:t>
            </a:r>
          </a:p>
        </p:txBody>
      </p:sp>
      <p:sp>
        <p:nvSpPr>
          <p:cNvPr id="9" name="TextBox 8">
            <a:extLst>
              <a:ext uri="{FF2B5EF4-FFF2-40B4-BE49-F238E27FC236}">
                <a16:creationId xmlns:a16="http://schemas.microsoft.com/office/drawing/2014/main" id="{4401BF3F-2EE0-486F-A944-0C9EAB84209F}"/>
              </a:ext>
            </a:extLst>
          </p:cNvPr>
          <p:cNvSpPr txBox="1"/>
          <p:nvPr/>
        </p:nvSpPr>
        <p:spPr>
          <a:xfrm>
            <a:off x="5383238" y="4945184"/>
            <a:ext cx="1906172" cy="1938992"/>
          </a:xfrm>
          <a:prstGeom prst="rect">
            <a:avLst/>
          </a:prstGeom>
          <a:noFill/>
        </p:spPr>
        <p:txBody>
          <a:bodyPr wrap="square" rtlCol="0">
            <a:spAutoFit/>
          </a:bodyPr>
          <a:lstStyle/>
          <a:p>
            <a:pPr algn="ctr"/>
            <a:r>
              <a:rPr lang="en-US" sz="2400" dirty="0"/>
              <a:t>Chair</a:t>
            </a:r>
          </a:p>
          <a:p>
            <a:pPr algn="ctr"/>
            <a:r>
              <a:rPr lang="en-US" sz="2400" dirty="0"/>
              <a:t>Treasurer</a:t>
            </a:r>
          </a:p>
          <a:p>
            <a:pPr algn="ctr"/>
            <a:r>
              <a:rPr lang="en-US" sz="2400" dirty="0"/>
              <a:t>Lay Leader</a:t>
            </a:r>
          </a:p>
          <a:p>
            <a:pPr algn="ctr"/>
            <a:r>
              <a:rPr lang="en-US" sz="2400" dirty="0"/>
              <a:t>Lay Member</a:t>
            </a:r>
          </a:p>
          <a:p>
            <a:pPr algn="ctr"/>
            <a:endParaRPr lang="en-US" sz="2400" dirty="0"/>
          </a:p>
        </p:txBody>
      </p:sp>
      <p:sp>
        <p:nvSpPr>
          <p:cNvPr id="10" name="TextBox 9">
            <a:extLst>
              <a:ext uri="{FF2B5EF4-FFF2-40B4-BE49-F238E27FC236}">
                <a16:creationId xmlns:a16="http://schemas.microsoft.com/office/drawing/2014/main" id="{10F07660-A1A6-429D-9C10-A8BDFBB51F47}"/>
              </a:ext>
            </a:extLst>
          </p:cNvPr>
          <p:cNvSpPr txBox="1"/>
          <p:nvPr/>
        </p:nvSpPr>
        <p:spPr>
          <a:xfrm>
            <a:off x="5608320" y="3588264"/>
            <a:ext cx="1502900" cy="1200329"/>
          </a:xfrm>
          <a:prstGeom prst="rect">
            <a:avLst/>
          </a:prstGeom>
          <a:solidFill>
            <a:schemeClr val="bg1">
              <a:lumMod val="85000"/>
            </a:schemeClr>
          </a:solidFill>
        </p:spPr>
        <p:txBody>
          <a:bodyPr wrap="square" rtlCol="0">
            <a:spAutoFit/>
          </a:bodyPr>
          <a:lstStyle/>
          <a:p>
            <a:pPr algn="ctr"/>
            <a:r>
              <a:rPr lang="en-US" sz="2400" dirty="0"/>
              <a:t>Program </a:t>
            </a:r>
          </a:p>
          <a:p>
            <a:pPr algn="ctr"/>
            <a:r>
              <a:rPr lang="en-US" sz="2400" dirty="0"/>
              <a:t>and </a:t>
            </a:r>
          </a:p>
          <a:p>
            <a:pPr algn="ctr"/>
            <a:r>
              <a:rPr lang="en-US" sz="2400" dirty="0"/>
              <a:t>Finance</a:t>
            </a:r>
          </a:p>
        </p:txBody>
      </p:sp>
      <p:sp>
        <p:nvSpPr>
          <p:cNvPr id="11" name="TextBox 10">
            <a:extLst>
              <a:ext uri="{FF2B5EF4-FFF2-40B4-BE49-F238E27FC236}">
                <a16:creationId xmlns:a16="http://schemas.microsoft.com/office/drawing/2014/main" id="{1D7B4836-DD3D-4E9C-B0D0-073C76294CDF}"/>
              </a:ext>
            </a:extLst>
          </p:cNvPr>
          <p:cNvSpPr txBox="1"/>
          <p:nvPr/>
        </p:nvSpPr>
        <p:spPr>
          <a:xfrm>
            <a:off x="8485457" y="5198226"/>
            <a:ext cx="3391592" cy="1569660"/>
          </a:xfrm>
          <a:prstGeom prst="rect">
            <a:avLst/>
          </a:prstGeom>
          <a:noFill/>
          <a:ln>
            <a:solidFill>
              <a:schemeClr val="tx1"/>
            </a:solidFill>
          </a:ln>
        </p:spPr>
        <p:txBody>
          <a:bodyPr wrap="square" rtlCol="0">
            <a:spAutoFit/>
          </a:bodyPr>
          <a:lstStyle/>
          <a:p>
            <a:pPr algn="ctr"/>
            <a:r>
              <a:rPr lang="en-US" sz="2400" dirty="0">
                <a:solidFill>
                  <a:srgbClr val="C00000"/>
                </a:solidFill>
              </a:rPr>
              <a:t>Nominations </a:t>
            </a:r>
          </a:p>
          <a:p>
            <a:r>
              <a:rPr lang="en-US" dirty="0"/>
              <a:t>Pastor serves as chair</a:t>
            </a:r>
          </a:p>
          <a:p>
            <a:r>
              <a:rPr lang="en-US" dirty="0"/>
              <a:t>3 – 9 members </a:t>
            </a:r>
          </a:p>
          <a:p>
            <a:r>
              <a:rPr lang="en-US" dirty="0"/>
              <a:t>Recommend that majority of members are not on the council</a:t>
            </a:r>
          </a:p>
        </p:txBody>
      </p:sp>
    </p:spTree>
    <p:extLst>
      <p:ext uri="{BB962C8B-B14F-4D97-AF65-F5344CB8AC3E}">
        <p14:creationId xmlns:p14="http://schemas.microsoft.com/office/powerpoint/2010/main" val="2327963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F797F1-2116-4774-8F15-9D4997DFC6E0}"/>
              </a:ext>
            </a:extLst>
          </p:cNvPr>
          <p:cNvSpPr txBox="1"/>
          <p:nvPr/>
        </p:nvSpPr>
        <p:spPr>
          <a:xfrm>
            <a:off x="774896" y="243513"/>
            <a:ext cx="10642209" cy="637097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¶252.5 Membership on the Church Council</a:t>
            </a:r>
            <a:endParaRPr lang="en-US" sz="2400" dirty="0"/>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membership shall include but not be limited to the following: </a:t>
            </a:r>
          </a:p>
          <a:p>
            <a:endParaRPr lang="en-US" sz="2400" dirty="0">
              <a:latin typeface="Times New Roman" panose="02020603050405020304" pitchFamily="18" charset="0"/>
              <a:cs typeface="Times New Roman" panose="02020603050405020304" pitchFamily="18" charset="0"/>
            </a:endParaRPr>
          </a:p>
          <a:p>
            <a:pPr marL="800100" lvl="1" indent="-342900">
              <a:buAutoNum type="alphaLcParenR"/>
            </a:pPr>
            <a:r>
              <a:rPr lang="en-US" sz="2400" dirty="0">
                <a:latin typeface="Times New Roman" panose="02020603050405020304" pitchFamily="18" charset="0"/>
                <a:cs typeface="Times New Roman" panose="02020603050405020304" pitchFamily="18" charset="0"/>
              </a:rPr>
              <a:t>the chairperson of the church council;</a:t>
            </a:r>
          </a:p>
          <a:p>
            <a:pPr marL="800100" lvl="1" indent="-342900">
              <a:buAutoNum type="alphaLcParenR"/>
            </a:pPr>
            <a:r>
              <a:rPr lang="en-US" sz="2400" dirty="0">
                <a:latin typeface="Times New Roman" panose="02020603050405020304" pitchFamily="18" charset="0"/>
                <a:cs typeface="Times New Roman" panose="02020603050405020304" pitchFamily="18" charset="0"/>
              </a:rPr>
              <a:t>the lay leader; </a:t>
            </a:r>
          </a:p>
          <a:p>
            <a:pPr marL="800100" lvl="1" indent="-342900">
              <a:buAutoNum type="alphaLcParenR"/>
            </a:pPr>
            <a:r>
              <a:rPr lang="en-US" sz="2400" dirty="0">
                <a:latin typeface="Times New Roman" panose="02020603050405020304" pitchFamily="18" charset="0"/>
                <a:cs typeface="Times New Roman" panose="02020603050405020304" pitchFamily="18" charset="0"/>
              </a:rPr>
              <a:t>the chairperson and/or a representative of the pastor-parish relations committee; </a:t>
            </a:r>
          </a:p>
          <a:p>
            <a:pPr marL="800100" lvl="1" indent="-342900">
              <a:buAutoNum type="alphaLcParenR"/>
            </a:pPr>
            <a:r>
              <a:rPr lang="en-US" sz="2400" dirty="0">
                <a:latin typeface="Times New Roman" panose="02020603050405020304" pitchFamily="18" charset="0"/>
                <a:cs typeface="Times New Roman" panose="02020603050405020304" pitchFamily="18" charset="0"/>
              </a:rPr>
              <a:t>the chairperson and/or a representative of the committee on finance; </a:t>
            </a:r>
          </a:p>
          <a:p>
            <a:pPr marL="800100" lvl="1" indent="-342900">
              <a:buAutoNum type="alphaLcParenR"/>
            </a:pPr>
            <a:r>
              <a:rPr lang="en-US" sz="2400" dirty="0">
                <a:latin typeface="Times New Roman" panose="02020603050405020304" pitchFamily="18" charset="0"/>
                <a:cs typeface="Times New Roman" panose="02020603050405020304" pitchFamily="18" charset="0"/>
              </a:rPr>
              <a:t>the chairperson and/or a representative of the board of trustees; </a:t>
            </a:r>
          </a:p>
          <a:p>
            <a:pPr marL="800100" lvl="1" indent="-342900">
              <a:buAutoNum type="alphaLcParenR"/>
            </a:pPr>
            <a:r>
              <a:rPr lang="en-US" sz="2400" dirty="0">
                <a:latin typeface="Times New Roman" panose="02020603050405020304" pitchFamily="18" charset="0"/>
                <a:cs typeface="Times New Roman" panose="02020603050405020304" pitchFamily="18" charset="0"/>
              </a:rPr>
              <a:t>the church treasurer; </a:t>
            </a:r>
          </a:p>
          <a:p>
            <a:pPr marL="800100" lvl="1" indent="-342900">
              <a:buAutoNum type="alphaLcParenR"/>
            </a:pPr>
            <a:r>
              <a:rPr lang="en-US" sz="2400" dirty="0">
                <a:latin typeface="Times New Roman" panose="02020603050405020304" pitchFamily="18" charset="0"/>
                <a:cs typeface="Times New Roman" panose="02020603050405020304" pitchFamily="18" charset="0"/>
              </a:rPr>
              <a:t>a lay member to annual conference;</a:t>
            </a:r>
          </a:p>
          <a:p>
            <a:pPr marL="800100" lvl="1" indent="-342900">
              <a:buAutoNum type="alphaLcParenR"/>
            </a:pPr>
            <a:r>
              <a:rPr lang="en-US" sz="2400" dirty="0">
                <a:latin typeface="Times New Roman" panose="02020603050405020304" pitchFamily="18" charset="0"/>
                <a:cs typeface="Times New Roman" panose="02020603050405020304" pitchFamily="18" charset="0"/>
              </a:rPr>
              <a:t>the president and/or a representative of the United Methodist Men; </a:t>
            </a:r>
          </a:p>
          <a:p>
            <a:pPr marL="800100" lvl="1" indent="-342900">
              <a:buAutoNum type="alphaLcParenR"/>
            </a:pPr>
            <a:r>
              <a:rPr lang="en-US" sz="2400" dirty="0">
                <a:latin typeface="Times New Roman" panose="02020603050405020304" pitchFamily="18" charset="0"/>
                <a:cs typeface="Times New Roman" panose="02020603050405020304" pitchFamily="18" charset="0"/>
              </a:rPr>
              <a:t>the president and/or a representative of the United Methodist Women; </a:t>
            </a:r>
          </a:p>
          <a:p>
            <a:pPr marL="800100" lvl="1" indent="-342900">
              <a:buAutoNum type="alphaLcParenR"/>
            </a:pPr>
            <a:r>
              <a:rPr lang="en-US" sz="2400" dirty="0">
                <a:latin typeface="Times New Roman" panose="02020603050405020304" pitchFamily="18" charset="0"/>
                <a:cs typeface="Times New Roman" panose="02020603050405020304" pitchFamily="18" charset="0"/>
              </a:rPr>
              <a:t>a young adult representative </a:t>
            </a:r>
          </a:p>
          <a:p>
            <a:pPr marL="800100" lvl="1" indent="-342900">
              <a:buAutoNum type="alphaLcParenR"/>
            </a:pPr>
            <a:r>
              <a:rPr lang="en-US" sz="2400" dirty="0">
                <a:latin typeface="Times New Roman" panose="02020603050405020304" pitchFamily="18" charset="0"/>
                <a:cs typeface="Times New Roman" panose="02020603050405020304" pitchFamily="18" charset="0"/>
              </a:rPr>
              <a:t>a representative of the United Methodist Youth; </a:t>
            </a:r>
          </a:p>
          <a:p>
            <a:pPr marL="800100" lvl="1" indent="-342900">
              <a:buAutoNum type="alphaLcParenR"/>
            </a:pPr>
            <a:r>
              <a:rPr lang="en-US" sz="2400" dirty="0">
                <a:latin typeface="Times New Roman" panose="02020603050405020304" pitchFamily="18" charset="0"/>
                <a:cs typeface="Times New Roman" panose="02020603050405020304" pitchFamily="18" charset="0"/>
              </a:rPr>
              <a:t>the pastor(s).</a:t>
            </a:r>
            <a:endParaRPr lang="en-US" sz="2400" dirty="0"/>
          </a:p>
        </p:txBody>
      </p:sp>
    </p:spTree>
    <p:extLst>
      <p:ext uri="{BB962C8B-B14F-4D97-AF65-F5344CB8AC3E}">
        <p14:creationId xmlns:p14="http://schemas.microsoft.com/office/powerpoint/2010/main" val="865023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5E5E95-7A94-415A-95DA-97CA222062EA}"/>
              </a:ext>
            </a:extLst>
          </p:cNvPr>
          <p:cNvSpPr txBox="1"/>
          <p:nvPr/>
        </p:nvSpPr>
        <p:spPr>
          <a:xfrm>
            <a:off x="3384452" y="330589"/>
            <a:ext cx="5423096" cy="1231106"/>
          </a:xfrm>
          <a:prstGeom prst="rect">
            <a:avLst/>
          </a:prstGeom>
          <a:noFill/>
        </p:spPr>
        <p:txBody>
          <a:bodyPr wrap="square" rtlCol="0">
            <a:spAutoFit/>
          </a:bodyPr>
          <a:lstStyle/>
          <a:p>
            <a:pPr algn="ctr"/>
            <a:r>
              <a:rPr lang="en-US" sz="5400" dirty="0">
                <a:solidFill>
                  <a:srgbClr val="C00000"/>
                </a:solidFill>
              </a:rPr>
              <a:t>Church Council</a:t>
            </a:r>
          </a:p>
          <a:p>
            <a:pPr algn="ctr"/>
            <a:r>
              <a:rPr lang="en-US" sz="2000" b="1" dirty="0"/>
              <a:t>Single Board Model – Simple Formula</a:t>
            </a:r>
          </a:p>
        </p:txBody>
      </p:sp>
      <p:sp>
        <p:nvSpPr>
          <p:cNvPr id="3" name="TextBox 2">
            <a:extLst>
              <a:ext uri="{FF2B5EF4-FFF2-40B4-BE49-F238E27FC236}">
                <a16:creationId xmlns:a16="http://schemas.microsoft.com/office/drawing/2014/main" id="{D2156B43-2978-4407-949E-5797F8BC125D}"/>
              </a:ext>
            </a:extLst>
          </p:cNvPr>
          <p:cNvSpPr txBox="1"/>
          <p:nvPr/>
        </p:nvSpPr>
        <p:spPr>
          <a:xfrm>
            <a:off x="970672" y="1561695"/>
            <a:ext cx="10093569" cy="4893647"/>
          </a:xfrm>
          <a:prstGeom prst="rect">
            <a:avLst/>
          </a:prstGeom>
          <a:noFill/>
        </p:spPr>
        <p:txBody>
          <a:bodyPr wrap="square" rtlCol="0">
            <a:spAutoFit/>
          </a:bodyPr>
          <a:lstStyle/>
          <a:p>
            <a:r>
              <a:rPr lang="en-US" sz="2400" dirty="0"/>
              <a:t>Membership: </a:t>
            </a:r>
          </a:p>
          <a:p>
            <a:pPr lvl="1"/>
            <a:r>
              <a:rPr lang="en-US" sz="2400" dirty="0"/>
              <a:t>Chairperson of the Council</a:t>
            </a:r>
          </a:p>
          <a:p>
            <a:pPr lvl="1"/>
            <a:r>
              <a:rPr lang="en-US" sz="2400" dirty="0"/>
              <a:t>Recording Secretary</a:t>
            </a:r>
          </a:p>
          <a:p>
            <a:pPr lvl="1"/>
            <a:r>
              <a:rPr lang="en-US" sz="2400" dirty="0"/>
              <a:t>Treasurer (if not paid)</a:t>
            </a:r>
          </a:p>
          <a:p>
            <a:pPr lvl="1"/>
            <a:r>
              <a:rPr lang="en-US" sz="2400" dirty="0"/>
              <a:t>Lay Leader/Lay Member to Annual Conference </a:t>
            </a:r>
          </a:p>
          <a:p>
            <a:pPr lvl="1"/>
            <a:r>
              <a:rPr lang="en-US" sz="2400" dirty="0"/>
              <a:t>         (could be one person or two different people)</a:t>
            </a:r>
          </a:p>
          <a:p>
            <a:pPr lvl="1"/>
            <a:r>
              <a:rPr lang="en-US" sz="2400" dirty="0"/>
              <a:t>Representatives:  UMW and UMM (if applicable)</a:t>
            </a:r>
          </a:p>
          <a:p>
            <a:pPr lvl="1"/>
            <a:r>
              <a:rPr lang="en-US" sz="2400" dirty="0"/>
              <a:t>Finance Chair </a:t>
            </a:r>
          </a:p>
          <a:p>
            <a:pPr lvl="1"/>
            <a:r>
              <a:rPr lang="en-US" sz="2400" dirty="0"/>
              <a:t>Property Chair (Trustees)</a:t>
            </a:r>
          </a:p>
          <a:p>
            <a:pPr lvl="1"/>
            <a:r>
              <a:rPr lang="en-US" sz="2400" dirty="0"/>
              <a:t>Personnel Chair (SPRC)</a:t>
            </a:r>
          </a:p>
          <a:p>
            <a:pPr lvl="1"/>
            <a:r>
              <a:rPr lang="en-US" sz="2400" dirty="0"/>
              <a:t>Young Adult (if available)</a:t>
            </a:r>
          </a:p>
          <a:p>
            <a:pPr lvl="1"/>
            <a:r>
              <a:rPr lang="en-US" sz="2400" dirty="0"/>
              <a:t>Youth (if available)</a:t>
            </a:r>
          </a:p>
          <a:p>
            <a:pPr lvl="1"/>
            <a:r>
              <a:rPr lang="en-US" sz="2400" dirty="0"/>
              <a:t>Pastor</a:t>
            </a:r>
            <a:endParaRPr lang="en-US" dirty="0"/>
          </a:p>
        </p:txBody>
      </p:sp>
      <p:sp>
        <p:nvSpPr>
          <p:cNvPr id="4" name="TextBox 3">
            <a:extLst>
              <a:ext uri="{FF2B5EF4-FFF2-40B4-BE49-F238E27FC236}">
                <a16:creationId xmlns:a16="http://schemas.microsoft.com/office/drawing/2014/main" id="{A7969279-7617-42F9-B342-ABD8CAB98A3B}"/>
              </a:ext>
            </a:extLst>
          </p:cNvPr>
          <p:cNvSpPr txBox="1"/>
          <p:nvPr/>
        </p:nvSpPr>
        <p:spPr>
          <a:xfrm>
            <a:off x="8578735" y="2327564"/>
            <a:ext cx="3391592" cy="1569660"/>
          </a:xfrm>
          <a:prstGeom prst="rect">
            <a:avLst/>
          </a:prstGeom>
          <a:noFill/>
          <a:ln>
            <a:solidFill>
              <a:schemeClr val="tx1"/>
            </a:solidFill>
          </a:ln>
        </p:spPr>
        <p:txBody>
          <a:bodyPr wrap="square" rtlCol="0">
            <a:spAutoFit/>
          </a:bodyPr>
          <a:lstStyle/>
          <a:p>
            <a:pPr algn="ctr"/>
            <a:r>
              <a:rPr lang="en-US" sz="2400" dirty="0">
                <a:solidFill>
                  <a:srgbClr val="C00000"/>
                </a:solidFill>
              </a:rPr>
              <a:t>Nominations </a:t>
            </a:r>
          </a:p>
          <a:p>
            <a:r>
              <a:rPr lang="en-US" dirty="0"/>
              <a:t>Pastor serves as chair</a:t>
            </a:r>
          </a:p>
          <a:p>
            <a:r>
              <a:rPr lang="en-US" dirty="0"/>
              <a:t>3 – 9 members </a:t>
            </a:r>
          </a:p>
          <a:p>
            <a:r>
              <a:rPr lang="en-US" dirty="0"/>
              <a:t>Recommend that majority of members are not on the council</a:t>
            </a:r>
          </a:p>
        </p:txBody>
      </p:sp>
    </p:spTree>
    <p:extLst>
      <p:ext uri="{BB962C8B-B14F-4D97-AF65-F5344CB8AC3E}">
        <p14:creationId xmlns:p14="http://schemas.microsoft.com/office/powerpoint/2010/main" val="738069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5659486-B402-4815-8929-82E6BFD516E4}"/>
              </a:ext>
            </a:extLst>
          </p:cNvPr>
          <p:cNvSpPr txBox="1"/>
          <p:nvPr/>
        </p:nvSpPr>
        <p:spPr>
          <a:xfrm>
            <a:off x="108373" y="142241"/>
            <a:ext cx="7077286" cy="2086656"/>
          </a:xfrm>
          <a:prstGeom prst="rect">
            <a:avLst/>
          </a:prstGeom>
          <a:noFill/>
        </p:spPr>
        <p:txBody>
          <a:bodyPr wrap="square" rtlCol="0">
            <a:spAutoFit/>
          </a:bodyPr>
          <a:lstStyle/>
          <a:p>
            <a:r>
              <a:rPr lang="en-US" sz="2800" b="1" u="sng" dirty="0"/>
              <a:t>Questions for breakout groups:</a:t>
            </a:r>
          </a:p>
          <a:p>
            <a:pPr lvl="1"/>
            <a:r>
              <a:rPr lang="en-US" sz="2000" b="1" dirty="0"/>
              <a:t>What did you hear?</a:t>
            </a:r>
          </a:p>
          <a:p>
            <a:pPr lvl="1"/>
            <a:r>
              <a:rPr lang="en-US" sz="2000" b="1" dirty="0"/>
              <a:t>What two questions does your group have?</a:t>
            </a:r>
          </a:p>
          <a:p>
            <a:pPr lvl="1"/>
            <a:r>
              <a:rPr lang="en-US" sz="2000" b="1" dirty="0"/>
              <a:t>*Put these in the chat as your group returns</a:t>
            </a:r>
          </a:p>
          <a:p>
            <a:endParaRPr lang="en-US" sz="4000" b="1" dirty="0"/>
          </a:p>
        </p:txBody>
      </p:sp>
    </p:spTree>
    <p:extLst>
      <p:ext uri="{BB962C8B-B14F-4D97-AF65-F5344CB8AC3E}">
        <p14:creationId xmlns:p14="http://schemas.microsoft.com/office/powerpoint/2010/main" val="2324403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5955A4-A659-438F-868B-9AAB0254C2B1}"/>
              </a:ext>
            </a:extLst>
          </p:cNvPr>
          <p:cNvSpPr txBox="1"/>
          <p:nvPr/>
        </p:nvSpPr>
        <p:spPr>
          <a:xfrm>
            <a:off x="922021" y="211016"/>
            <a:ext cx="10367302" cy="3785652"/>
          </a:xfrm>
          <a:prstGeom prst="rect">
            <a:avLst/>
          </a:prstGeom>
          <a:noFill/>
        </p:spPr>
        <p:txBody>
          <a:bodyPr wrap="square" rtlCol="0">
            <a:spAutoFit/>
          </a:bodyPr>
          <a:lstStyle/>
          <a:p>
            <a:r>
              <a:rPr lang="en-US" sz="4000" b="1" dirty="0">
                <a:solidFill>
                  <a:srgbClr val="C00000"/>
                </a:solidFill>
              </a:rPr>
              <a:t>RESOURCES</a:t>
            </a:r>
            <a:endParaRPr lang="en-US" sz="4000" dirty="0"/>
          </a:p>
          <a:p>
            <a:pPr marL="571500" indent="-571500">
              <a:buFont typeface="Arial" panose="020B0604020202020204" pitchFamily="34" charset="0"/>
              <a:buChar char="•"/>
            </a:pPr>
            <a:r>
              <a:rPr lang="en-US" sz="4000" dirty="0">
                <a:hlinkClick r:id="rId2"/>
              </a:rPr>
              <a:t>Mission Possible 3+: A Simple Structure for Missional Effectiveness (Expanded 3rd </a:t>
            </a:r>
            <a:r>
              <a:rPr lang="en-US" sz="4000" dirty="0" err="1">
                <a:hlinkClick r:id="rId2"/>
              </a:rPr>
              <a:t>Addtion</a:t>
            </a:r>
            <a:r>
              <a:rPr lang="en-US" sz="4000" dirty="0">
                <a:hlinkClick r:id="rId2"/>
              </a:rPr>
              <a:t>) </a:t>
            </a:r>
            <a:r>
              <a:rPr lang="en-US" sz="4000" dirty="0"/>
              <a:t> by Kate </a:t>
            </a:r>
            <a:r>
              <a:rPr lang="en-US" sz="4000" dirty="0" err="1"/>
              <a:t>Kotan</a:t>
            </a:r>
            <a:r>
              <a:rPr lang="en-US" sz="4000" dirty="0"/>
              <a:t> &amp; Blake Bradford</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r>
              <a:rPr lang="en-US" sz="4000" b="1" dirty="0"/>
              <a:t>Simplified Accountable Leadership Structure</a:t>
            </a:r>
          </a:p>
        </p:txBody>
      </p:sp>
    </p:spTree>
    <p:extLst>
      <p:ext uri="{BB962C8B-B14F-4D97-AF65-F5344CB8AC3E}">
        <p14:creationId xmlns:p14="http://schemas.microsoft.com/office/powerpoint/2010/main" val="1298210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1103</Words>
  <Application>Microsoft Office PowerPoint</Application>
  <PresentationFormat>Widescreen</PresentationFormat>
  <Paragraphs>142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Bechtold</dc:creator>
  <cp:lastModifiedBy>Brian Roberts</cp:lastModifiedBy>
  <cp:revision>31</cp:revision>
  <dcterms:created xsi:type="dcterms:W3CDTF">2020-01-16T19:22:01Z</dcterms:created>
  <dcterms:modified xsi:type="dcterms:W3CDTF">2021-10-02T14:33:01Z</dcterms:modified>
</cp:coreProperties>
</file>