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66" r:id="rId3"/>
    <p:sldId id="267" r:id="rId4"/>
    <p:sldId id="256" r:id="rId5"/>
    <p:sldId id="257" r:id="rId6"/>
    <p:sldId id="258" r:id="rId7"/>
    <p:sldId id="259" r:id="rId8"/>
    <p:sldId id="265" r:id="rId9"/>
    <p:sldId id="260" r:id="rId10"/>
    <p:sldId id="261" r:id="rId11"/>
    <p:sldId id="262" r:id="rId12"/>
    <p:sldId id="268" r:id="rId13"/>
    <p:sldId id="26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83" d="100"/>
          <a:sy n="83" d="100"/>
        </p:scale>
        <p:origin x="45" y="5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3E5356B-6A8B-4658-AD04-D817C78F09C0}" type="datetimeFigureOut">
              <a:rPr lang="en-US" smtClean="0"/>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98DFA6-7105-4488-A73B-8D010C9E006B}" type="slidenum">
              <a:rPr lang="en-US" smtClean="0"/>
              <a:t>‹#›</a:t>
            </a:fld>
            <a:endParaRPr lang="en-US"/>
          </a:p>
        </p:txBody>
      </p:sp>
    </p:spTree>
    <p:extLst>
      <p:ext uri="{BB962C8B-B14F-4D97-AF65-F5344CB8AC3E}">
        <p14:creationId xmlns:p14="http://schemas.microsoft.com/office/powerpoint/2010/main" val="3226649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E5356B-6A8B-4658-AD04-D817C78F09C0}" type="datetimeFigureOut">
              <a:rPr lang="en-US" smtClean="0"/>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98DFA6-7105-4488-A73B-8D010C9E006B}" type="slidenum">
              <a:rPr lang="en-US" smtClean="0"/>
              <a:t>‹#›</a:t>
            </a:fld>
            <a:endParaRPr lang="en-US"/>
          </a:p>
        </p:txBody>
      </p:sp>
    </p:spTree>
    <p:extLst>
      <p:ext uri="{BB962C8B-B14F-4D97-AF65-F5344CB8AC3E}">
        <p14:creationId xmlns:p14="http://schemas.microsoft.com/office/powerpoint/2010/main" val="3773295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E5356B-6A8B-4658-AD04-D817C78F09C0}" type="datetimeFigureOut">
              <a:rPr lang="en-US" smtClean="0"/>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98DFA6-7105-4488-A73B-8D010C9E006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415324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E5356B-6A8B-4658-AD04-D817C78F09C0}" type="datetimeFigureOut">
              <a:rPr lang="en-US" smtClean="0"/>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98DFA6-7105-4488-A73B-8D010C9E006B}" type="slidenum">
              <a:rPr lang="en-US" smtClean="0"/>
              <a:t>‹#›</a:t>
            </a:fld>
            <a:endParaRPr lang="en-US"/>
          </a:p>
        </p:txBody>
      </p:sp>
    </p:spTree>
    <p:extLst>
      <p:ext uri="{BB962C8B-B14F-4D97-AF65-F5344CB8AC3E}">
        <p14:creationId xmlns:p14="http://schemas.microsoft.com/office/powerpoint/2010/main" val="22460904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E5356B-6A8B-4658-AD04-D817C78F09C0}" type="datetimeFigureOut">
              <a:rPr lang="en-US" smtClean="0"/>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98DFA6-7105-4488-A73B-8D010C9E006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983433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E5356B-6A8B-4658-AD04-D817C78F09C0}" type="datetimeFigureOut">
              <a:rPr lang="en-US" smtClean="0"/>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98DFA6-7105-4488-A73B-8D010C9E006B}" type="slidenum">
              <a:rPr lang="en-US" smtClean="0"/>
              <a:t>‹#›</a:t>
            </a:fld>
            <a:endParaRPr lang="en-US"/>
          </a:p>
        </p:txBody>
      </p:sp>
    </p:spTree>
    <p:extLst>
      <p:ext uri="{BB962C8B-B14F-4D97-AF65-F5344CB8AC3E}">
        <p14:creationId xmlns:p14="http://schemas.microsoft.com/office/powerpoint/2010/main" val="17875674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E5356B-6A8B-4658-AD04-D817C78F09C0}" type="datetimeFigureOut">
              <a:rPr lang="en-US" smtClean="0"/>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98DFA6-7105-4488-A73B-8D010C9E006B}" type="slidenum">
              <a:rPr lang="en-US" smtClean="0"/>
              <a:t>‹#›</a:t>
            </a:fld>
            <a:endParaRPr lang="en-US"/>
          </a:p>
        </p:txBody>
      </p:sp>
    </p:spTree>
    <p:extLst>
      <p:ext uri="{BB962C8B-B14F-4D97-AF65-F5344CB8AC3E}">
        <p14:creationId xmlns:p14="http://schemas.microsoft.com/office/powerpoint/2010/main" val="36402192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E5356B-6A8B-4658-AD04-D817C78F09C0}" type="datetimeFigureOut">
              <a:rPr lang="en-US" smtClean="0"/>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98DFA6-7105-4488-A73B-8D010C9E006B}" type="slidenum">
              <a:rPr lang="en-US" smtClean="0"/>
              <a:t>‹#›</a:t>
            </a:fld>
            <a:endParaRPr lang="en-US"/>
          </a:p>
        </p:txBody>
      </p:sp>
    </p:spTree>
    <p:extLst>
      <p:ext uri="{BB962C8B-B14F-4D97-AF65-F5344CB8AC3E}">
        <p14:creationId xmlns:p14="http://schemas.microsoft.com/office/powerpoint/2010/main" val="887568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E5356B-6A8B-4658-AD04-D817C78F09C0}" type="datetimeFigureOut">
              <a:rPr lang="en-US" smtClean="0"/>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98DFA6-7105-4488-A73B-8D010C9E006B}" type="slidenum">
              <a:rPr lang="en-US" smtClean="0"/>
              <a:t>‹#›</a:t>
            </a:fld>
            <a:endParaRPr lang="en-US"/>
          </a:p>
        </p:txBody>
      </p:sp>
    </p:spTree>
    <p:extLst>
      <p:ext uri="{BB962C8B-B14F-4D97-AF65-F5344CB8AC3E}">
        <p14:creationId xmlns:p14="http://schemas.microsoft.com/office/powerpoint/2010/main" val="1634790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E5356B-6A8B-4658-AD04-D817C78F09C0}" type="datetimeFigureOut">
              <a:rPr lang="en-US" smtClean="0"/>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98DFA6-7105-4488-A73B-8D010C9E006B}" type="slidenum">
              <a:rPr lang="en-US" smtClean="0"/>
              <a:t>‹#›</a:t>
            </a:fld>
            <a:endParaRPr lang="en-US"/>
          </a:p>
        </p:txBody>
      </p:sp>
    </p:spTree>
    <p:extLst>
      <p:ext uri="{BB962C8B-B14F-4D97-AF65-F5344CB8AC3E}">
        <p14:creationId xmlns:p14="http://schemas.microsoft.com/office/powerpoint/2010/main" val="1666569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3E5356B-6A8B-4658-AD04-D817C78F09C0}" type="datetimeFigureOut">
              <a:rPr lang="en-US" smtClean="0"/>
              <a:t>4/30/2021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98DFA6-7105-4488-A73B-8D010C9E006B}" type="slidenum">
              <a:rPr lang="en-US" smtClean="0"/>
              <a:t>‹#›</a:t>
            </a:fld>
            <a:endParaRPr lang="en-US"/>
          </a:p>
        </p:txBody>
      </p:sp>
    </p:spTree>
    <p:extLst>
      <p:ext uri="{BB962C8B-B14F-4D97-AF65-F5344CB8AC3E}">
        <p14:creationId xmlns:p14="http://schemas.microsoft.com/office/powerpoint/2010/main" val="318056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3E5356B-6A8B-4658-AD04-D817C78F09C0}" type="datetimeFigureOut">
              <a:rPr lang="en-US" smtClean="0"/>
              <a:t>4/30/2021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98DFA6-7105-4488-A73B-8D010C9E006B}" type="slidenum">
              <a:rPr lang="en-US" smtClean="0"/>
              <a:t>‹#›</a:t>
            </a:fld>
            <a:endParaRPr lang="en-US"/>
          </a:p>
        </p:txBody>
      </p:sp>
    </p:spTree>
    <p:extLst>
      <p:ext uri="{BB962C8B-B14F-4D97-AF65-F5344CB8AC3E}">
        <p14:creationId xmlns:p14="http://schemas.microsoft.com/office/powerpoint/2010/main" val="507974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3E5356B-6A8B-4658-AD04-D817C78F09C0}" type="datetimeFigureOut">
              <a:rPr lang="en-US" smtClean="0"/>
              <a:t>4/30/2021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98DFA6-7105-4488-A73B-8D010C9E006B}" type="slidenum">
              <a:rPr lang="en-US" smtClean="0"/>
              <a:t>‹#›</a:t>
            </a:fld>
            <a:endParaRPr lang="en-US"/>
          </a:p>
        </p:txBody>
      </p:sp>
    </p:spTree>
    <p:extLst>
      <p:ext uri="{BB962C8B-B14F-4D97-AF65-F5344CB8AC3E}">
        <p14:creationId xmlns:p14="http://schemas.microsoft.com/office/powerpoint/2010/main" val="18704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E5356B-6A8B-4658-AD04-D817C78F09C0}" type="datetimeFigureOut">
              <a:rPr lang="en-US" smtClean="0"/>
              <a:t>4/30/2021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98DFA6-7105-4488-A73B-8D010C9E006B}" type="slidenum">
              <a:rPr lang="en-US" smtClean="0"/>
              <a:t>‹#›</a:t>
            </a:fld>
            <a:endParaRPr lang="en-US"/>
          </a:p>
        </p:txBody>
      </p:sp>
    </p:spTree>
    <p:extLst>
      <p:ext uri="{BB962C8B-B14F-4D97-AF65-F5344CB8AC3E}">
        <p14:creationId xmlns:p14="http://schemas.microsoft.com/office/powerpoint/2010/main" val="2934572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E5356B-6A8B-4658-AD04-D817C78F09C0}" type="datetimeFigureOut">
              <a:rPr lang="en-US" smtClean="0"/>
              <a:t>4/30/2021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98DFA6-7105-4488-A73B-8D010C9E006B}" type="slidenum">
              <a:rPr lang="en-US" smtClean="0"/>
              <a:t>‹#›</a:t>
            </a:fld>
            <a:endParaRPr lang="en-US"/>
          </a:p>
        </p:txBody>
      </p:sp>
    </p:spTree>
    <p:extLst>
      <p:ext uri="{BB962C8B-B14F-4D97-AF65-F5344CB8AC3E}">
        <p14:creationId xmlns:p14="http://schemas.microsoft.com/office/powerpoint/2010/main" val="3837645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E5356B-6A8B-4658-AD04-D817C78F09C0}" type="datetimeFigureOut">
              <a:rPr lang="en-US" smtClean="0"/>
              <a:t>4/30/2021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98DFA6-7105-4488-A73B-8D010C9E006B}" type="slidenum">
              <a:rPr lang="en-US" smtClean="0"/>
              <a:t>‹#›</a:t>
            </a:fld>
            <a:endParaRPr lang="en-US"/>
          </a:p>
        </p:txBody>
      </p:sp>
    </p:spTree>
    <p:extLst>
      <p:ext uri="{BB962C8B-B14F-4D97-AF65-F5344CB8AC3E}">
        <p14:creationId xmlns:p14="http://schemas.microsoft.com/office/powerpoint/2010/main" val="1431422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3E5356B-6A8B-4658-AD04-D817C78F09C0}" type="datetimeFigureOut">
              <a:rPr lang="en-US" smtClean="0"/>
              <a:t>4/30/2021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798DFA6-7105-4488-A73B-8D010C9E006B}" type="slidenum">
              <a:rPr lang="en-US" smtClean="0"/>
              <a:t>‹#›</a:t>
            </a:fld>
            <a:endParaRPr lang="en-US"/>
          </a:p>
        </p:txBody>
      </p:sp>
    </p:spTree>
    <p:extLst>
      <p:ext uri="{BB962C8B-B14F-4D97-AF65-F5344CB8AC3E}">
        <p14:creationId xmlns:p14="http://schemas.microsoft.com/office/powerpoint/2010/main" val="16869829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892A1-A895-47F0-A3E8-370427426B8B}"/>
              </a:ext>
            </a:extLst>
          </p:cNvPr>
          <p:cNvSpPr>
            <a:spLocks noGrp="1"/>
          </p:cNvSpPr>
          <p:nvPr>
            <p:ph type="title"/>
          </p:nvPr>
        </p:nvSpPr>
        <p:spPr/>
        <p:txBody>
          <a:bodyPr>
            <a:normAutofit/>
          </a:bodyPr>
          <a:lstStyle/>
          <a:p>
            <a:r>
              <a:rPr lang="en-US" sz="4400" b="1" dirty="0">
                <a:solidFill>
                  <a:schemeClr val="tx1"/>
                </a:solidFill>
                <a:latin typeface="Calibri" panose="020F0502020204030204" pitchFamily="34" charset="0"/>
                <a:cs typeface="Calibri" panose="020F0502020204030204" pitchFamily="34" charset="0"/>
              </a:rPr>
              <a:t>Preparing a Balanced Budget</a:t>
            </a:r>
          </a:p>
        </p:txBody>
      </p:sp>
      <p:sp>
        <p:nvSpPr>
          <p:cNvPr id="3" name="Content Placeholder 2">
            <a:extLst>
              <a:ext uri="{FF2B5EF4-FFF2-40B4-BE49-F238E27FC236}">
                <a16:creationId xmlns:a16="http://schemas.microsoft.com/office/drawing/2014/main" id="{42858ECA-552F-40BD-9481-55C6EEC2F34C}"/>
              </a:ext>
            </a:extLst>
          </p:cNvPr>
          <p:cNvSpPr>
            <a:spLocks noGrp="1"/>
          </p:cNvSpPr>
          <p:nvPr>
            <p:ph idx="1"/>
          </p:nvPr>
        </p:nvSpPr>
        <p:spPr/>
        <p:txBody>
          <a:bodyPr>
            <a:normAutofit/>
          </a:bodyPr>
          <a:lstStyle/>
          <a:p>
            <a:pPr marL="0" indent="0">
              <a:buNone/>
            </a:pPr>
            <a:r>
              <a:rPr lang="en-US" sz="4000" dirty="0">
                <a:latin typeface="Calibri" panose="020F0502020204030204" pitchFamily="34" charset="0"/>
                <a:cs typeface="Calibri" panose="020F0502020204030204" pitchFamily="34" charset="0"/>
              </a:rPr>
              <a:t>Welcome</a:t>
            </a:r>
          </a:p>
          <a:p>
            <a:pPr marL="0" indent="0">
              <a:buNone/>
            </a:pPr>
            <a:r>
              <a:rPr lang="en-US" sz="4000" dirty="0">
                <a:latin typeface="Calibri" panose="020F0502020204030204" pitchFamily="34" charset="0"/>
                <a:cs typeface="Calibri" panose="020F0502020204030204" pitchFamily="34" charset="0"/>
              </a:rPr>
              <a:t>Prayer</a:t>
            </a:r>
          </a:p>
          <a:p>
            <a:pPr marL="0" indent="0">
              <a:buNone/>
            </a:pPr>
            <a:r>
              <a:rPr lang="en-US" sz="4000" dirty="0">
                <a:latin typeface="Calibri" panose="020F0502020204030204" pitchFamily="34" charset="0"/>
                <a:cs typeface="Calibri" panose="020F0502020204030204" pitchFamily="34" charset="0"/>
              </a:rPr>
              <a:t>Introductions</a:t>
            </a:r>
          </a:p>
          <a:p>
            <a:pPr marL="0" indent="0">
              <a:buNone/>
            </a:pPr>
            <a:endParaRPr lang="en-US" sz="4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38332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526DB-A238-4689-9795-18A7C9F14C45}"/>
              </a:ext>
            </a:extLst>
          </p:cNvPr>
          <p:cNvSpPr>
            <a:spLocks noGrp="1"/>
          </p:cNvSpPr>
          <p:nvPr>
            <p:ph type="title"/>
          </p:nvPr>
        </p:nvSpPr>
        <p:spPr/>
        <p:txBody>
          <a:bodyPr>
            <a:normAutofit/>
          </a:bodyPr>
          <a:lstStyle/>
          <a:p>
            <a:pPr algn="ctr"/>
            <a:r>
              <a:rPr lang="en-US" sz="4400" b="1" dirty="0">
                <a:solidFill>
                  <a:schemeClr val="tx1"/>
                </a:solidFill>
                <a:latin typeface="Calibri" panose="020F0502020204030204" pitchFamily="34" charset="0"/>
                <a:cs typeface="Calibri" panose="020F0502020204030204" pitchFamily="34" charset="0"/>
              </a:rPr>
              <a:t>Income</a:t>
            </a:r>
          </a:p>
        </p:txBody>
      </p:sp>
      <p:sp>
        <p:nvSpPr>
          <p:cNvPr id="3" name="Content Placeholder 2">
            <a:extLst>
              <a:ext uri="{FF2B5EF4-FFF2-40B4-BE49-F238E27FC236}">
                <a16:creationId xmlns:a16="http://schemas.microsoft.com/office/drawing/2014/main" id="{F5EDBA32-F546-42AF-94E4-511431CF23B2}"/>
              </a:ext>
            </a:extLst>
          </p:cNvPr>
          <p:cNvSpPr>
            <a:spLocks noGrp="1"/>
          </p:cNvSpPr>
          <p:nvPr>
            <p:ph idx="1"/>
          </p:nvPr>
        </p:nvSpPr>
        <p:spPr>
          <a:xfrm>
            <a:off x="677334" y="1683261"/>
            <a:ext cx="8596668" cy="3880773"/>
          </a:xfrm>
        </p:spPr>
        <p:txBody>
          <a:bodyPr>
            <a:noAutofit/>
          </a:bodyPr>
          <a:lstStyle/>
          <a:p>
            <a:r>
              <a:rPr lang="en-US" sz="4000" dirty="0">
                <a:latin typeface="Calibri" panose="020F0502020204030204" pitchFamily="34" charset="0"/>
                <a:cs typeface="Calibri" panose="020F0502020204030204" pitchFamily="34" charset="0"/>
              </a:rPr>
              <a:t>Before you can allocate your funds, you need to have a good handle on your church’s spending and how it comes in. What months or services tend to have the most extensive offerings? What are your leanest months?</a:t>
            </a:r>
          </a:p>
          <a:p>
            <a:pPr algn="l" fontAlgn="base">
              <a:buFont typeface="Arial" panose="020B0604020202020204" pitchFamily="34" charset="0"/>
              <a:buChar char="•"/>
            </a:pPr>
            <a:r>
              <a:rPr lang="en-US" sz="4000" b="0" i="0" dirty="0">
                <a:solidFill>
                  <a:srgbClr val="464646"/>
                </a:solidFill>
                <a:effectLst/>
                <a:latin typeface="sourcesanspro-regular"/>
              </a:rPr>
              <a:t>Offerings</a:t>
            </a:r>
          </a:p>
          <a:p>
            <a:pPr algn="l" fontAlgn="base">
              <a:buFont typeface="Arial" panose="020B0604020202020204" pitchFamily="34" charset="0"/>
              <a:buChar char="•"/>
            </a:pPr>
            <a:r>
              <a:rPr lang="en-US" sz="4000" b="0" i="0" dirty="0">
                <a:solidFill>
                  <a:srgbClr val="464646"/>
                </a:solidFill>
                <a:effectLst/>
                <a:latin typeface="sourcesanspro-regular"/>
              </a:rPr>
              <a:t>Donations</a:t>
            </a:r>
          </a:p>
          <a:p>
            <a:pPr algn="l" fontAlgn="base">
              <a:buFont typeface="Arial" panose="020B0604020202020204" pitchFamily="34" charset="0"/>
              <a:buChar char="•"/>
            </a:pPr>
            <a:r>
              <a:rPr lang="en-US" sz="4000" b="0" i="0" dirty="0">
                <a:solidFill>
                  <a:srgbClr val="464646"/>
                </a:solidFill>
                <a:effectLst/>
                <a:latin typeface="sourcesanspro-regular"/>
              </a:rPr>
              <a:t>Dues</a:t>
            </a:r>
          </a:p>
          <a:p>
            <a:pPr algn="l" fontAlgn="base">
              <a:buFont typeface="Arial" panose="020B0604020202020204" pitchFamily="34" charset="0"/>
              <a:buChar char="•"/>
            </a:pPr>
            <a:r>
              <a:rPr lang="en-US" sz="4000" b="0" i="0" dirty="0">
                <a:solidFill>
                  <a:srgbClr val="464646"/>
                </a:solidFill>
                <a:effectLst/>
                <a:latin typeface="sourcesanspro-regular"/>
              </a:rPr>
              <a:t>Facility rentals</a:t>
            </a:r>
          </a:p>
          <a:p>
            <a:pPr algn="l" fontAlgn="base">
              <a:buFont typeface="Arial" panose="020B0604020202020204" pitchFamily="34" charset="0"/>
              <a:buChar char="•"/>
            </a:pPr>
            <a:r>
              <a:rPr lang="en-US" sz="4000" b="0" i="0" dirty="0">
                <a:solidFill>
                  <a:srgbClr val="464646"/>
                </a:solidFill>
                <a:effectLst/>
                <a:latin typeface="sourcesanspro-regular"/>
              </a:rPr>
              <a:t>Trust funds</a:t>
            </a:r>
          </a:p>
          <a:p>
            <a:pPr algn="l" fontAlgn="base">
              <a:buFont typeface="Arial" panose="020B0604020202020204" pitchFamily="34" charset="0"/>
              <a:buChar char="•"/>
            </a:pPr>
            <a:r>
              <a:rPr lang="en-US" sz="4000" b="0" i="0" dirty="0">
                <a:solidFill>
                  <a:srgbClr val="464646"/>
                </a:solidFill>
                <a:effectLst/>
                <a:latin typeface="sourcesanspro-regular"/>
              </a:rPr>
              <a:t>Investments</a:t>
            </a:r>
          </a:p>
          <a:p>
            <a:pPr algn="l" fontAlgn="base">
              <a:buFont typeface="Arial" panose="020B0604020202020204" pitchFamily="34" charset="0"/>
              <a:buChar char="•"/>
            </a:pPr>
            <a:r>
              <a:rPr lang="en-US" sz="4000" b="0" i="0" dirty="0">
                <a:solidFill>
                  <a:srgbClr val="464646"/>
                </a:solidFill>
                <a:effectLst/>
                <a:latin typeface="sourcesanspro-regular"/>
              </a:rPr>
              <a:t>Bequests</a:t>
            </a:r>
          </a:p>
          <a:p>
            <a:endParaRPr lang="en-US" sz="4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59895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526DB-A238-4689-9795-18A7C9F14C45}"/>
              </a:ext>
            </a:extLst>
          </p:cNvPr>
          <p:cNvSpPr>
            <a:spLocks noGrp="1"/>
          </p:cNvSpPr>
          <p:nvPr>
            <p:ph type="title"/>
          </p:nvPr>
        </p:nvSpPr>
        <p:spPr/>
        <p:txBody>
          <a:bodyPr>
            <a:normAutofit/>
          </a:bodyPr>
          <a:lstStyle/>
          <a:p>
            <a:pPr algn="ctr"/>
            <a:r>
              <a:rPr lang="en-US" sz="4400" b="1" dirty="0">
                <a:solidFill>
                  <a:schemeClr val="tx1"/>
                </a:solidFill>
                <a:latin typeface="Calibri" panose="020F0502020204030204" pitchFamily="34" charset="0"/>
                <a:cs typeface="Calibri" panose="020F0502020204030204" pitchFamily="34" charset="0"/>
              </a:rPr>
              <a:t>Expenses</a:t>
            </a:r>
          </a:p>
        </p:txBody>
      </p:sp>
      <p:sp>
        <p:nvSpPr>
          <p:cNvPr id="3" name="Content Placeholder 2">
            <a:extLst>
              <a:ext uri="{FF2B5EF4-FFF2-40B4-BE49-F238E27FC236}">
                <a16:creationId xmlns:a16="http://schemas.microsoft.com/office/drawing/2014/main" id="{F5EDBA32-F546-42AF-94E4-511431CF23B2}"/>
              </a:ext>
            </a:extLst>
          </p:cNvPr>
          <p:cNvSpPr>
            <a:spLocks noGrp="1"/>
          </p:cNvSpPr>
          <p:nvPr>
            <p:ph idx="1"/>
          </p:nvPr>
        </p:nvSpPr>
        <p:spPr>
          <a:xfrm>
            <a:off x="677334" y="1539487"/>
            <a:ext cx="8596668" cy="3880773"/>
          </a:xfrm>
        </p:spPr>
        <p:txBody>
          <a:bodyPr>
            <a:noAutofit/>
          </a:bodyPr>
          <a:lstStyle/>
          <a:p>
            <a:r>
              <a:rPr lang="en-US" sz="4000" dirty="0">
                <a:latin typeface="Calibri" panose="020F0502020204030204" pitchFamily="34" charset="0"/>
                <a:cs typeface="Calibri" panose="020F0502020204030204" pitchFamily="34" charset="0"/>
              </a:rPr>
              <a:t>To say that budgeting is keeping track of the money coming in and the money going out seems glaringly apparent. But it’s that simple. The truth is that your budget is only going to be as good as your financial awareness. The longer you keep track of the money coming in and out, the easier creating accurate budgets will be in the future.</a:t>
            </a:r>
          </a:p>
        </p:txBody>
      </p:sp>
    </p:spTree>
    <p:extLst>
      <p:ext uri="{BB962C8B-B14F-4D97-AF65-F5344CB8AC3E}">
        <p14:creationId xmlns:p14="http://schemas.microsoft.com/office/powerpoint/2010/main" val="1585106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52683E9-166F-473D-914A-EAFF80201E80}"/>
              </a:ext>
            </a:extLst>
          </p:cNvPr>
          <p:cNvSpPr txBox="1"/>
          <p:nvPr/>
        </p:nvSpPr>
        <p:spPr>
          <a:xfrm>
            <a:off x="1173191" y="586596"/>
            <a:ext cx="7418717" cy="769441"/>
          </a:xfrm>
          <a:prstGeom prst="rect">
            <a:avLst/>
          </a:prstGeom>
          <a:noFill/>
        </p:spPr>
        <p:txBody>
          <a:bodyPr wrap="square" rtlCol="0">
            <a:spAutoFit/>
          </a:bodyPr>
          <a:lstStyle/>
          <a:p>
            <a:r>
              <a:rPr lang="en-US" sz="4400" b="1" dirty="0">
                <a:latin typeface="Calibri" panose="020F0502020204030204" pitchFamily="34" charset="0"/>
                <a:cs typeface="Calibri" panose="020F0502020204030204" pitchFamily="34" charset="0"/>
              </a:rPr>
              <a:t>Breakout Rooms</a:t>
            </a:r>
          </a:p>
        </p:txBody>
      </p:sp>
      <p:sp>
        <p:nvSpPr>
          <p:cNvPr id="3" name="TextBox 2">
            <a:extLst>
              <a:ext uri="{FF2B5EF4-FFF2-40B4-BE49-F238E27FC236}">
                <a16:creationId xmlns:a16="http://schemas.microsoft.com/office/drawing/2014/main" id="{D4033E64-6C95-4123-AE37-7C6C941B7858}"/>
              </a:ext>
            </a:extLst>
          </p:cNvPr>
          <p:cNvSpPr txBox="1"/>
          <p:nvPr/>
        </p:nvSpPr>
        <p:spPr>
          <a:xfrm>
            <a:off x="1265205" y="1524000"/>
            <a:ext cx="7234687" cy="4401205"/>
          </a:xfrm>
          <a:prstGeom prst="rect">
            <a:avLst/>
          </a:prstGeom>
          <a:noFill/>
        </p:spPr>
        <p:txBody>
          <a:bodyPr wrap="square" rtlCol="0">
            <a:spAutoFit/>
          </a:bodyPr>
          <a:lstStyle/>
          <a:p>
            <a:r>
              <a:rPr lang="en-US" sz="4000" dirty="0">
                <a:latin typeface="Calibri" panose="020F0502020204030204" pitchFamily="34" charset="0"/>
                <a:cs typeface="Calibri" panose="020F0502020204030204" pitchFamily="34" charset="0"/>
              </a:rPr>
              <a:t>What are your congregation’s ministry priorities?</a:t>
            </a:r>
          </a:p>
          <a:p>
            <a:endParaRPr lang="en-US" sz="4000" dirty="0">
              <a:latin typeface="Calibri" panose="020F0502020204030204" pitchFamily="34" charset="0"/>
              <a:cs typeface="Calibri" panose="020F0502020204030204" pitchFamily="34" charset="0"/>
            </a:endParaRPr>
          </a:p>
          <a:p>
            <a:r>
              <a:rPr lang="en-US" sz="4000" dirty="0">
                <a:latin typeface="Calibri" panose="020F0502020204030204" pitchFamily="34" charset="0"/>
                <a:cs typeface="Calibri" panose="020F0502020204030204" pitchFamily="34" charset="0"/>
              </a:rPr>
              <a:t>Are those priorities evidenced in your budget?</a:t>
            </a:r>
          </a:p>
          <a:p>
            <a:endParaRPr lang="en-US" sz="4000" dirty="0">
              <a:latin typeface="Calibri" panose="020F0502020204030204" pitchFamily="34" charset="0"/>
              <a:cs typeface="Calibri" panose="020F0502020204030204" pitchFamily="34" charset="0"/>
            </a:endParaRPr>
          </a:p>
          <a:p>
            <a:r>
              <a:rPr lang="en-US" sz="4000" i="1" dirty="0">
                <a:latin typeface="Calibri" panose="020F0502020204030204" pitchFamily="34" charset="0"/>
                <a:cs typeface="Calibri" panose="020F0502020204030204" pitchFamily="34" charset="0"/>
              </a:rPr>
              <a:t>										</a:t>
            </a:r>
            <a:r>
              <a:rPr lang="en-US" sz="4000" dirty="0">
                <a:latin typeface="Calibri" panose="020F0502020204030204" pitchFamily="34" charset="0"/>
                <a:cs typeface="Calibri" panose="020F0502020204030204" pitchFamily="34" charset="0"/>
              </a:rPr>
              <a:t>15 minutes</a:t>
            </a:r>
          </a:p>
        </p:txBody>
      </p:sp>
    </p:spTree>
    <p:extLst>
      <p:ext uri="{BB962C8B-B14F-4D97-AF65-F5344CB8AC3E}">
        <p14:creationId xmlns:p14="http://schemas.microsoft.com/office/powerpoint/2010/main" val="1561634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526DB-A238-4689-9795-18A7C9F14C45}"/>
              </a:ext>
            </a:extLst>
          </p:cNvPr>
          <p:cNvSpPr>
            <a:spLocks noGrp="1"/>
          </p:cNvSpPr>
          <p:nvPr>
            <p:ph type="title"/>
          </p:nvPr>
        </p:nvSpPr>
        <p:spPr/>
        <p:txBody>
          <a:bodyPr>
            <a:normAutofit fontScale="90000"/>
          </a:bodyPr>
          <a:lstStyle/>
          <a:p>
            <a:pPr algn="ctr"/>
            <a:r>
              <a:rPr lang="en-US" sz="4400" b="1" dirty="0">
                <a:solidFill>
                  <a:schemeClr val="tx1"/>
                </a:solidFill>
                <a:latin typeface="Calibri" panose="020F0502020204030204" pitchFamily="34" charset="0"/>
                <a:cs typeface="Calibri" panose="020F0502020204030204" pitchFamily="34" charset="0"/>
              </a:rPr>
              <a:t>Include Shared Ministries in Your Budget</a:t>
            </a:r>
          </a:p>
        </p:txBody>
      </p:sp>
      <p:sp>
        <p:nvSpPr>
          <p:cNvPr id="3" name="Content Placeholder 2">
            <a:extLst>
              <a:ext uri="{FF2B5EF4-FFF2-40B4-BE49-F238E27FC236}">
                <a16:creationId xmlns:a16="http://schemas.microsoft.com/office/drawing/2014/main" id="{F5EDBA32-F546-42AF-94E4-511431CF23B2}"/>
              </a:ext>
            </a:extLst>
          </p:cNvPr>
          <p:cNvSpPr>
            <a:spLocks noGrp="1"/>
          </p:cNvSpPr>
          <p:nvPr>
            <p:ph idx="1"/>
          </p:nvPr>
        </p:nvSpPr>
        <p:spPr>
          <a:xfrm>
            <a:off x="677334" y="1683261"/>
            <a:ext cx="8596668" cy="3880773"/>
          </a:xfrm>
        </p:spPr>
        <p:txBody>
          <a:bodyPr>
            <a:noAutofit/>
          </a:bodyPr>
          <a:lstStyle/>
          <a:p>
            <a:endParaRPr lang="en-US" sz="4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95530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892A1-A895-47F0-A3E8-370427426B8B}"/>
              </a:ext>
            </a:extLst>
          </p:cNvPr>
          <p:cNvSpPr>
            <a:spLocks noGrp="1"/>
          </p:cNvSpPr>
          <p:nvPr>
            <p:ph type="title"/>
          </p:nvPr>
        </p:nvSpPr>
        <p:spPr>
          <a:xfrm>
            <a:off x="677334" y="290423"/>
            <a:ext cx="8596668" cy="704490"/>
          </a:xfrm>
        </p:spPr>
        <p:txBody>
          <a:bodyPr>
            <a:normAutofit fontScale="90000"/>
          </a:bodyPr>
          <a:lstStyle/>
          <a:p>
            <a:r>
              <a:rPr lang="en-US" sz="4400" b="1" dirty="0">
                <a:solidFill>
                  <a:schemeClr val="tx1"/>
                </a:solidFill>
                <a:latin typeface="Calibri" panose="020F0502020204030204" pitchFamily="34" charset="0"/>
                <a:cs typeface="Calibri" panose="020F0502020204030204" pitchFamily="34" charset="0"/>
              </a:rPr>
              <a:t>Course Goals</a:t>
            </a:r>
          </a:p>
        </p:txBody>
      </p:sp>
      <p:sp>
        <p:nvSpPr>
          <p:cNvPr id="3" name="Content Placeholder 2">
            <a:extLst>
              <a:ext uri="{FF2B5EF4-FFF2-40B4-BE49-F238E27FC236}">
                <a16:creationId xmlns:a16="http://schemas.microsoft.com/office/drawing/2014/main" id="{42858ECA-552F-40BD-9481-55C6EEC2F34C}"/>
              </a:ext>
            </a:extLst>
          </p:cNvPr>
          <p:cNvSpPr>
            <a:spLocks noGrp="1"/>
          </p:cNvSpPr>
          <p:nvPr>
            <p:ph idx="1"/>
          </p:nvPr>
        </p:nvSpPr>
        <p:spPr>
          <a:xfrm>
            <a:off x="442823" y="994913"/>
            <a:ext cx="9402792" cy="5572664"/>
          </a:xfrm>
        </p:spPr>
        <p:txBody>
          <a:bodyPr>
            <a:noAutofit/>
          </a:bodyPr>
          <a:lstStyle/>
          <a:p>
            <a:pPr marL="0" indent="0">
              <a:buNone/>
            </a:pPr>
            <a:r>
              <a:rPr lang="en-US" sz="3600" dirty="0">
                <a:latin typeface="Calibri" panose="020F0502020204030204" pitchFamily="34" charset="0"/>
                <a:cs typeface="Calibri" panose="020F0502020204030204" pitchFamily="34" charset="0"/>
              </a:rPr>
              <a:t>Week One</a:t>
            </a:r>
          </a:p>
          <a:p>
            <a:r>
              <a:rPr lang="en-US" sz="3600" dirty="0">
                <a:latin typeface="Calibri" panose="020F0502020204030204" pitchFamily="34" charset="0"/>
                <a:cs typeface="Calibri" panose="020F0502020204030204" pitchFamily="34" charset="0"/>
              </a:rPr>
              <a:t>Review the work of the Finance Committee as </a:t>
            </a:r>
          </a:p>
          <a:p>
            <a:pPr marL="0" indent="0">
              <a:buNone/>
            </a:pPr>
            <a:r>
              <a:rPr lang="en-US" sz="3600" dirty="0">
                <a:latin typeface="Calibri" panose="020F0502020204030204" pitchFamily="34" charset="0"/>
                <a:cs typeface="Calibri" panose="020F0502020204030204" pitchFamily="34" charset="0"/>
              </a:rPr>
              <a:t>stated in the Book of Discipline</a:t>
            </a:r>
          </a:p>
          <a:p>
            <a:r>
              <a:rPr lang="en-US" sz="3600" dirty="0">
                <a:latin typeface="Calibri" panose="020F0502020204030204" pitchFamily="34" charset="0"/>
                <a:cs typeface="Calibri" panose="020F0502020204030204" pitchFamily="34" charset="0"/>
              </a:rPr>
              <a:t>Review your church’s income and expenses </a:t>
            </a:r>
          </a:p>
          <a:p>
            <a:r>
              <a:rPr lang="en-US" sz="3600" dirty="0">
                <a:latin typeface="Calibri" panose="020F0502020204030204" pitchFamily="34" charset="0"/>
                <a:cs typeface="Calibri" panose="020F0502020204030204" pitchFamily="34" charset="0"/>
              </a:rPr>
              <a:t>Identify projected income and expenses </a:t>
            </a:r>
          </a:p>
        </p:txBody>
      </p:sp>
    </p:spTree>
    <p:extLst>
      <p:ext uri="{BB962C8B-B14F-4D97-AF65-F5344CB8AC3E}">
        <p14:creationId xmlns:p14="http://schemas.microsoft.com/office/powerpoint/2010/main" val="2129071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892A1-A895-47F0-A3E8-370427426B8B}"/>
              </a:ext>
            </a:extLst>
          </p:cNvPr>
          <p:cNvSpPr>
            <a:spLocks noGrp="1"/>
          </p:cNvSpPr>
          <p:nvPr>
            <p:ph type="title"/>
          </p:nvPr>
        </p:nvSpPr>
        <p:spPr>
          <a:xfrm>
            <a:off x="677334" y="290423"/>
            <a:ext cx="8596668" cy="704490"/>
          </a:xfrm>
        </p:spPr>
        <p:txBody>
          <a:bodyPr>
            <a:normAutofit fontScale="90000"/>
          </a:bodyPr>
          <a:lstStyle/>
          <a:p>
            <a:r>
              <a:rPr lang="en-US" sz="4400" b="1" dirty="0">
                <a:solidFill>
                  <a:schemeClr val="tx1"/>
                </a:solidFill>
                <a:latin typeface="Calibri" panose="020F0502020204030204" pitchFamily="34" charset="0"/>
                <a:cs typeface="Calibri" panose="020F0502020204030204" pitchFamily="34" charset="0"/>
              </a:rPr>
              <a:t>Course Goals</a:t>
            </a:r>
          </a:p>
        </p:txBody>
      </p:sp>
      <p:sp>
        <p:nvSpPr>
          <p:cNvPr id="3" name="Content Placeholder 2">
            <a:extLst>
              <a:ext uri="{FF2B5EF4-FFF2-40B4-BE49-F238E27FC236}">
                <a16:creationId xmlns:a16="http://schemas.microsoft.com/office/drawing/2014/main" id="{42858ECA-552F-40BD-9481-55C6EEC2F34C}"/>
              </a:ext>
            </a:extLst>
          </p:cNvPr>
          <p:cNvSpPr>
            <a:spLocks noGrp="1"/>
          </p:cNvSpPr>
          <p:nvPr>
            <p:ph idx="1"/>
          </p:nvPr>
        </p:nvSpPr>
        <p:spPr>
          <a:xfrm>
            <a:off x="442823" y="994913"/>
            <a:ext cx="10524226" cy="5572664"/>
          </a:xfrm>
        </p:spPr>
        <p:txBody>
          <a:bodyPr>
            <a:noAutofit/>
          </a:bodyPr>
          <a:lstStyle/>
          <a:p>
            <a:pPr marL="0" indent="0">
              <a:buNone/>
            </a:pPr>
            <a:r>
              <a:rPr lang="en-US" sz="3600" dirty="0">
                <a:latin typeface="Calibri" panose="020F0502020204030204" pitchFamily="34" charset="0"/>
                <a:cs typeface="Calibri" panose="020F0502020204030204" pitchFamily="34" charset="0"/>
              </a:rPr>
              <a:t>Week Two</a:t>
            </a:r>
          </a:p>
          <a:p>
            <a:r>
              <a:rPr lang="en-US" sz="3600" dirty="0">
                <a:latin typeface="Calibri" panose="020F0502020204030204" pitchFamily="34" charset="0"/>
                <a:cs typeface="Calibri" panose="020F0502020204030204" pitchFamily="34" charset="0"/>
              </a:rPr>
              <a:t>Gather your church’s budget information and budget requests </a:t>
            </a:r>
          </a:p>
          <a:p>
            <a:r>
              <a:rPr lang="en-US" sz="3600" dirty="0">
                <a:latin typeface="Calibri" panose="020F0502020204030204" pitchFamily="34" charset="0"/>
                <a:cs typeface="Calibri" panose="020F0502020204030204" pitchFamily="34" charset="0"/>
              </a:rPr>
              <a:t>Create a budget spreadsheet </a:t>
            </a:r>
          </a:p>
          <a:p>
            <a:r>
              <a:rPr lang="en-US" sz="3600" dirty="0">
                <a:latin typeface="Calibri" panose="020F0502020204030204" pitchFamily="34" charset="0"/>
                <a:cs typeface="Calibri" panose="020F0502020204030204" pitchFamily="34" charset="0"/>
              </a:rPr>
              <a:t>develop a process for living within the budget. </a:t>
            </a:r>
          </a:p>
          <a:p>
            <a:r>
              <a:rPr lang="en-US" sz="3600" dirty="0">
                <a:latin typeface="Calibri" panose="020F0502020204030204" pitchFamily="34" charset="0"/>
                <a:cs typeface="Calibri" panose="020F0502020204030204" pitchFamily="34" charset="0"/>
              </a:rPr>
              <a:t>Living into a balanced budget</a:t>
            </a:r>
          </a:p>
        </p:txBody>
      </p:sp>
    </p:spTree>
    <p:extLst>
      <p:ext uri="{BB962C8B-B14F-4D97-AF65-F5344CB8AC3E}">
        <p14:creationId xmlns:p14="http://schemas.microsoft.com/office/powerpoint/2010/main" val="635761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EBF07-6FA2-4B92-9E00-C17F08F1D5F9}"/>
              </a:ext>
            </a:extLst>
          </p:cNvPr>
          <p:cNvSpPr>
            <a:spLocks noGrp="1"/>
          </p:cNvSpPr>
          <p:nvPr>
            <p:ph type="ctrTitle"/>
          </p:nvPr>
        </p:nvSpPr>
        <p:spPr>
          <a:xfrm>
            <a:off x="940093" y="752168"/>
            <a:ext cx="9144000" cy="6008437"/>
          </a:xfrm>
        </p:spPr>
        <p:txBody>
          <a:bodyPr>
            <a:normAutofit fontScale="90000"/>
          </a:bodyPr>
          <a:lstStyle/>
          <a:p>
            <a:pPr algn="l" fontAlgn="base"/>
            <a:r>
              <a:rPr lang="en-US" sz="4900" b="1" i="0" dirty="0">
                <a:solidFill>
                  <a:srgbClr val="343434"/>
                </a:solidFill>
                <a:effectLst/>
                <a:latin typeface="Calibri" panose="020F0502020204030204" pitchFamily="34" charset="0"/>
                <a:cs typeface="Calibri" panose="020F0502020204030204" pitchFamily="34" charset="0"/>
              </a:rPr>
              <a:t>Finance Committee</a:t>
            </a:r>
            <a:br>
              <a:rPr lang="en-US" sz="2700" b="0" i="0" dirty="0">
                <a:solidFill>
                  <a:srgbClr val="343434"/>
                </a:solidFill>
                <a:effectLst/>
                <a:latin typeface="Calibri" panose="020F0502020204030204" pitchFamily="34" charset="0"/>
                <a:cs typeface="Calibri" panose="020F0502020204030204" pitchFamily="34" charset="0"/>
              </a:rPr>
            </a:br>
            <a:br>
              <a:rPr lang="en-US" sz="2700" b="0" i="0" dirty="0">
                <a:solidFill>
                  <a:srgbClr val="343434"/>
                </a:solidFill>
                <a:effectLst/>
                <a:latin typeface="Calibri" panose="020F0502020204030204" pitchFamily="34" charset="0"/>
                <a:cs typeface="Calibri" panose="020F0502020204030204" pitchFamily="34" charset="0"/>
              </a:rPr>
            </a:br>
            <a:r>
              <a:rPr lang="en-US" sz="4400" b="0" i="0" dirty="0">
                <a:solidFill>
                  <a:srgbClr val="343434"/>
                </a:solidFill>
                <a:effectLst/>
                <a:latin typeface="Calibri" panose="020F0502020204030204" pitchFamily="34" charset="0"/>
                <a:cs typeface="Calibri" panose="020F0502020204030204" pitchFamily="34" charset="0"/>
              </a:rPr>
              <a:t>An effective finance committee proposes a budget; </a:t>
            </a:r>
            <a:r>
              <a:rPr lang="en-US" sz="4400" b="1" i="0" dirty="0">
                <a:solidFill>
                  <a:srgbClr val="343434"/>
                </a:solidFill>
                <a:effectLst/>
                <a:latin typeface="Calibri" panose="020F0502020204030204" pitchFamily="34" charset="0"/>
                <a:cs typeface="Calibri" panose="020F0502020204030204" pitchFamily="34" charset="0"/>
              </a:rPr>
              <a:t>then raises, manages, and distributes the financial resources </a:t>
            </a:r>
            <a:r>
              <a:rPr lang="en-US" sz="4400" b="0" i="0" dirty="0">
                <a:solidFill>
                  <a:srgbClr val="343434"/>
                </a:solidFill>
                <a:effectLst/>
                <a:latin typeface="Calibri" panose="020F0502020204030204" pitchFamily="34" charset="0"/>
                <a:cs typeface="Calibri" panose="020F0502020204030204" pitchFamily="34" charset="0"/>
              </a:rPr>
              <a:t>of the congregation to support and strengthen the mission and ministry of the congregation.</a:t>
            </a:r>
            <a:br>
              <a:rPr lang="en-US" sz="4400" b="0" i="0" dirty="0">
                <a:solidFill>
                  <a:srgbClr val="343434"/>
                </a:solidFill>
                <a:effectLst/>
                <a:latin typeface="Calibri" panose="020F0502020204030204" pitchFamily="34" charset="0"/>
                <a:cs typeface="Calibri" panose="020F0502020204030204" pitchFamily="34" charset="0"/>
              </a:rPr>
            </a:br>
            <a:br>
              <a:rPr lang="en-US" sz="4400" b="0" i="0" dirty="0">
                <a:solidFill>
                  <a:srgbClr val="343434"/>
                </a:solidFill>
                <a:effectLst/>
                <a:latin typeface="Calibri" panose="020F0502020204030204" pitchFamily="34" charset="0"/>
                <a:cs typeface="Calibri" panose="020F0502020204030204" pitchFamily="34" charset="0"/>
              </a:rPr>
            </a:br>
            <a:endParaRPr lang="en-US" sz="4400" dirty="0"/>
          </a:p>
        </p:txBody>
      </p:sp>
    </p:spTree>
    <p:extLst>
      <p:ext uri="{BB962C8B-B14F-4D97-AF65-F5344CB8AC3E}">
        <p14:creationId xmlns:p14="http://schemas.microsoft.com/office/powerpoint/2010/main" val="903806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EBF07-6FA2-4B92-9E00-C17F08F1D5F9}"/>
              </a:ext>
            </a:extLst>
          </p:cNvPr>
          <p:cNvSpPr>
            <a:spLocks noGrp="1"/>
          </p:cNvSpPr>
          <p:nvPr>
            <p:ph type="ctrTitle"/>
          </p:nvPr>
        </p:nvSpPr>
        <p:spPr>
          <a:xfrm>
            <a:off x="713117" y="437072"/>
            <a:ext cx="10150416" cy="6268528"/>
          </a:xfrm>
        </p:spPr>
        <p:txBody>
          <a:bodyPr>
            <a:normAutofit fontScale="90000"/>
          </a:bodyPr>
          <a:lstStyle/>
          <a:p>
            <a:pPr algn="l" fontAlgn="base"/>
            <a:r>
              <a:rPr lang="en-US" sz="4900" b="1" i="0" dirty="0">
                <a:solidFill>
                  <a:srgbClr val="343434"/>
                </a:solidFill>
                <a:effectLst/>
                <a:latin typeface="Calibri" panose="020F0502020204030204" pitchFamily="34" charset="0"/>
                <a:cs typeface="Calibri" panose="020F0502020204030204" pitchFamily="34" charset="0"/>
              </a:rPr>
              <a:t>Responsibilities of the Committee</a:t>
            </a:r>
            <a:br>
              <a:rPr lang="en-US" sz="2700" b="0" i="0" dirty="0">
                <a:solidFill>
                  <a:srgbClr val="343434"/>
                </a:solidFill>
                <a:effectLst/>
                <a:latin typeface="Calibri" panose="020F0502020204030204" pitchFamily="34" charset="0"/>
                <a:cs typeface="Calibri" panose="020F0502020204030204" pitchFamily="34" charset="0"/>
              </a:rPr>
            </a:br>
            <a:r>
              <a:rPr lang="en-US" sz="4400" b="0" i="0" dirty="0">
                <a:solidFill>
                  <a:srgbClr val="343434"/>
                </a:solidFill>
                <a:effectLst/>
                <a:latin typeface="Calibri" panose="020F0502020204030204" pitchFamily="34" charset="0"/>
                <a:cs typeface="Calibri" panose="020F0502020204030204" pitchFamily="34" charset="0"/>
              </a:rPr>
              <a:t>The finance committee annually compiles </a:t>
            </a:r>
            <a:br>
              <a:rPr lang="en-US" sz="4400" b="0" i="0" dirty="0">
                <a:solidFill>
                  <a:srgbClr val="343434"/>
                </a:solidFill>
                <a:effectLst/>
                <a:latin typeface="Calibri" panose="020F0502020204030204" pitchFamily="34" charset="0"/>
                <a:cs typeface="Calibri" panose="020F0502020204030204" pitchFamily="34" charset="0"/>
              </a:rPr>
            </a:br>
            <a:r>
              <a:rPr lang="en-US" sz="4400" b="1" i="0" dirty="0">
                <a:solidFill>
                  <a:srgbClr val="343434"/>
                </a:solidFill>
                <a:effectLst/>
                <a:latin typeface="Calibri" panose="020F0502020204030204" pitchFamily="34" charset="0"/>
                <a:cs typeface="Calibri" panose="020F0502020204030204" pitchFamily="34" charset="0"/>
              </a:rPr>
              <a:t>a budget for supporting the mission and </a:t>
            </a:r>
            <a:br>
              <a:rPr lang="en-US" sz="4400" b="1" i="0" dirty="0">
                <a:solidFill>
                  <a:srgbClr val="343434"/>
                </a:solidFill>
                <a:effectLst/>
                <a:latin typeface="Calibri" panose="020F0502020204030204" pitchFamily="34" charset="0"/>
                <a:cs typeface="Calibri" panose="020F0502020204030204" pitchFamily="34" charset="0"/>
              </a:rPr>
            </a:br>
            <a:r>
              <a:rPr lang="en-US" sz="4400" b="1" i="0" dirty="0">
                <a:solidFill>
                  <a:srgbClr val="343434"/>
                </a:solidFill>
                <a:effectLst/>
                <a:latin typeface="Calibri" panose="020F0502020204030204" pitchFamily="34" charset="0"/>
                <a:cs typeface="Calibri" panose="020F0502020204030204" pitchFamily="34" charset="0"/>
              </a:rPr>
              <a:t>vision of the local church </a:t>
            </a:r>
            <a:r>
              <a:rPr lang="en-US" sz="4400" b="0" i="0" dirty="0">
                <a:solidFill>
                  <a:srgbClr val="343434"/>
                </a:solidFill>
                <a:effectLst/>
                <a:latin typeface="Calibri" panose="020F0502020204030204" pitchFamily="34" charset="0"/>
                <a:cs typeface="Calibri" panose="020F0502020204030204" pitchFamily="34" charset="0"/>
              </a:rPr>
              <a:t>and submits the budget to the church leadership team for </a:t>
            </a:r>
            <a:br>
              <a:rPr lang="en-US" sz="4400" b="0" i="0" dirty="0">
                <a:solidFill>
                  <a:srgbClr val="343434"/>
                </a:solidFill>
                <a:effectLst/>
                <a:latin typeface="Calibri" panose="020F0502020204030204" pitchFamily="34" charset="0"/>
                <a:cs typeface="Calibri" panose="020F0502020204030204" pitchFamily="34" charset="0"/>
              </a:rPr>
            </a:br>
            <a:r>
              <a:rPr lang="en-US" sz="4400" b="0" i="0" dirty="0">
                <a:solidFill>
                  <a:srgbClr val="343434"/>
                </a:solidFill>
                <a:effectLst/>
                <a:latin typeface="Calibri" panose="020F0502020204030204" pitchFamily="34" charset="0"/>
                <a:cs typeface="Calibri" panose="020F0502020204030204" pitchFamily="34" charset="0"/>
              </a:rPr>
              <a:t>review and adoption. During the year, the finance team recommends any changes to the approved annual budget to the church leadership team.</a:t>
            </a:r>
            <a:br>
              <a:rPr lang="en-US" sz="4400" b="0" i="0" dirty="0">
                <a:solidFill>
                  <a:srgbClr val="343434"/>
                </a:solidFill>
                <a:effectLst/>
                <a:latin typeface="Calibri" panose="020F0502020204030204" pitchFamily="34" charset="0"/>
                <a:cs typeface="Calibri" panose="020F0502020204030204" pitchFamily="34" charset="0"/>
              </a:rPr>
            </a:br>
            <a:endParaRPr lang="en-US" sz="4400" dirty="0"/>
          </a:p>
        </p:txBody>
      </p:sp>
    </p:spTree>
    <p:extLst>
      <p:ext uri="{BB962C8B-B14F-4D97-AF65-F5344CB8AC3E}">
        <p14:creationId xmlns:p14="http://schemas.microsoft.com/office/powerpoint/2010/main" val="1969458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EBF07-6FA2-4B92-9E00-C17F08F1D5F9}"/>
              </a:ext>
            </a:extLst>
          </p:cNvPr>
          <p:cNvSpPr>
            <a:spLocks noGrp="1"/>
          </p:cNvSpPr>
          <p:nvPr>
            <p:ph type="ctrTitle"/>
          </p:nvPr>
        </p:nvSpPr>
        <p:spPr>
          <a:xfrm>
            <a:off x="776377" y="1585822"/>
            <a:ext cx="9144000" cy="3686355"/>
          </a:xfrm>
        </p:spPr>
        <p:txBody>
          <a:bodyPr>
            <a:noAutofit/>
          </a:bodyPr>
          <a:lstStyle/>
          <a:p>
            <a:pPr algn="l" fontAlgn="base"/>
            <a:r>
              <a:rPr lang="en-US" sz="4400" dirty="0">
                <a:solidFill>
                  <a:schemeClr val="tx1"/>
                </a:solidFill>
                <a:latin typeface="Calibri" panose="020F0502020204030204" pitchFamily="34" charset="0"/>
                <a:cs typeface="Calibri" panose="020F0502020204030204" pitchFamily="34" charset="0"/>
              </a:rPr>
              <a:t>This team is responsible for developing and carrying out plans to raise enough income to support the budget that has been approved.</a:t>
            </a:r>
            <a:br>
              <a:rPr lang="en-US" sz="4400" dirty="0">
                <a:solidFill>
                  <a:schemeClr val="tx1"/>
                </a:solidFill>
                <a:latin typeface="Calibri" panose="020F0502020204030204" pitchFamily="34" charset="0"/>
                <a:cs typeface="Calibri" panose="020F0502020204030204" pitchFamily="34" charset="0"/>
              </a:rPr>
            </a:br>
            <a:endParaRPr lang="en-US" sz="44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12065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EBF07-6FA2-4B92-9E00-C17F08F1D5F9}"/>
              </a:ext>
            </a:extLst>
          </p:cNvPr>
          <p:cNvSpPr>
            <a:spLocks noGrp="1"/>
          </p:cNvSpPr>
          <p:nvPr>
            <p:ph type="ctrTitle"/>
          </p:nvPr>
        </p:nvSpPr>
        <p:spPr>
          <a:xfrm>
            <a:off x="805133" y="1088366"/>
            <a:ext cx="9144000" cy="4681268"/>
          </a:xfrm>
        </p:spPr>
        <p:txBody>
          <a:bodyPr>
            <a:noAutofit/>
          </a:bodyPr>
          <a:lstStyle/>
          <a:p>
            <a:pPr algn="l" fontAlgn="base"/>
            <a:r>
              <a:rPr lang="en-US" sz="4400" dirty="0">
                <a:solidFill>
                  <a:schemeClr val="tx1"/>
                </a:solidFill>
                <a:latin typeface="Calibri" panose="020F0502020204030204" pitchFamily="34" charset="0"/>
                <a:cs typeface="Calibri" panose="020F0502020204030204" pitchFamily="34" charset="0"/>
              </a:rPr>
              <a:t>Both the finance team and individual members need to engage in spiritual practices that attend to God’s will and direction. Team members need to hold one another accountable to decisions and actions that fulfill the mission and vision of the church.</a:t>
            </a:r>
          </a:p>
        </p:txBody>
      </p:sp>
    </p:spTree>
    <p:extLst>
      <p:ext uri="{BB962C8B-B14F-4D97-AF65-F5344CB8AC3E}">
        <p14:creationId xmlns:p14="http://schemas.microsoft.com/office/powerpoint/2010/main" val="3048342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52683E9-166F-473D-914A-EAFF80201E80}"/>
              </a:ext>
            </a:extLst>
          </p:cNvPr>
          <p:cNvSpPr txBox="1"/>
          <p:nvPr/>
        </p:nvSpPr>
        <p:spPr>
          <a:xfrm>
            <a:off x="1173191" y="586596"/>
            <a:ext cx="7418717" cy="769441"/>
          </a:xfrm>
          <a:prstGeom prst="rect">
            <a:avLst/>
          </a:prstGeom>
          <a:noFill/>
        </p:spPr>
        <p:txBody>
          <a:bodyPr wrap="square" rtlCol="0">
            <a:spAutoFit/>
          </a:bodyPr>
          <a:lstStyle/>
          <a:p>
            <a:r>
              <a:rPr lang="en-US" sz="4400" b="1" dirty="0">
                <a:latin typeface="Calibri" panose="020F0502020204030204" pitchFamily="34" charset="0"/>
                <a:cs typeface="Calibri" panose="020F0502020204030204" pitchFamily="34" charset="0"/>
              </a:rPr>
              <a:t>Breakout Rooms</a:t>
            </a:r>
          </a:p>
        </p:txBody>
      </p:sp>
      <p:sp>
        <p:nvSpPr>
          <p:cNvPr id="3" name="TextBox 2">
            <a:extLst>
              <a:ext uri="{FF2B5EF4-FFF2-40B4-BE49-F238E27FC236}">
                <a16:creationId xmlns:a16="http://schemas.microsoft.com/office/drawing/2014/main" id="{D4033E64-6C95-4123-AE37-7C6C941B7858}"/>
              </a:ext>
            </a:extLst>
          </p:cNvPr>
          <p:cNvSpPr txBox="1"/>
          <p:nvPr/>
        </p:nvSpPr>
        <p:spPr>
          <a:xfrm>
            <a:off x="1265205" y="1524000"/>
            <a:ext cx="7234687" cy="5016758"/>
          </a:xfrm>
          <a:prstGeom prst="rect">
            <a:avLst/>
          </a:prstGeom>
          <a:noFill/>
        </p:spPr>
        <p:txBody>
          <a:bodyPr wrap="square" rtlCol="0">
            <a:spAutoFit/>
          </a:bodyPr>
          <a:lstStyle/>
          <a:p>
            <a:r>
              <a:rPr lang="en-US" sz="4000" dirty="0">
                <a:latin typeface="Calibri" panose="020F0502020204030204" pitchFamily="34" charset="0"/>
                <a:cs typeface="Calibri" panose="020F0502020204030204" pitchFamily="34" charset="0"/>
              </a:rPr>
              <a:t>What is your church’s Finance committee doing well?</a:t>
            </a:r>
          </a:p>
          <a:p>
            <a:endParaRPr lang="en-US" sz="4000" dirty="0">
              <a:latin typeface="Calibri" panose="020F0502020204030204" pitchFamily="34" charset="0"/>
              <a:cs typeface="Calibri" panose="020F0502020204030204" pitchFamily="34" charset="0"/>
            </a:endParaRPr>
          </a:p>
          <a:p>
            <a:r>
              <a:rPr lang="en-US" sz="4000" dirty="0">
                <a:latin typeface="Calibri" panose="020F0502020204030204" pitchFamily="34" charset="0"/>
                <a:cs typeface="Calibri" panose="020F0502020204030204" pitchFamily="34" charset="0"/>
              </a:rPr>
              <a:t>Where are there challenges?</a:t>
            </a:r>
          </a:p>
          <a:p>
            <a:endParaRPr lang="en-US" sz="4000" dirty="0">
              <a:latin typeface="Calibri" panose="020F0502020204030204" pitchFamily="34" charset="0"/>
              <a:cs typeface="Calibri" panose="020F0502020204030204" pitchFamily="34" charset="0"/>
            </a:endParaRPr>
          </a:p>
          <a:p>
            <a:r>
              <a:rPr lang="en-US" sz="4000" i="1" dirty="0">
                <a:latin typeface="Calibri" panose="020F0502020204030204" pitchFamily="34" charset="0"/>
                <a:cs typeface="Calibri" panose="020F0502020204030204" pitchFamily="34" charset="0"/>
              </a:rPr>
              <a:t>As a group decide on one challenge to bring back to the full group. 							</a:t>
            </a:r>
            <a:r>
              <a:rPr lang="en-US" sz="4000" dirty="0">
                <a:latin typeface="Calibri" panose="020F0502020204030204" pitchFamily="34" charset="0"/>
                <a:cs typeface="Calibri" panose="020F0502020204030204" pitchFamily="34" charset="0"/>
              </a:rPr>
              <a:t>10 minutes</a:t>
            </a:r>
          </a:p>
        </p:txBody>
      </p:sp>
    </p:spTree>
    <p:extLst>
      <p:ext uri="{BB962C8B-B14F-4D97-AF65-F5344CB8AC3E}">
        <p14:creationId xmlns:p14="http://schemas.microsoft.com/office/powerpoint/2010/main" val="3874852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EBF07-6FA2-4B92-9E00-C17F08F1D5F9}"/>
              </a:ext>
            </a:extLst>
          </p:cNvPr>
          <p:cNvSpPr>
            <a:spLocks noGrp="1"/>
          </p:cNvSpPr>
          <p:nvPr>
            <p:ph type="ctrTitle"/>
          </p:nvPr>
        </p:nvSpPr>
        <p:spPr>
          <a:xfrm>
            <a:off x="586597" y="4024223"/>
            <a:ext cx="9144000" cy="1443486"/>
          </a:xfrm>
        </p:spPr>
        <p:txBody>
          <a:bodyPr>
            <a:noAutofit/>
          </a:bodyPr>
          <a:lstStyle/>
          <a:p>
            <a:pPr algn="ctr" fontAlgn="base"/>
            <a:r>
              <a:rPr lang="en-US" sz="4400" b="1" dirty="0">
                <a:solidFill>
                  <a:schemeClr val="tx1"/>
                </a:solidFill>
                <a:latin typeface="Calibri" panose="020F0502020204030204" pitchFamily="34" charset="0"/>
                <a:cs typeface="Calibri" panose="020F0502020204030204" pitchFamily="34" charset="0"/>
              </a:rPr>
              <a:t>Budget Planning</a:t>
            </a:r>
            <a:br>
              <a:rPr lang="en-US" sz="4400" dirty="0">
                <a:solidFill>
                  <a:schemeClr val="tx1"/>
                </a:solidFill>
                <a:latin typeface="Calibri" panose="020F0502020204030204" pitchFamily="34" charset="0"/>
                <a:cs typeface="Calibri" panose="020F0502020204030204" pitchFamily="34" charset="0"/>
              </a:rPr>
            </a:br>
            <a:br>
              <a:rPr lang="en-US" sz="4400" dirty="0">
                <a:solidFill>
                  <a:schemeClr val="tx1"/>
                </a:solidFill>
                <a:latin typeface="Calibri" panose="020F0502020204030204" pitchFamily="34" charset="0"/>
                <a:cs typeface="Calibri" panose="020F0502020204030204" pitchFamily="34" charset="0"/>
              </a:rPr>
            </a:br>
            <a:r>
              <a:rPr lang="en-US" sz="4000" dirty="0">
                <a:solidFill>
                  <a:schemeClr val="tx1"/>
                </a:solidFill>
                <a:latin typeface="Calibri" panose="020F0502020204030204" pitchFamily="34" charset="0"/>
                <a:cs typeface="Calibri" panose="020F0502020204030204" pitchFamily="34" charset="0"/>
              </a:rPr>
              <a:t>Start Early!!</a:t>
            </a:r>
            <a:br>
              <a:rPr lang="en-US" sz="4000" dirty="0">
                <a:solidFill>
                  <a:schemeClr val="tx1"/>
                </a:solidFill>
                <a:latin typeface="Calibri" panose="020F0502020204030204" pitchFamily="34" charset="0"/>
                <a:cs typeface="Calibri" panose="020F0502020204030204" pitchFamily="34" charset="0"/>
              </a:rPr>
            </a:br>
            <a:r>
              <a:rPr lang="en-US" sz="4000" dirty="0">
                <a:solidFill>
                  <a:schemeClr val="tx1"/>
                </a:solidFill>
                <a:latin typeface="Calibri" panose="020F0502020204030204" pitchFamily="34" charset="0"/>
                <a:cs typeface="Calibri" panose="020F0502020204030204" pitchFamily="34" charset="0"/>
              </a:rPr>
              <a:t>Mission and Vision</a:t>
            </a:r>
            <a:br>
              <a:rPr lang="en-US" sz="4000" dirty="0">
                <a:solidFill>
                  <a:schemeClr val="tx1"/>
                </a:solidFill>
                <a:latin typeface="Calibri" panose="020F0502020204030204" pitchFamily="34" charset="0"/>
                <a:cs typeface="Calibri" panose="020F0502020204030204" pitchFamily="34" charset="0"/>
              </a:rPr>
            </a:br>
            <a:r>
              <a:rPr lang="en-US" sz="4000" dirty="0">
                <a:solidFill>
                  <a:schemeClr val="tx1"/>
                </a:solidFill>
                <a:latin typeface="Calibri" panose="020F0502020204030204" pitchFamily="34" charset="0"/>
                <a:cs typeface="Calibri" panose="020F0502020204030204" pitchFamily="34" charset="0"/>
              </a:rPr>
              <a:t>Income</a:t>
            </a:r>
            <a:br>
              <a:rPr lang="en-US" sz="4000" dirty="0">
                <a:solidFill>
                  <a:schemeClr val="tx1"/>
                </a:solidFill>
                <a:latin typeface="Calibri" panose="020F0502020204030204" pitchFamily="34" charset="0"/>
                <a:cs typeface="Calibri" panose="020F0502020204030204" pitchFamily="34" charset="0"/>
              </a:rPr>
            </a:br>
            <a:r>
              <a:rPr lang="en-US" sz="4000" dirty="0">
                <a:solidFill>
                  <a:schemeClr val="tx1"/>
                </a:solidFill>
                <a:latin typeface="Calibri" panose="020F0502020204030204" pitchFamily="34" charset="0"/>
                <a:cs typeface="Calibri" panose="020F0502020204030204" pitchFamily="34" charset="0"/>
              </a:rPr>
              <a:t>Expenses </a:t>
            </a:r>
          </a:p>
        </p:txBody>
      </p:sp>
    </p:spTree>
    <p:extLst>
      <p:ext uri="{BB962C8B-B14F-4D97-AF65-F5344CB8AC3E}">
        <p14:creationId xmlns:p14="http://schemas.microsoft.com/office/powerpoint/2010/main" val="92129370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311</TotalTime>
  <Words>444</Words>
  <Application>Microsoft Office PowerPoint</Application>
  <PresentationFormat>Widescreen</PresentationFormat>
  <Paragraphs>45</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sourcesanspro-regular</vt:lpstr>
      <vt:lpstr>Trebuchet MS</vt:lpstr>
      <vt:lpstr>Wingdings 3</vt:lpstr>
      <vt:lpstr>Facet</vt:lpstr>
      <vt:lpstr>Preparing a Balanced Budget</vt:lpstr>
      <vt:lpstr>Course Goals</vt:lpstr>
      <vt:lpstr>Course Goals</vt:lpstr>
      <vt:lpstr>Finance Committee  An effective finance committee proposes a budget; then raises, manages, and distributes the financial resources of the congregation to support and strengthen the mission and ministry of the congregation.  </vt:lpstr>
      <vt:lpstr>Responsibilities of the Committee The finance committee annually compiles  a budget for supporting the mission and  vision of the local church and submits the budget to the church leadership team for  review and adoption. During the year, the finance team recommends any changes to the approved annual budget to the church leadership team. </vt:lpstr>
      <vt:lpstr>This team is responsible for developing and carrying out plans to raise enough income to support the budget that has been approved. </vt:lpstr>
      <vt:lpstr>Both the finance team and individual members need to engage in spiritual practices that attend to God’s will and direction. Team members need to hold one another accountable to decisions and actions that fulfill the mission and vision of the church.</vt:lpstr>
      <vt:lpstr>PowerPoint Presentation</vt:lpstr>
      <vt:lpstr>Budget Planning  Start Early!! Mission and Vision Income Expenses </vt:lpstr>
      <vt:lpstr>Income</vt:lpstr>
      <vt:lpstr>Expenses</vt:lpstr>
      <vt:lpstr>PowerPoint Presentation</vt:lpstr>
      <vt:lpstr>Include Shared Ministries in Your Budget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a Balanced Budget</dc:title>
  <dc:creator>Jana Purkis Brash</dc:creator>
  <cp:lastModifiedBy>Jana Purkis Brash</cp:lastModifiedBy>
  <cp:revision>1</cp:revision>
  <dcterms:created xsi:type="dcterms:W3CDTF">2021-04-30T15:09:52Z</dcterms:created>
  <dcterms:modified xsi:type="dcterms:W3CDTF">2021-04-30T20:20:57Z</dcterms:modified>
</cp:coreProperties>
</file>