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1" r:id="rId3"/>
    <p:sldId id="303" r:id="rId4"/>
    <p:sldId id="376" r:id="rId5"/>
    <p:sldId id="377" r:id="rId6"/>
    <p:sldId id="305" r:id="rId7"/>
    <p:sldId id="378" r:id="rId8"/>
    <p:sldId id="379" r:id="rId9"/>
    <p:sldId id="380" r:id="rId10"/>
    <p:sldId id="381" r:id="rId11"/>
    <p:sldId id="382" r:id="rId12"/>
    <p:sldId id="350" r:id="rId13"/>
    <p:sldId id="383" r:id="rId14"/>
    <p:sldId id="384" r:id="rId15"/>
    <p:sldId id="385" r:id="rId16"/>
    <p:sldId id="386" r:id="rId17"/>
    <p:sldId id="387" r:id="rId18"/>
    <p:sldId id="388" r:id="rId19"/>
    <p:sldId id="389" r:id="rId20"/>
  </p:sldIdLst>
  <p:sldSz cx="9144000" cy="5143500" type="screen16x9"/>
  <p:notesSz cx="20104100" cy="11309350"/>
  <p:defaultTextStyle>
    <a:defPPr>
      <a:defRPr lang="en-US"/>
    </a:defPPr>
    <a:lvl1pPr marL="0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9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5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6"/>
    <p:restoredTop sz="90146"/>
  </p:normalViewPr>
  <p:slideViewPr>
    <p:cSldViewPr>
      <p:cViewPr varScale="1">
        <p:scale>
          <a:sx n="181" d="100"/>
          <a:sy n="181" d="100"/>
        </p:scale>
        <p:origin x="896" y="184"/>
      </p:cViewPr>
      <p:guideLst>
        <p:guide orient="horz" pos="1310"/>
        <p:guide pos="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798A5-095B-F146-82EB-C851DA7DBDF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A9B5-A9CE-C743-A078-1B5F3CDA0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9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45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88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7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69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6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69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3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9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7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8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7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4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08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9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1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17" name="bk object 17"/>
          <p:cNvSpPr/>
          <p:nvPr/>
        </p:nvSpPr>
        <p:spPr>
          <a:xfrm>
            <a:off x="285750" y="523700"/>
            <a:ext cx="8572717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20941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024" y="1429064"/>
            <a:ext cx="85459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91" y="1504950"/>
            <a:ext cx="8528218" cy="166675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34A5DA"/>
                </a:solidFill>
                <a:latin typeface="DIN Condensed"/>
                <a:cs typeface="DIN Condensed"/>
              </a:rPr>
              <a:t>TRUSTEES</a:t>
            </a:r>
          </a:p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3600" b="1" cap="all" spc="5" dirty="0">
                <a:solidFill>
                  <a:srgbClr val="F6511F"/>
                </a:solidFill>
                <a:latin typeface="DIN Condensed"/>
                <a:cs typeface="DIN Condensed"/>
              </a:rPr>
              <a:t>Managing </a:t>
            </a:r>
            <a:r>
              <a:rPr lang="en-US" sz="3600" b="1" cap="all" spc="5" dirty="0">
                <a:solidFill>
                  <a:schemeClr val="bg1"/>
                </a:solidFill>
                <a:latin typeface="DIN Condensed"/>
                <a:cs typeface="DIN Condensed"/>
              </a:rPr>
              <a:t>the resources of the congregation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5670" y="3714750"/>
            <a:ext cx="4412659" cy="773828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Charlie Soper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Epworth UMC, Palmyra </a:t>
            </a:r>
          </a:p>
          <a:p>
            <a:pPr marL="5776" algn="ctr">
              <a:spcBef>
                <a:spcPts val="43"/>
              </a:spcBef>
            </a:pPr>
            <a:r>
              <a:rPr lang="en-US" sz="1092" i="1" spc="-2" dirty="0">
                <a:solidFill>
                  <a:schemeClr val="bg1"/>
                </a:solidFill>
                <a:latin typeface="Montserrat Regular"/>
                <a:cs typeface="Montserrat Regular"/>
              </a:rPr>
              <a:t>Member of District Board of Location &amp; Buildings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990600" y="1581150"/>
            <a:ext cx="7162800" cy="2720359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rgbClr val="FFFF00"/>
                </a:solidFill>
                <a:latin typeface="DIN Condensed"/>
                <a:cs typeface="DIN Condensed"/>
              </a:rPr>
              <a:t>Conduct an annual accessibility audit of buildings and grounds </a:t>
            </a: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to discover and then work toward eliminating barriers that impede the full participation of all people. </a:t>
            </a:r>
          </a:p>
        </p:txBody>
      </p:sp>
    </p:spTree>
    <p:extLst>
      <p:ext uri="{BB962C8B-B14F-4D97-AF65-F5344CB8AC3E}">
        <p14:creationId xmlns:p14="http://schemas.microsoft.com/office/powerpoint/2010/main" val="26252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990600" y="1581150"/>
            <a:ext cx="7162800" cy="220945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Submits annual budget requests to the committee on finance for property maintenance and improvement and new property/equipment purchases. </a:t>
            </a:r>
          </a:p>
        </p:txBody>
      </p:sp>
    </p:spTree>
    <p:extLst>
      <p:ext uri="{BB962C8B-B14F-4D97-AF65-F5344CB8AC3E}">
        <p14:creationId xmlns:p14="http://schemas.microsoft.com/office/powerpoint/2010/main" val="10029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-76200" y="2014578"/>
            <a:ext cx="8839200" cy="111434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7413" b="1" spc="-2" dirty="0">
                <a:solidFill>
                  <a:srgbClr val="00B0F0"/>
                </a:solidFill>
                <a:latin typeface="DIN Condensed"/>
                <a:cs typeface="DIN Condensed"/>
              </a:rPr>
              <a:t>PROACTIVE  </a:t>
            </a:r>
            <a:r>
              <a:rPr lang="en-US" sz="7413" b="1" spc="-2" dirty="0" err="1">
                <a:solidFill>
                  <a:srgbClr val="F6511F"/>
                </a:solidFill>
                <a:latin typeface="DIN Condensed"/>
                <a:cs typeface="DIN Condensed"/>
              </a:rPr>
              <a:t>v.s</a:t>
            </a:r>
            <a:r>
              <a:rPr lang="en-US" sz="7413" b="1" spc="-2" dirty="0">
                <a:solidFill>
                  <a:srgbClr val="F6511F"/>
                </a:solidFill>
                <a:latin typeface="DIN Condensed"/>
                <a:cs typeface="DIN Condensed"/>
              </a:rPr>
              <a:t>.</a:t>
            </a:r>
            <a:r>
              <a:rPr lang="en-US" sz="7413" b="1" spc="-2" dirty="0">
                <a:solidFill>
                  <a:srgbClr val="00B0F0"/>
                </a:solidFill>
                <a:latin typeface="DIN Condensed"/>
                <a:cs typeface="DIN Condensed"/>
              </a:rPr>
              <a:t>  </a:t>
            </a:r>
            <a:r>
              <a:rPr lang="en-US" sz="7413" b="1" spc="-2" dirty="0">
                <a:solidFill>
                  <a:srgbClr val="FFC000"/>
                </a:solidFill>
                <a:latin typeface="DIN Condensed"/>
                <a:cs typeface="DIN Condensed"/>
              </a:rPr>
              <a:t>REACTIVE</a:t>
            </a:r>
            <a:endParaRPr sz="4366" dirty="0">
              <a:solidFill>
                <a:srgbClr val="FFC000"/>
              </a:solidFill>
              <a:latin typeface="DIN Condensed"/>
              <a:cs typeface="DIN Condensed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9B1672-D8E5-F346-BCE2-941DE2B0DD77}"/>
              </a:ext>
            </a:extLst>
          </p:cNvPr>
          <p:cNvSpPr/>
          <p:nvPr/>
        </p:nvSpPr>
        <p:spPr>
          <a:xfrm>
            <a:off x="5791200" y="3025789"/>
            <a:ext cx="2209800" cy="34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6" algn="ctr">
              <a:spcBef>
                <a:spcPts val="48"/>
              </a:spcBef>
            </a:pPr>
            <a:r>
              <a:rPr lang="en-US" sz="1637" b="1" spc="-7" dirty="0">
                <a:solidFill>
                  <a:srgbClr val="FFC000"/>
                </a:solidFill>
                <a:latin typeface="AvenirNext-Medium"/>
                <a:cs typeface="AvenirNext-Medium"/>
              </a:rPr>
              <a:t>Repairs</a:t>
            </a:r>
            <a:endParaRPr lang="en-US" sz="1637" dirty="0">
              <a:latin typeface="AvenirNext-Medium"/>
              <a:cs typeface="AvenirNext-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0E460-0284-404A-8F5A-F62DA181C5EA}"/>
              </a:ext>
            </a:extLst>
          </p:cNvPr>
          <p:cNvSpPr/>
          <p:nvPr/>
        </p:nvSpPr>
        <p:spPr>
          <a:xfrm>
            <a:off x="533400" y="3025790"/>
            <a:ext cx="2985804" cy="34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6" algn="ctr">
              <a:spcBef>
                <a:spcPts val="48"/>
              </a:spcBef>
            </a:pPr>
            <a:r>
              <a:rPr lang="en-US" sz="1637" b="1" dirty="0">
                <a:solidFill>
                  <a:srgbClr val="00B0F0"/>
                </a:solidFill>
                <a:latin typeface="AvenirNext-Medium"/>
                <a:cs typeface="AvenirNext-Medium"/>
              </a:rPr>
              <a:t>Preventative Maintenance</a:t>
            </a:r>
            <a:endParaRPr lang="en-US" sz="1637" dirty="0">
              <a:solidFill>
                <a:schemeClr val="bg1"/>
              </a:solidFill>
              <a:latin typeface="AvenirNext-Medium"/>
              <a:cs typeface="AvenirNext-Medium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392D676D-2A3C-6C42-A5B3-98806AB86F9F}"/>
              </a:ext>
            </a:extLst>
          </p:cNvPr>
          <p:cNvSpPr txBox="1"/>
          <p:nvPr/>
        </p:nvSpPr>
        <p:spPr>
          <a:xfrm>
            <a:off x="381000" y="133350"/>
            <a:ext cx="8029463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Good Practices:</a:t>
            </a:r>
          </a:p>
        </p:txBody>
      </p:sp>
    </p:spTree>
    <p:extLst>
      <p:ext uri="{BB962C8B-B14F-4D97-AF65-F5344CB8AC3E}">
        <p14:creationId xmlns:p14="http://schemas.microsoft.com/office/powerpoint/2010/main" val="6465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2590800" y="1893988"/>
            <a:ext cx="6019800" cy="2031966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Do walkthrough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Make list of repairs and projects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Schedule work days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F5444DB-4FC3-9348-95CC-7B67261BC4BC}"/>
              </a:ext>
            </a:extLst>
          </p:cNvPr>
          <p:cNvSpPr txBox="1"/>
          <p:nvPr/>
        </p:nvSpPr>
        <p:spPr>
          <a:xfrm>
            <a:off x="381000" y="133350"/>
            <a:ext cx="8029463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Good Practices: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331DD2-9BE5-8D42-8496-FFEE2571C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33550"/>
            <a:ext cx="1524000" cy="235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2590800" y="1276350"/>
            <a:ext cx="6019800" cy="254287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Multiple bids for costly repairs</a:t>
            </a:r>
            <a:b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</a:br>
            <a:endParaRPr lang="en-US" sz="4000" b="1" spc="-2" dirty="0">
              <a:solidFill>
                <a:schemeClr val="bg1"/>
              </a:solidFill>
              <a:latin typeface="DIN Condensed"/>
              <a:cs typeface="DIN Condensed"/>
            </a:endParaRP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Make decisions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Communicate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F5444DB-4FC3-9348-95CC-7B67261BC4BC}"/>
              </a:ext>
            </a:extLst>
          </p:cNvPr>
          <p:cNvSpPr txBox="1"/>
          <p:nvPr/>
        </p:nvSpPr>
        <p:spPr>
          <a:xfrm>
            <a:off x="381000" y="133350"/>
            <a:ext cx="8029463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Good Practices: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331DD2-9BE5-8D42-8496-FFEE2571C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33550"/>
            <a:ext cx="1524000" cy="23528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8DD9773-5DED-3146-8882-6EC44A07690E}"/>
              </a:ext>
            </a:extLst>
          </p:cNvPr>
          <p:cNvSpPr/>
          <p:nvPr/>
        </p:nvSpPr>
        <p:spPr>
          <a:xfrm>
            <a:off x="3733800" y="1962150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6">
              <a:spcBef>
                <a:spcPts val="48"/>
              </a:spcBef>
            </a:pPr>
            <a:r>
              <a:rPr lang="en-US" sz="2000" b="1" dirty="0">
                <a:solidFill>
                  <a:srgbClr val="FFFF00"/>
                </a:solidFill>
                <a:latin typeface="AvenirNext-Medium"/>
                <a:cs typeface="AvenirNext-Medium"/>
              </a:rPr>
              <a:t>Insurance for contractors</a:t>
            </a:r>
            <a:endParaRPr lang="en-US" sz="2000" dirty="0">
              <a:solidFill>
                <a:srgbClr val="FFFF00"/>
              </a:solidFill>
              <a:latin typeface="AvenirNext-Medium"/>
              <a:cs typeface="AvenirNext-Medium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4B127-7CE5-EA4F-8157-9946B46EBE05}"/>
              </a:ext>
            </a:extLst>
          </p:cNvPr>
          <p:cNvSpPr/>
          <p:nvPr/>
        </p:nvSpPr>
        <p:spPr>
          <a:xfrm>
            <a:off x="3733800" y="3787280"/>
            <a:ext cx="426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6">
              <a:spcBef>
                <a:spcPts val="48"/>
              </a:spcBef>
            </a:pPr>
            <a:r>
              <a:rPr lang="en-US" sz="2000" b="1" dirty="0">
                <a:solidFill>
                  <a:srgbClr val="FFFF00"/>
                </a:solidFill>
                <a:latin typeface="AvenirNext-Medium"/>
                <a:cs typeface="AvenirNext-Medium"/>
              </a:rPr>
              <a:t>Celebrate accomplishments</a:t>
            </a:r>
          </a:p>
          <a:p>
            <a:pPr marL="5776">
              <a:spcBef>
                <a:spcPts val="48"/>
              </a:spcBef>
            </a:pPr>
            <a:r>
              <a:rPr lang="en-US" sz="2000" b="1" dirty="0">
                <a:solidFill>
                  <a:srgbClr val="FFFF00"/>
                </a:solidFill>
                <a:latin typeface="AvenirNext-Medium"/>
                <a:cs typeface="AvenirNext-Medium"/>
              </a:rPr>
              <a:t>Inform about need</a:t>
            </a:r>
            <a:endParaRPr lang="en-US" sz="2000" dirty="0">
              <a:solidFill>
                <a:srgbClr val="FFFF00"/>
              </a:solidFill>
              <a:latin typeface="AvenirNext-Medium"/>
              <a:cs typeface="AvenirNext-Medium"/>
            </a:endParaRPr>
          </a:p>
        </p:txBody>
      </p:sp>
    </p:spTree>
    <p:extLst>
      <p:ext uri="{BB962C8B-B14F-4D97-AF65-F5344CB8AC3E}">
        <p14:creationId xmlns:p14="http://schemas.microsoft.com/office/powerpoint/2010/main" val="189377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safety poster.png">
            <a:extLst>
              <a:ext uri="{FF2B5EF4-FFF2-40B4-BE49-F238E27FC236}">
                <a16:creationId xmlns:a16="http://schemas.microsoft.com/office/drawing/2014/main" id="{495751E5-014C-FD41-9029-8D6BC69A4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44" y="161925"/>
            <a:ext cx="3564111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5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2819400" y="1733550"/>
            <a:ext cx="5819663" cy="220945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Both a sounding board and a safety net helping churches discern direction and deploy resources in the most effective way possible. 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838200" y="1276350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DIN Condensed" pitchFamily="2" charset="0"/>
                <a:cs typeface="DIN Condensed"/>
              </a:rPr>
              <a:t>?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8561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92D050"/>
                </a:solidFill>
                <a:latin typeface="DIN Condensed"/>
                <a:cs typeface="DIN Condensed"/>
              </a:rPr>
              <a:t>District Board of Location &amp; Building</a:t>
            </a:r>
          </a:p>
        </p:txBody>
      </p:sp>
    </p:spTree>
    <p:extLst>
      <p:ext uri="{BB962C8B-B14F-4D97-AF65-F5344CB8AC3E}">
        <p14:creationId xmlns:p14="http://schemas.microsoft.com/office/powerpoint/2010/main" val="42595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png">
            <a:extLst>
              <a:ext uri="{FF2B5EF4-FFF2-40B4-BE49-F238E27FC236}">
                <a16:creationId xmlns:a16="http://schemas.microsoft.com/office/drawing/2014/main" id="{A95B3B9C-5277-7E41-9482-5A79DAFB3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37599D1-A2EC-964A-A7CA-85948CD5D245}"/>
              </a:ext>
            </a:extLst>
          </p:cNvPr>
          <p:cNvSpPr/>
          <p:nvPr/>
        </p:nvSpPr>
        <p:spPr>
          <a:xfrm>
            <a:off x="1409700" y="4095750"/>
            <a:ext cx="6324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400" b="1" dirty="0">
              <a:solidFill>
                <a:srgbClr val="FFFF00"/>
              </a:solidFill>
              <a:latin typeface="Montserrat" pitchFamily="2" charset="77"/>
            </a:endParaRPr>
          </a:p>
          <a:p>
            <a:pPr algn="ctr"/>
            <a:r>
              <a:rPr lang="en-US" altLang="en-US" sz="2800" b="1" dirty="0" err="1">
                <a:solidFill>
                  <a:srgbClr val="FFFF00"/>
                </a:solidFill>
                <a:latin typeface="Montserrat" pitchFamily="2" charset="77"/>
              </a:rPr>
              <a:t>www.churchmutual.com</a:t>
            </a:r>
            <a:endParaRPr lang="en-US" altLang="en-US" sz="2800" b="1" dirty="0">
              <a:solidFill>
                <a:srgbClr val="FFFF00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809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of Guidelines Trustees - Download">
            <a:extLst>
              <a:ext uri="{FF2B5EF4-FFF2-40B4-BE49-F238E27FC236}">
                <a16:creationId xmlns:a16="http://schemas.microsoft.com/office/drawing/2014/main" id="{0DFF5778-1FEC-254F-BE79-B954D2A45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53"/>
            <a:ext cx="3429000" cy="507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092479-5770-4B40-8EDE-7D0A8CABD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1504950"/>
            <a:ext cx="1524000" cy="2352842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08F3B3DF-81F9-9543-8281-EFDC65734E4D}"/>
              </a:ext>
            </a:extLst>
          </p:cNvPr>
          <p:cNvSpPr txBox="1"/>
          <p:nvPr/>
        </p:nvSpPr>
        <p:spPr>
          <a:xfrm>
            <a:off x="3733800" y="1511691"/>
            <a:ext cx="3581400" cy="228600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The Guidelines for Trustees is available as a PDF on Cokesbury</a:t>
            </a:r>
          </a:p>
        </p:txBody>
      </p:sp>
    </p:spTree>
    <p:extLst>
      <p:ext uri="{BB962C8B-B14F-4D97-AF65-F5344CB8AC3E}">
        <p14:creationId xmlns:p14="http://schemas.microsoft.com/office/powerpoint/2010/main" val="360686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91" y="1504950"/>
            <a:ext cx="8528218" cy="166675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34A5DA"/>
                </a:solidFill>
                <a:latin typeface="DIN Condensed"/>
                <a:cs typeface="DIN Condensed"/>
              </a:rPr>
              <a:t>TRUSTEES</a:t>
            </a:r>
          </a:p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3600" b="1" cap="all" spc="5" dirty="0">
                <a:solidFill>
                  <a:srgbClr val="F6511F"/>
                </a:solidFill>
                <a:latin typeface="DIN Condensed"/>
                <a:cs typeface="DIN Condensed"/>
              </a:rPr>
              <a:t>Managing </a:t>
            </a:r>
            <a:r>
              <a:rPr lang="en-US" sz="3600" b="1" cap="all" spc="5" dirty="0">
                <a:solidFill>
                  <a:schemeClr val="bg1"/>
                </a:solidFill>
                <a:latin typeface="DIN Condensed"/>
                <a:cs typeface="DIN Condensed"/>
              </a:rPr>
              <a:t>the resources of the congregation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5670" y="3714750"/>
            <a:ext cx="4412659" cy="773828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Charlie Soper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Epworth UMC, Palmyra </a:t>
            </a:r>
          </a:p>
          <a:p>
            <a:pPr marL="5776" algn="ctr">
              <a:spcBef>
                <a:spcPts val="43"/>
              </a:spcBef>
            </a:pPr>
            <a:r>
              <a:rPr lang="en-US" sz="1092" i="1" spc="-2" dirty="0">
                <a:solidFill>
                  <a:schemeClr val="bg1"/>
                </a:solidFill>
                <a:latin typeface="Montserrat Regular"/>
                <a:cs typeface="Montserrat Regular"/>
              </a:rPr>
              <a:t>Member of District Board of Location &amp; Buildings</a:t>
            </a:r>
          </a:p>
        </p:txBody>
      </p:sp>
    </p:spTree>
    <p:extLst>
      <p:ext uri="{BB962C8B-B14F-4D97-AF65-F5344CB8AC3E}">
        <p14:creationId xmlns:p14="http://schemas.microsoft.com/office/powerpoint/2010/main" val="429177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3048000" y="1526517"/>
            <a:ext cx="5362463" cy="297607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4400" b="1" spc="-2" dirty="0">
                <a:solidFill>
                  <a:schemeClr val="bg1"/>
                </a:solidFill>
                <a:latin typeface="DIN Condensed"/>
                <a:cs typeface="DIN Condensed"/>
              </a:rPr>
              <a:t>To be Christian stewards  of all property God has entrusted to the congregation so that the ministries of the congregation can be effective. 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914400" y="1371290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Montserrat" pitchFamily="2" charset="77"/>
                <a:cs typeface="DIN Condensed"/>
              </a:rPr>
              <a:t>“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81000" y="4381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FFFF00"/>
                </a:solidFill>
                <a:latin typeface="DIN Condensed"/>
                <a:cs typeface="DIN Condensed"/>
              </a:rPr>
              <a:t>What is the ultimate purpose?</a:t>
            </a:r>
          </a:p>
        </p:txBody>
      </p:sp>
    </p:spTree>
    <p:extLst>
      <p:ext uri="{BB962C8B-B14F-4D97-AF65-F5344CB8AC3E}">
        <p14:creationId xmlns:p14="http://schemas.microsoft.com/office/powerpoint/2010/main" val="18562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70801"/>
            <a:ext cx="7829325" cy="1115689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8000" b="1" spc="-2" dirty="0">
                <a:solidFill>
                  <a:srgbClr val="00B0F0"/>
                </a:solidFill>
                <a:latin typeface="DIN Condensed"/>
                <a:cs typeface="DIN Condensed"/>
              </a:rPr>
              <a:t>THE BASICS:</a:t>
            </a:r>
            <a:endParaRPr sz="80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26C7F-815E-774B-89DA-31277D3B7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33550"/>
            <a:ext cx="1524000" cy="2352842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2438400" y="1344190"/>
            <a:ext cx="6477000" cy="3131562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SERVES A 3 YEAR TERM (CLASS)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MAY SUCCEED THEMSELVES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ELECT THEIR OWN OFFICERS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LEGAL REPRESENATIVES OF THE CHURCH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DO NOT NEED TO BE A MEMBER </a:t>
            </a:r>
          </a:p>
        </p:txBody>
      </p:sp>
    </p:spTree>
    <p:extLst>
      <p:ext uri="{BB962C8B-B14F-4D97-AF65-F5344CB8AC3E}">
        <p14:creationId xmlns:p14="http://schemas.microsoft.com/office/powerpoint/2010/main" val="14506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70801"/>
            <a:ext cx="7829325" cy="94910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6600" b="1" spc="-2" dirty="0">
                <a:solidFill>
                  <a:srgbClr val="FFFF00"/>
                </a:solidFill>
                <a:latin typeface="DIN Condensed"/>
                <a:cs typeface="DIN Condensed"/>
              </a:rPr>
              <a:t>Useful Gifts as a Trustee:</a:t>
            </a:r>
            <a:endParaRPr sz="6600" b="1" spc="-2" dirty="0">
              <a:solidFill>
                <a:srgbClr val="FFFF00"/>
              </a:solidFill>
              <a:latin typeface="DIN Condensed"/>
              <a:cs typeface="DIN Condense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26C7F-815E-774B-89DA-31277D3B7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33550"/>
            <a:ext cx="1524000" cy="2352842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2209800" y="1123950"/>
            <a:ext cx="6477000" cy="3935179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b="1" spc="-2" dirty="0">
                <a:solidFill>
                  <a:schemeClr val="bg1"/>
                </a:solidFill>
                <a:latin typeface="DIN Condensed"/>
                <a:cs typeface="DIN Condensed"/>
              </a:rPr>
              <a:t>KNOWLEDGE OF PROPERTY AND ASSET MANAGEMENT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b="1" spc="-2" dirty="0">
                <a:solidFill>
                  <a:schemeClr val="bg1"/>
                </a:solidFill>
                <a:latin typeface="DIN Condensed"/>
                <a:cs typeface="DIN Condensed"/>
              </a:rPr>
              <a:t>ABILITY TO LISTEN TO AND COMMUNICATE    WITH PEOPLE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b="1" spc="-2" dirty="0">
                <a:solidFill>
                  <a:schemeClr val="bg1"/>
                </a:solidFill>
                <a:latin typeface="DIN Condensed"/>
                <a:cs typeface="DIN Condensed"/>
              </a:rPr>
              <a:t>WILLINGNESS TO PARTNER WITH     COMMUNITY INTERESTS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b="1" spc="-2" dirty="0">
                <a:solidFill>
                  <a:schemeClr val="bg1"/>
                </a:solidFill>
                <a:latin typeface="DIN Condensed"/>
                <a:cs typeface="DIN Condensed"/>
              </a:rPr>
              <a:t>SERVANTHOOD, HELPING, DISCERNMENT, LEADERSHIP, ADMINISTRATION, AND GIVING </a:t>
            </a:r>
          </a:p>
        </p:txBody>
      </p:sp>
    </p:spTree>
    <p:extLst>
      <p:ext uri="{BB962C8B-B14F-4D97-AF65-F5344CB8AC3E}">
        <p14:creationId xmlns:p14="http://schemas.microsoft.com/office/powerpoint/2010/main" val="346049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2867137" y="1066490"/>
            <a:ext cx="5819663" cy="3742177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“This team, subject to the direction of the charge/church conference, has </a:t>
            </a:r>
            <a:r>
              <a:rPr lang="en-US" sz="4000" b="1" spc="-2" dirty="0">
                <a:solidFill>
                  <a:srgbClr val="FFFF00"/>
                </a:solidFill>
                <a:latin typeface="DIN Condensed"/>
                <a:cs typeface="DIN Condensed"/>
              </a:rPr>
              <a:t>oversight and care of all local church property, buildings, and equipment to further the mission of the church</a:t>
            </a: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. This work is done in consultation with the pastor.”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647700" y="988063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Montserrat" pitchFamily="2" charset="77"/>
                <a:cs typeface="DIN Condensed"/>
              </a:rPr>
              <a:t>“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</p:spTree>
    <p:extLst>
      <p:ext uri="{BB962C8B-B14F-4D97-AF65-F5344CB8AC3E}">
        <p14:creationId xmlns:p14="http://schemas.microsoft.com/office/powerpoint/2010/main" val="39274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135" y="1352550"/>
            <a:ext cx="8245730" cy="3101746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5139" b="1" spc="-2" dirty="0">
                <a:solidFill>
                  <a:srgbClr val="34A5DA"/>
                </a:solidFill>
                <a:latin typeface="DIN Condensed"/>
                <a:cs typeface="DIN Condensed"/>
              </a:rPr>
              <a:t>REMEMBER:</a:t>
            </a:r>
            <a:br>
              <a:rPr lang="en-US" sz="5139" b="1" spc="-2" dirty="0">
                <a:solidFill>
                  <a:srgbClr val="34A5DA"/>
                </a:solidFill>
                <a:latin typeface="DIN Condensed"/>
                <a:cs typeface="DIN Condensed"/>
              </a:rPr>
            </a:br>
            <a:r>
              <a:rPr lang="en-US" sz="8914" b="1" spc="-2" dirty="0">
                <a:solidFill>
                  <a:srgbClr val="FFFFFF"/>
                </a:solidFill>
                <a:latin typeface="DIN Condensed"/>
                <a:cs typeface="DIN Condensed"/>
              </a:rPr>
              <a:t>THIS INCLUDES THE PARSONAGE!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</p:spTree>
    <p:extLst>
      <p:ext uri="{BB962C8B-B14F-4D97-AF65-F5344CB8AC3E}">
        <p14:creationId xmlns:p14="http://schemas.microsoft.com/office/powerpoint/2010/main" val="174022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990600" y="1123950"/>
            <a:ext cx="7162800" cy="356469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Manage &amp; coordinates the use of church property and facilities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Who organizes the church and facilities calendar?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Who receives &amp; handles facility use applications? </a:t>
            </a:r>
          </a:p>
        </p:txBody>
      </p:sp>
    </p:spTree>
    <p:extLst>
      <p:ext uri="{BB962C8B-B14F-4D97-AF65-F5344CB8AC3E}">
        <p14:creationId xmlns:p14="http://schemas.microsoft.com/office/powerpoint/2010/main" val="34684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990600" y="1581150"/>
            <a:ext cx="7162800" cy="220945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Trustees </a:t>
            </a:r>
            <a:r>
              <a:rPr lang="en-US" sz="4000" b="1" spc="-2" dirty="0">
                <a:solidFill>
                  <a:srgbClr val="FFFF00"/>
                </a:solidFill>
                <a:latin typeface="DIN Condensed"/>
                <a:cs typeface="DIN Condensed"/>
              </a:rPr>
              <a:t>receive and administer all gifts </a:t>
            </a: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made to the congregation and make certain that trust funds of the congregation are invested properly. </a:t>
            </a:r>
          </a:p>
        </p:txBody>
      </p:sp>
    </p:spTree>
    <p:extLst>
      <p:ext uri="{BB962C8B-B14F-4D97-AF65-F5344CB8AC3E}">
        <p14:creationId xmlns:p14="http://schemas.microsoft.com/office/powerpoint/2010/main" val="25046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Trustee Responsibilities: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AD2EC53-DBDD-AE44-A29A-F895016CEFC8}"/>
              </a:ext>
            </a:extLst>
          </p:cNvPr>
          <p:cNvSpPr txBox="1"/>
          <p:nvPr/>
        </p:nvSpPr>
        <p:spPr>
          <a:xfrm>
            <a:off x="990600" y="1581150"/>
            <a:ext cx="7162800" cy="2376162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Trustees ensure that the </a:t>
            </a:r>
            <a:r>
              <a:rPr lang="en-US" sz="4000" b="1" spc="-2" dirty="0">
                <a:solidFill>
                  <a:srgbClr val="FFFF00"/>
                </a:solidFill>
                <a:latin typeface="DIN Condensed"/>
                <a:cs typeface="DIN Condensed"/>
              </a:rPr>
              <a:t>Articles of Incorporation</a:t>
            </a: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 of the congregation are kept up-to-date.    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000" b="1" spc="-2" dirty="0">
                <a:solidFill>
                  <a:srgbClr val="FFFF00"/>
                </a:solidFill>
                <a:latin typeface="DIN Condensed"/>
                <a:cs typeface="DIN Condensed"/>
              </a:rPr>
              <a:t>Property variances </a:t>
            </a:r>
            <a:r>
              <a:rPr lang="en-US" sz="4000" b="1" spc="-2" dirty="0">
                <a:solidFill>
                  <a:schemeClr val="bg1"/>
                </a:solidFill>
                <a:latin typeface="DIN Condensed"/>
                <a:cs typeface="DIN Condensed"/>
              </a:rPr>
              <a:t>are current. </a:t>
            </a:r>
          </a:p>
        </p:txBody>
      </p:sp>
    </p:spTree>
    <p:extLst>
      <p:ext uri="{BB962C8B-B14F-4D97-AF65-F5344CB8AC3E}">
        <p14:creationId xmlns:p14="http://schemas.microsoft.com/office/powerpoint/2010/main" val="385977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11767</TotalTime>
  <Words>528</Words>
  <Application>Microsoft Macintosh PowerPoint</Application>
  <PresentationFormat>On-screen Show (16:9)</PresentationFormat>
  <Paragraphs>91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AvenirNext-Medium</vt:lpstr>
      <vt:lpstr>Calibri</vt:lpstr>
      <vt:lpstr>DIN Condensed</vt:lpstr>
      <vt:lpstr>Montserrat</vt:lpstr>
      <vt:lpstr>Montserrat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85</cp:revision>
  <dcterms:created xsi:type="dcterms:W3CDTF">2019-05-13T10:53:55Z</dcterms:created>
  <dcterms:modified xsi:type="dcterms:W3CDTF">2021-03-18T10:14:05Z</dcterms:modified>
</cp:coreProperties>
</file>