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71" r:id="rId3"/>
  </p:sldMasterIdLst>
  <p:notesMasterIdLst>
    <p:notesMasterId r:id="rId43"/>
  </p:notesMasterIdLst>
  <p:sldIdLst>
    <p:sldId id="396" r:id="rId4"/>
    <p:sldId id="399" r:id="rId5"/>
    <p:sldId id="416" r:id="rId6"/>
    <p:sldId id="417" r:id="rId7"/>
    <p:sldId id="418" r:id="rId8"/>
    <p:sldId id="419" r:id="rId9"/>
    <p:sldId id="420" r:id="rId10"/>
    <p:sldId id="421" r:id="rId11"/>
    <p:sldId id="403" r:id="rId12"/>
    <p:sldId id="422" r:id="rId13"/>
    <p:sldId id="423" r:id="rId14"/>
    <p:sldId id="424" r:id="rId15"/>
    <p:sldId id="425" r:id="rId16"/>
    <p:sldId id="426" r:id="rId17"/>
    <p:sldId id="427" r:id="rId18"/>
    <p:sldId id="428"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69" r:id="rId35"/>
    <p:sldId id="370" r:id="rId36"/>
    <p:sldId id="371" r:id="rId37"/>
    <p:sldId id="372" r:id="rId38"/>
    <p:sldId id="373" r:id="rId39"/>
    <p:sldId id="374" r:id="rId40"/>
    <p:sldId id="375" r:id="rId41"/>
    <p:sldId id="353" r:id="rId42"/>
  </p:sldIdLst>
  <p:sldSz cx="9144000" cy="5143500" type="screen16x9"/>
  <p:notesSz cx="20104100" cy="11309350"/>
  <p:defaultTextStyle>
    <a:defPPr>
      <a:defRPr lang="en-US"/>
    </a:defPPr>
    <a:lvl1pPr marL="0" algn="l" defTabSz="207935" rtl="0" eaLnBrk="1" latinLnBrk="0" hangingPunct="1">
      <a:defRPr sz="819" kern="1200">
        <a:solidFill>
          <a:schemeClr val="tx1"/>
        </a:solidFill>
        <a:latin typeface="+mn-lt"/>
        <a:ea typeface="+mn-ea"/>
        <a:cs typeface="+mn-cs"/>
      </a:defRPr>
    </a:lvl1pPr>
    <a:lvl2pPr marL="207935" algn="l" defTabSz="207935" rtl="0" eaLnBrk="1" latinLnBrk="0" hangingPunct="1">
      <a:defRPr sz="819" kern="1200">
        <a:solidFill>
          <a:schemeClr val="tx1"/>
        </a:solidFill>
        <a:latin typeface="+mn-lt"/>
        <a:ea typeface="+mn-ea"/>
        <a:cs typeface="+mn-cs"/>
      </a:defRPr>
    </a:lvl2pPr>
    <a:lvl3pPr marL="415869" algn="l" defTabSz="207935" rtl="0" eaLnBrk="1" latinLnBrk="0" hangingPunct="1">
      <a:defRPr sz="819" kern="1200">
        <a:solidFill>
          <a:schemeClr val="tx1"/>
        </a:solidFill>
        <a:latin typeface="+mn-lt"/>
        <a:ea typeface="+mn-ea"/>
        <a:cs typeface="+mn-cs"/>
      </a:defRPr>
    </a:lvl3pPr>
    <a:lvl4pPr marL="623804" algn="l" defTabSz="207935" rtl="0" eaLnBrk="1" latinLnBrk="0" hangingPunct="1">
      <a:defRPr sz="819" kern="1200">
        <a:solidFill>
          <a:schemeClr val="tx1"/>
        </a:solidFill>
        <a:latin typeface="+mn-lt"/>
        <a:ea typeface="+mn-ea"/>
        <a:cs typeface="+mn-cs"/>
      </a:defRPr>
    </a:lvl4pPr>
    <a:lvl5pPr marL="831738" algn="l" defTabSz="207935" rtl="0" eaLnBrk="1" latinLnBrk="0" hangingPunct="1">
      <a:defRPr sz="819" kern="1200">
        <a:solidFill>
          <a:schemeClr val="tx1"/>
        </a:solidFill>
        <a:latin typeface="+mn-lt"/>
        <a:ea typeface="+mn-ea"/>
        <a:cs typeface="+mn-cs"/>
      </a:defRPr>
    </a:lvl5pPr>
    <a:lvl6pPr marL="1039673" algn="l" defTabSz="207935" rtl="0" eaLnBrk="1" latinLnBrk="0" hangingPunct="1">
      <a:defRPr sz="819" kern="1200">
        <a:solidFill>
          <a:schemeClr val="tx1"/>
        </a:solidFill>
        <a:latin typeface="+mn-lt"/>
        <a:ea typeface="+mn-ea"/>
        <a:cs typeface="+mn-cs"/>
      </a:defRPr>
    </a:lvl6pPr>
    <a:lvl7pPr marL="1247607" algn="l" defTabSz="207935" rtl="0" eaLnBrk="1" latinLnBrk="0" hangingPunct="1">
      <a:defRPr sz="819" kern="1200">
        <a:solidFill>
          <a:schemeClr val="tx1"/>
        </a:solidFill>
        <a:latin typeface="+mn-lt"/>
        <a:ea typeface="+mn-ea"/>
        <a:cs typeface="+mn-cs"/>
      </a:defRPr>
    </a:lvl7pPr>
    <a:lvl8pPr marL="1455542" algn="l" defTabSz="207935" rtl="0" eaLnBrk="1" latinLnBrk="0" hangingPunct="1">
      <a:defRPr sz="819" kern="1200">
        <a:solidFill>
          <a:schemeClr val="tx1"/>
        </a:solidFill>
        <a:latin typeface="+mn-lt"/>
        <a:ea typeface="+mn-ea"/>
        <a:cs typeface="+mn-cs"/>
      </a:defRPr>
    </a:lvl8pPr>
    <a:lvl9pPr marL="1663476" algn="l" defTabSz="207935"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0" userDrawn="1">
          <p15:clr>
            <a:srgbClr val="A4A3A4"/>
          </p15:clr>
        </p15:guide>
        <p15:guide id="2" pos="9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5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p:restoredTop sz="90203"/>
  </p:normalViewPr>
  <p:slideViewPr>
    <p:cSldViewPr>
      <p:cViewPr varScale="1">
        <p:scale>
          <a:sx n="164" d="100"/>
          <a:sy n="164" d="100"/>
        </p:scale>
        <p:origin x="176" y="448"/>
      </p:cViewPr>
      <p:guideLst>
        <p:guide orient="horz" pos="1310"/>
        <p:guide pos="9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51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565150"/>
          </a:xfrm>
          <a:prstGeom prst="rect">
            <a:avLst/>
          </a:prstGeom>
        </p:spPr>
        <p:txBody>
          <a:bodyPr vert="horz" lIns="91440" tIns="45720" rIns="91440" bIns="45720" rtlCol="0"/>
          <a:lstStyle>
            <a:lvl1pPr algn="r">
              <a:defRPr sz="1200"/>
            </a:lvl1pPr>
          </a:lstStyle>
          <a:p>
            <a:fld id="{E6C798A5-095B-F146-82EB-C851DA7DBDF4}" type="datetimeFigureOut">
              <a:rPr lang="en-US" smtClean="0"/>
              <a:t>3/17/21</a:t>
            </a:fld>
            <a:endParaRPr lang="en-US"/>
          </a:p>
        </p:txBody>
      </p:sp>
      <p:sp>
        <p:nvSpPr>
          <p:cNvPr id="4" name="Slide Image Placeholder 3"/>
          <p:cNvSpPr>
            <a:spLocks noGrp="1" noRot="1" noChangeAspect="1"/>
          </p:cNvSpPr>
          <p:nvPr>
            <p:ph type="sldImg" idx="2"/>
          </p:nvPr>
        </p:nvSpPr>
        <p:spPr>
          <a:xfrm>
            <a:off x="6281738" y="847725"/>
            <a:ext cx="7540625" cy="4241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5372100"/>
            <a:ext cx="16084550" cy="5089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2613"/>
            <a:ext cx="8712200" cy="5651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0742613"/>
            <a:ext cx="8712200" cy="565150"/>
          </a:xfrm>
          <a:prstGeom prst="rect">
            <a:avLst/>
          </a:prstGeom>
        </p:spPr>
        <p:txBody>
          <a:bodyPr vert="horz" lIns="91440" tIns="45720" rIns="91440" bIns="45720" rtlCol="0" anchor="b"/>
          <a:lstStyle>
            <a:lvl1pPr algn="r">
              <a:defRPr sz="1200"/>
            </a:lvl1pPr>
          </a:lstStyle>
          <a:p>
            <a:fld id="{A4C8A9B5-A9CE-C743-A078-1B5F3CDA02F4}" type="slidenum">
              <a:rPr lang="en-US" smtClean="0"/>
              <a:t>‹#›</a:t>
            </a:fld>
            <a:endParaRPr lang="en-US"/>
          </a:p>
        </p:txBody>
      </p:sp>
    </p:spTree>
    <p:extLst>
      <p:ext uri="{BB962C8B-B14F-4D97-AF65-F5344CB8AC3E}">
        <p14:creationId xmlns:p14="http://schemas.microsoft.com/office/powerpoint/2010/main" val="126287401"/>
      </p:ext>
    </p:extLst>
  </p:cSld>
  <p:clrMap bg1="lt1" tx1="dk1" bg2="lt2" tx2="dk2" accent1="accent1" accent2="accent2" accent3="accent3" accent4="accent4" accent5="accent5" accent6="accent6" hlink="hlink" folHlink="folHlink"/>
  <p:notesStyle>
    <a:lvl1pPr marL="0" algn="l" defTabSz="207935" rtl="0" eaLnBrk="1" latinLnBrk="0" hangingPunct="1">
      <a:defRPr sz="546" kern="1200">
        <a:solidFill>
          <a:schemeClr val="tx1"/>
        </a:solidFill>
        <a:latin typeface="+mn-lt"/>
        <a:ea typeface="+mn-ea"/>
        <a:cs typeface="+mn-cs"/>
      </a:defRPr>
    </a:lvl1pPr>
    <a:lvl2pPr marL="207935" algn="l" defTabSz="207935" rtl="0" eaLnBrk="1" latinLnBrk="0" hangingPunct="1">
      <a:defRPr sz="546" kern="1200">
        <a:solidFill>
          <a:schemeClr val="tx1"/>
        </a:solidFill>
        <a:latin typeface="+mn-lt"/>
        <a:ea typeface="+mn-ea"/>
        <a:cs typeface="+mn-cs"/>
      </a:defRPr>
    </a:lvl2pPr>
    <a:lvl3pPr marL="415869" algn="l" defTabSz="207935" rtl="0" eaLnBrk="1" latinLnBrk="0" hangingPunct="1">
      <a:defRPr sz="546" kern="1200">
        <a:solidFill>
          <a:schemeClr val="tx1"/>
        </a:solidFill>
        <a:latin typeface="+mn-lt"/>
        <a:ea typeface="+mn-ea"/>
        <a:cs typeface="+mn-cs"/>
      </a:defRPr>
    </a:lvl3pPr>
    <a:lvl4pPr marL="623804" algn="l" defTabSz="207935" rtl="0" eaLnBrk="1" latinLnBrk="0" hangingPunct="1">
      <a:defRPr sz="546" kern="1200">
        <a:solidFill>
          <a:schemeClr val="tx1"/>
        </a:solidFill>
        <a:latin typeface="+mn-lt"/>
        <a:ea typeface="+mn-ea"/>
        <a:cs typeface="+mn-cs"/>
      </a:defRPr>
    </a:lvl4pPr>
    <a:lvl5pPr marL="831738" algn="l" defTabSz="207935" rtl="0" eaLnBrk="1" latinLnBrk="0" hangingPunct="1">
      <a:defRPr sz="546" kern="1200">
        <a:solidFill>
          <a:schemeClr val="tx1"/>
        </a:solidFill>
        <a:latin typeface="+mn-lt"/>
        <a:ea typeface="+mn-ea"/>
        <a:cs typeface="+mn-cs"/>
      </a:defRPr>
    </a:lvl5pPr>
    <a:lvl6pPr marL="1039673" algn="l" defTabSz="207935" rtl="0" eaLnBrk="1" latinLnBrk="0" hangingPunct="1">
      <a:defRPr sz="546" kern="1200">
        <a:solidFill>
          <a:schemeClr val="tx1"/>
        </a:solidFill>
        <a:latin typeface="+mn-lt"/>
        <a:ea typeface="+mn-ea"/>
        <a:cs typeface="+mn-cs"/>
      </a:defRPr>
    </a:lvl6pPr>
    <a:lvl7pPr marL="1247607" algn="l" defTabSz="207935" rtl="0" eaLnBrk="1" latinLnBrk="0" hangingPunct="1">
      <a:defRPr sz="546" kern="1200">
        <a:solidFill>
          <a:schemeClr val="tx1"/>
        </a:solidFill>
        <a:latin typeface="+mn-lt"/>
        <a:ea typeface="+mn-ea"/>
        <a:cs typeface="+mn-cs"/>
      </a:defRPr>
    </a:lvl7pPr>
    <a:lvl8pPr marL="1455542" algn="l" defTabSz="207935" rtl="0" eaLnBrk="1" latinLnBrk="0" hangingPunct="1">
      <a:defRPr sz="546" kern="1200">
        <a:solidFill>
          <a:schemeClr val="tx1"/>
        </a:solidFill>
        <a:latin typeface="+mn-lt"/>
        <a:ea typeface="+mn-ea"/>
        <a:cs typeface="+mn-cs"/>
      </a:defRPr>
    </a:lvl8pPr>
    <a:lvl9pPr marL="1663476" algn="l" defTabSz="207935" rtl="0" eaLnBrk="1" latinLnBrk="0" hangingPunct="1">
      <a:defRPr sz="5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8A9B5-A9CE-C743-A078-1B5F3CDA02F4}" type="slidenum">
              <a:rPr lang="en-US" smtClean="0"/>
              <a:t>1</a:t>
            </a:fld>
            <a:endParaRPr lang="en-US"/>
          </a:p>
        </p:txBody>
      </p:sp>
    </p:spTree>
    <p:extLst>
      <p:ext uri="{BB962C8B-B14F-4D97-AF65-F5344CB8AC3E}">
        <p14:creationId xmlns:p14="http://schemas.microsoft.com/office/powerpoint/2010/main" val="2148889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11</a:t>
            </a:fld>
            <a:endParaRPr lang="en-US"/>
          </a:p>
        </p:txBody>
      </p:sp>
    </p:spTree>
    <p:extLst>
      <p:ext uri="{BB962C8B-B14F-4D97-AF65-F5344CB8AC3E}">
        <p14:creationId xmlns:p14="http://schemas.microsoft.com/office/powerpoint/2010/main" val="2288137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12</a:t>
            </a:fld>
            <a:endParaRPr lang="en-US"/>
          </a:p>
        </p:txBody>
      </p:sp>
    </p:spTree>
    <p:extLst>
      <p:ext uri="{BB962C8B-B14F-4D97-AF65-F5344CB8AC3E}">
        <p14:creationId xmlns:p14="http://schemas.microsoft.com/office/powerpoint/2010/main" val="3394626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13</a:t>
            </a:fld>
            <a:endParaRPr lang="en-US"/>
          </a:p>
        </p:txBody>
      </p:sp>
    </p:spTree>
    <p:extLst>
      <p:ext uri="{BB962C8B-B14F-4D97-AF65-F5344CB8AC3E}">
        <p14:creationId xmlns:p14="http://schemas.microsoft.com/office/powerpoint/2010/main" val="4042519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14</a:t>
            </a:fld>
            <a:endParaRPr lang="en-US"/>
          </a:p>
        </p:txBody>
      </p:sp>
    </p:spTree>
    <p:extLst>
      <p:ext uri="{BB962C8B-B14F-4D97-AF65-F5344CB8AC3E}">
        <p14:creationId xmlns:p14="http://schemas.microsoft.com/office/powerpoint/2010/main" val="441003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15</a:t>
            </a:fld>
            <a:endParaRPr lang="en-US"/>
          </a:p>
        </p:txBody>
      </p:sp>
    </p:spTree>
    <p:extLst>
      <p:ext uri="{BB962C8B-B14F-4D97-AF65-F5344CB8AC3E}">
        <p14:creationId xmlns:p14="http://schemas.microsoft.com/office/powerpoint/2010/main" val="2647648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16</a:t>
            </a:fld>
            <a:endParaRPr lang="en-US"/>
          </a:p>
        </p:txBody>
      </p:sp>
    </p:spTree>
    <p:extLst>
      <p:ext uri="{BB962C8B-B14F-4D97-AF65-F5344CB8AC3E}">
        <p14:creationId xmlns:p14="http://schemas.microsoft.com/office/powerpoint/2010/main" val="1554524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00128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31581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52435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5693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2</a:t>
            </a:fld>
            <a:endParaRPr lang="en-US"/>
          </a:p>
        </p:txBody>
      </p:sp>
    </p:spTree>
    <p:extLst>
      <p:ext uri="{BB962C8B-B14F-4D97-AF65-F5344CB8AC3E}">
        <p14:creationId xmlns:p14="http://schemas.microsoft.com/office/powerpoint/2010/main" val="402305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53563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50342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94821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3010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61965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0190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1986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6377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8974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37913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3</a:t>
            </a:fld>
            <a:endParaRPr lang="en-US"/>
          </a:p>
        </p:txBody>
      </p:sp>
    </p:spTree>
    <p:extLst>
      <p:ext uri="{BB962C8B-B14F-4D97-AF65-F5344CB8AC3E}">
        <p14:creationId xmlns:p14="http://schemas.microsoft.com/office/powerpoint/2010/main" val="12592359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00751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1988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0951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563704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3930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0432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86858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Shape 3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387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4</a:t>
            </a:fld>
            <a:endParaRPr lang="en-US"/>
          </a:p>
        </p:txBody>
      </p:sp>
    </p:spTree>
    <p:extLst>
      <p:ext uri="{BB962C8B-B14F-4D97-AF65-F5344CB8AC3E}">
        <p14:creationId xmlns:p14="http://schemas.microsoft.com/office/powerpoint/2010/main" val="426505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5</a:t>
            </a:fld>
            <a:endParaRPr lang="en-US"/>
          </a:p>
        </p:txBody>
      </p:sp>
    </p:spTree>
    <p:extLst>
      <p:ext uri="{BB962C8B-B14F-4D97-AF65-F5344CB8AC3E}">
        <p14:creationId xmlns:p14="http://schemas.microsoft.com/office/powerpoint/2010/main" val="291444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6</a:t>
            </a:fld>
            <a:endParaRPr lang="en-US"/>
          </a:p>
        </p:txBody>
      </p:sp>
    </p:spTree>
    <p:extLst>
      <p:ext uri="{BB962C8B-B14F-4D97-AF65-F5344CB8AC3E}">
        <p14:creationId xmlns:p14="http://schemas.microsoft.com/office/powerpoint/2010/main" val="3502981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7</a:t>
            </a:fld>
            <a:endParaRPr lang="en-US"/>
          </a:p>
        </p:txBody>
      </p:sp>
    </p:spTree>
    <p:extLst>
      <p:ext uri="{BB962C8B-B14F-4D97-AF65-F5344CB8AC3E}">
        <p14:creationId xmlns:p14="http://schemas.microsoft.com/office/powerpoint/2010/main" val="2919204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9</a:t>
            </a:fld>
            <a:endParaRPr lang="en-US"/>
          </a:p>
        </p:txBody>
      </p:sp>
    </p:spTree>
    <p:extLst>
      <p:ext uri="{BB962C8B-B14F-4D97-AF65-F5344CB8AC3E}">
        <p14:creationId xmlns:p14="http://schemas.microsoft.com/office/powerpoint/2010/main" val="697396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10</a:t>
            </a:fld>
            <a:endParaRPr lang="en-US"/>
          </a:p>
        </p:txBody>
      </p:sp>
    </p:spTree>
    <p:extLst>
      <p:ext uri="{BB962C8B-B14F-4D97-AF65-F5344CB8AC3E}">
        <p14:creationId xmlns:p14="http://schemas.microsoft.com/office/powerpoint/2010/main" val="177279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9156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1544259"/>
            <a:ext cx="9146751"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20" y="1624774"/>
            <a:ext cx="8603674" cy="1304510"/>
          </a:xfrm>
        </p:spPr>
        <p:txBody>
          <a:bodyPr tIns="45720" bIns="45720" anchor="ctr">
            <a:normAutofit/>
          </a:bodyPr>
          <a:lstStyle>
            <a:lvl1pPr algn="ctr">
              <a:lnSpc>
                <a:spcPct val="80000"/>
              </a:lnSpc>
              <a:defRPr sz="4500" spc="113" baseline="0"/>
            </a:lvl1pPr>
          </a:lstStyle>
          <a:p>
            <a:r>
              <a:rPr lang="en-US"/>
              <a:t>Click to edit Master title style</a:t>
            </a:r>
          </a:p>
        </p:txBody>
      </p:sp>
      <p:sp>
        <p:nvSpPr>
          <p:cNvPr id="3" name="Subtitle 2"/>
          <p:cNvSpPr>
            <a:spLocks noGrp="1"/>
          </p:cNvSpPr>
          <p:nvPr>
            <p:ph type="subTitle" idx="1"/>
          </p:nvPr>
        </p:nvSpPr>
        <p:spPr>
          <a:xfrm>
            <a:off x="1143000" y="2997188"/>
            <a:ext cx="6858000" cy="981941"/>
          </a:xfrm>
        </p:spPr>
        <p:txBody>
          <a:bodyPr>
            <a:normAutofit/>
          </a:bodyPr>
          <a:lstStyle>
            <a:lvl1pPr marL="0" indent="0" algn="ctr">
              <a:buNone/>
              <a:defRPr sz="1500"/>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p>
        </p:txBody>
      </p:sp>
      <p:sp>
        <p:nvSpPr>
          <p:cNvPr id="4" name="Date Placeholder 3"/>
          <p:cNvSpPr>
            <a:spLocks noGrp="1"/>
          </p:cNvSpPr>
          <p:nvPr>
            <p:ph type="dt" sz="half" idx="10"/>
          </p:nvPr>
        </p:nvSpPr>
        <p:spPr/>
        <p:txBody>
          <a:bodyPr/>
          <a:lstStyle/>
          <a:p>
            <a:fld id="{AEC0BB84-D562-4BD7-BB91-C6246221801F}"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263383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0BB84-D562-4BD7-BB91-C6246221801F}"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376624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1544259"/>
            <a:ext cx="914675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1656659"/>
            <a:ext cx="7886700" cy="1257300"/>
          </a:xfrm>
        </p:spPr>
        <p:txBody>
          <a:bodyPr anchor="ctr">
            <a:noAutofit/>
          </a:bodyPr>
          <a:lstStyle>
            <a:lvl1pPr algn="ctr">
              <a:lnSpc>
                <a:spcPct val="80000"/>
              </a:lnSpc>
              <a:defRPr sz="4500" b="0" spc="113"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4893" y="3007751"/>
            <a:ext cx="7886700" cy="880979"/>
          </a:xfrm>
        </p:spPr>
        <p:txBody>
          <a:bodyPr anchor="t">
            <a:normAutofit/>
          </a:bodyPr>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AEC0BB84-D562-4BD7-BB91-C6246221801F}" type="datetimeFigureOut">
              <a:rPr lang="en-US" smtClean="0"/>
              <a:t>3/18/21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A53EF6D-1946-47B2-B82F-902334C72FB6}" type="slidenum">
              <a:rPr lang="en-US" smtClean="0"/>
              <a:t>‹#›</a:t>
            </a:fld>
            <a:endParaRPr lang="en-US"/>
          </a:p>
        </p:txBody>
      </p:sp>
    </p:spTree>
    <p:extLst>
      <p:ext uri="{BB962C8B-B14F-4D97-AF65-F5344CB8AC3E}">
        <p14:creationId xmlns:p14="http://schemas.microsoft.com/office/powerpoint/2010/main" val="220092802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04008" y="1508760"/>
            <a:ext cx="3566160" cy="31546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2793" y="1508760"/>
            <a:ext cx="3566160" cy="31546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C0BB84-D562-4BD7-BB91-C6246221801F}"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1331296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05256" y="1435102"/>
            <a:ext cx="3566160" cy="557321"/>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05256" y="1992425"/>
            <a:ext cx="3566160" cy="267462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73423" y="1435102"/>
            <a:ext cx="3566160" cy="557321"/>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73423" y="1992423"/>
            <a:ext cx="3566160" cy="267462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C0BB84-D562-4BD7-BB91-C6246221801F}" type="datetimeFigureOut">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2073064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C0BB84-D562-4BD7-BB91-C6246221801F}" type="datetimeFigureOut">
              <a:rPr lang="en-US" smtClean="0"/>
              <a:t>3/18/21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3000700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0BB84-D562-4BD7-BB91-C6246221801F}" type="datetimeFigureOut">
              <a:rPr lang="en-US" smtClean="0"/>
              <a:t>3/18/21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122406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05256" y="1590041"/>
            <a:ext cx="4594860" cy="30861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41767" y="1610615"/>
            <a:ext cx="2400300" cy="2574239"/>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EC0BB84-D562-4BD7-BB91-C6246221801F}"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854916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960120" y="1658621"/>
            <a:ext cx="4594860" cy="2948940"/>
          </a:xfrm>
          <a:solidFill>
            <a:schemeClr val="tx2">
              <a:lumMod val="60000"/>
              <a:lumOff val="40000"/>
            </a:schemeClr>
          </a:solidFill>
        </p:spPr>
        <p:txBody>
          <a:bodyPr tIns="365760" anchor="t"/>
          <a:lstStyle>
            <a:lvl1pPr marL="0" indent="0" algn="ctr">
              <a:buNone/>
              <a:defRPr sz="2400">
                <a:solidFill>
                  <a:schemeClr val="tx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5843016" y="1612966"/>
            <a:ext cx="2400300" cy="2571750"/>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EC0BB84-D562-4BD7-BB91-C6246221801F}"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3897862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0BB84-D562-4BD7-BB91-C6246221801F}"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3587774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6" name="bk object 16"/>
          <p:cNvSpPr/>
          <p:nvPr/>
        </p:nvSpPr>
        <p:spPr>
          <a:xfrm>
            <a:off x="0" y="0"/>
            <a:ext cx="9144000" cy="5143211"/>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222222"/>
          </a:solidFill>
        </p:spPr>
        <p:txBody>
          <a:bodyPr wrap="square" lIns="0" tIns="0" rIns="0" bIns="0" rtlCol="0"/>
          <a:lstStyle/>
          <a:p>
            <a:endParaRPr sz="372"/>
          </a:p>
        </p:txBody>
      </p:sp>
      <p:sp>
        <p:nvSpPr>
          <p:cNvPr id="17" name="bk object 17"/>
          <p:cNvSpPr/>
          <p:nvPr/>
        </p:nvSpPr>
        <p:spPr>
          <a:xfrm>
            <a:off x="285750" y="523700"/>
            <a:ext cx="8572717" cy="289"/>
          </a:xfrm>
          <a:custGeom>
            <a:avLst/>
            <a:gdLst/>
            <a:ahLst/>
            <a:cxnLst/>
            <a:rect l="l" t="t" r="r" b="b"/>
            <a:pathLst>
              <a:path w="18848070" h="634">
                <a:moveTo>
                  <a:pt x="0" y="303"/>
                </a:moveTo>
                <a:lnTo>
                  <a:pt x="18847593" y="0"/>
                </a:lnTo>
              </a:path>
            </a:pathLst>
          </a:custGeom>
          <a:ln w="20941">
            <a:solidFill>
              <a:srgbClr val="A6AAA9"/>
            </a:solidFill>
          </a:ln>
        </p:spPr>
        <p:txBody>
          <a:bodyPr wrap="square" lIns="0" tIns="0" rIns="0" bIns="0" rtlCol="0"/>
          <a:lstStyle/>
          <a:p>
            <a:endParaRPr sz="372"/>
          </a:p>
        </p:txBody>
      </p:sp>
      <p:sp>
        <p:nvSpPr>
          <p:cNvPr id="2" name="Holder 2"/>
          <p:cNvSpPr>
            <a:spLocks noGrp="1"/>
          </p:cNvSpPr>
          <p:nvPr>
            <p:ph type="title"/>
          </p:nvPr>
        </p:nvSpPr>
        <p:spPr>
          <a:xfrm>
            <a:off x="299024" y="721835"/>
            <a:ext cx="8545952" cy="416396"/>
          </a:xfrm>
        </p:spPr>
        <p:txBody>
          <a:bodyPr lIns="0" tIns="0" rIns="0" bIns="0"/>
          <a:lstStyle>
            <a:lvl1pPr>
              <a:defRPr sz="2706" b="1" i="0">
                <a:solidFill>
                  <a:srgbClr val="34A5DA"/>
                </a:solidFill>
                <a:latin typeface="DIN Condensed"/>
                <a:cs typeface="DIN Condense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205978"/>
            <a:ext cx="1801785" cy="44231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05978"/>
            <a:ext cx="5979968" cy="44231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817141"/>
            <a:ext cx="2057397" cy="273844"/>
          </a:xfrm>
        </p:spPr>
        <p:txBody>
          <a:bodyPr/>
          <a:lstStyle/>
          <a:p>
            <a:fld id="{AEC0BB84-D562-4BD7-BB91-C6246221801F}" type="datetimeFigureOut">
              <a:rPr lang="en-US" smtClean="0"/>
              <a:t>3/18/21</a:t>
            </a:fld>
            <a:endParaRPr lang="en-US"/>
          </a:p>
        </p:txBody>
      </p:sp>
      <p:sp>
        <p:nvSpPr>
          <p:cNvPr id="5" name="Footer Placeholder 4"/>
          <p:cNvSpPr>
            <a:spLocks noGrp="1"/>
          </p:cNvSpPr>
          <p:nvPr>
            <p:ph type="ftr" sz="quarter" idx="11"/>
          </p:nvPr>
        </p:nvSpPr>
        <p:spPr>
          <a:xfrm>
            <a:off x="2832102" y="4817141"/>
            <a:ext cx="3209752" cy="273844"/>
          </a:xfrm>
        </p:spPr>
        <p:txBody>
          <a:bodyPr/>
          <a:lstStyle/>
          <a:p>
            <a:endParaRPr lang="en-US"/>
          </a:p>
        </p:txBody>
      </p:sp>
      <p:sp>
        <p:nvSpPr>
          <p:cNvPr id="6" name="Slide Number Placeholder 5"/>
          <p:cNvSpPr>
            <a:spLocks noGrp="1"/>
          </p:cNvSpPr>
          <p:nvPr>
            <p:ph type="sldNum" sz="quarter" idx="12"/>
          </p:nvPr>
        </p:nvSpPr>
        <p:spPr>
          <a:xfrm>
            <a:off x="6054787" y="4817141"/>
            <a:ext cx="659819" cy="273844"/>
          </a:xfrm>
        </p:spPr>
        <p:txBody>
          <a:bodyPr/>
          <a:lstStyle/>
          <a:p>
            <a:fld id="{5A53EF6D-1946-47B2-B82F-902334C72FB6}" type="slidenum">
              <a:rPr lang="en-US" smtClean="0"/>
              <a:t>‹#›</a:t>
            </a:fld>
            <a:endParaRPr lang="en-US"/>
          </a:p>
        </p:txBody>
      </p:sp>
    </p:spTree>
    <p:extLst>
      <p:ext uri="{BB962C8B-B14F-4D97-AF65-F5344CB8AC3E}">
        <p14:creationId xmlns:p14="http://schemas.microsoft.com/office/powerpoint/2010/main" val="120777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99024" y="721835"/>
            <a:ext cx="8545952" cy="416396"/>
          </a:xfrm>
        </p:spPr>
        <p:txBody>
          <a:bodyPr lIns="0" tIns="0" rIns="0" bIns="0"/>
          <a:lstStyle>
            <a:lvl1pPr>
              <a:defRPr sz="2706" b="1" i="0">
                <a:solidFill>
                  <a:srgbClr val="34A5DA"/>
                </a:solidFill>
                <a:latin typeface="DIN Condensed"/>
                <a:cs typeface="DIN Condensed"/>
              </a:defRPr>
            </a:lvl1pPr>
          </a:lstStyle>
          <a:p>
            <a:endParaRPr/>
          </a:p>
        </p:txBody>
      </p:sp>
      <p:sp>
        <p:nvSpPr>
          <p:cNvPr id="3" name="Holder 3"/>
          <p:cNvSpPr>
            <a:spLocks noGrp="1"/>
          </p:cNvSpPr>
          <p:nvPr>
            <p:ph sz="half" idx="2"/>
          </p:nvPr>
        </p:nvSpPr>
        <p:spPr>
          <a:xfrm>
            <a:off x="457200" y="1183005"/>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99024" y="721835"/>
            <a:ext cx="8545952" cy="416396"/>
          </a:xfrm>
        </p:spPr>
        <p:txBody>
          <a:bodyPr lIns="0" tIns="0" rIns="0" bIns="0"/>
          <a:lstStyle>
            <a:lvl1pPr>
              <a:defRPr sz="2706" b="1" i="0">
                <a:solidFill>
                  <a:srgbClr val="34A5DA"/>
                </a:solidFill>
                <a:latin typeface="DIN Condensed"/>
                <a:cs typeface="DIN Condense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218926" y="-9674"/>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0" name="Shape 10"/>
          <p:cNvSpPr/>
          <p:nvPr/>
        </p:nvSpPr>
        <p:spPr>
          <a:xfrm>
            <a:off x="-9674" y="-9674"/>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1" name="Shape 11"/>
          <p:cNvSpPr txBox="1">
            <a:spLocks noGrp="1"/>
          </p:cNvSpPr>
          <p:nvPr>
            <p:ph type="ctrTitle"/>
          </p:nvPr>
        </p:nvSpPr>
        <p:spPr>
          <a:xfrm>
            <a:off x="648300" y="3175951"/>
            <a:ext cx="3530700" cy="1181999"/>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Tree>
    <p:extLst>
      <p:ext uri="{BB962C8B-B14F-4D97-AF65-F5344CB8AC3E}">
        <p14:creationId xmlns:p14="http://schemas.microsoft.com/office/powerpoint/2010/main" val="18398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p:nvPr/>
        </p:nvSpPr>
        <p:spPr>
          <a:xfrm>
            <a:off x="218926" y="-9674"/>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4" name="Shape 14"/>
          <p:cNvSpPr/>
          <p:nvPr/>
        </p:nvSpPr>
        <p:spPr>
          <a:xfrm>
            <a:off x="-9674" y="-9674"/>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5" name="Shape 15"/>
          <p:cNvSpPr txBox="1">
            <a:spLocks noGrp="1"/>
          </p:cNvSpPr>
          <p:nvPr>
            <p:ph type="ctrTitle"/>
          </p:nvPr>
        </p:nvSpPr>
        <p:spPr>
          <a:xfrm>
            <a:off x="648300" y="1354751"/>
            <a:ext cx="3522300" cy="2989799"/>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16" name="Shape 16"/>
          <p:cNvSpPr txBox="1">
            <a:spLocks noGrp="1"/>
          </p:cNvSpPr>
          <p:nvPr>
            <p:ph type="subTitle" idx="1"/>
          </p:nvPr>
        </p:nvSpPr>
        <p:spPr>
          <a:xfrm>
            <a:off x="6724951" y="3265701"/>
            <a:ext cx="1906199" cy="1031699"/>
          </a:xfrm>
          <a:prstGeom prst="rect">
            <a:avLst/>
          </a:prstGeom>
        </p:spPr>
        <p:txBody>
          <a:bodyPr lIns="91425" tIns="91425" rIns="91425" bIns="91425" anchor="b" anchorCtr="0"/>
          <a:lstStyle>
            <a:lvl1pPr lvl="0" algn="r" rtl="0">
              <a:spcBef>
                <a:spcPts val="0"/>
              </a:spcBef>
              <a:buClr>
                <a:srgbClr val="FFFFFF"/>
              </a:buClr>
              <a:buSzPct val="100000"/>
              <a:buNone/>
              <a:defRPr sz="1800">
                <a:solidFill>
                  <a:srgbClr val="FFFFFF"/>
                </a:solidFill>
              </a:defRPr>
            </a:lvl1pPr>
            <a:lvl2pPr lvl="1" algn="r" rtl="0">
              <a:spcBef>
                <a:spcPts val="0"/>
              </a:spcBef>
              <a:buClr>
                <a:srgbClr val="FFFFFF"/>
              </a:buClr>
              <a:buSzPct val="100000"/>
              <a:buNone/>
              <a:defRPr sz="1800">
                <a:solidFill>
                  <a:srgbClr val="FFFFFF"/>
                </a:solidFill>
              </a:defRPr>
            </a:lvl2pPr>
            <a:lvl3pPr lvl="2" algn="r" rtl="0">
              <a:spcBef>
                <a:spcPts val="0"/>
              </a:spcBef>
              <a:buClr>
                <a:srgbClr val="FFFFFF"/>
              </a:buClr>
              <a:buSzPct val="100000"/>
              <a:buNone/>
              <a:defRPr sz="1800">
                <a:solidFill>
                  <a:srgbClr val="FFFFFF"/>
                </a:solidFill>
              </a:defRPr>
            </a:lvl3pPr>
            <a:lvl4pPr lvl="3" algn="r" rtl="0">
              <a:spcBef>
                <a:spcPts val="0"/>
              </a:spcBef>
              <a:buClr>
                <a:srgbClr val="FFFFFF"/>
              </a:buClr>
              <a:buSzPct val="100000"/>
              <a:buNone/>
              <a:defRPr sz="1800">
                <a:solidFill>
                  <a:srgbClr val="FFFFFF"/>
                </a:solidFill>
              </a:defRPr>
            </a:lvl4pPr>
            <a:lvl5pPr lvl="4" algn="r" rtl="0">
              <a:spcBef>
                <a:spcPts val="0"/>
              </a:spcBef>
              <a:buClr>
                <a:srgbClr val="FFFFFF"/>
              </a:buClr>
              <a:buSzPct val="100000"/>
              <a:buNone/>
              <a:defRPr sz="1800">
                <a:solidFill>
                  <a:srgbClr val="FFFFFF"/>
                </a:solidFill>
              </a:defRPr>
            </a:lvl5pPr>
            <a:lvl6pPr lvl="5" algn="r" rtl="0">
              <a:spcBef>
                <a:spcPts val="0"/>
              </a:spcBef>
              <a:buClr>
                <a:srgbClr val="FFFFFF"/>
              </a:buClr>
              <a:buSzPct val="100000"/>
              <a:buNone/>
              <a:defRPr sz="1800">
                <a:solidFill>
                  <a:srgbClr val="FFFFFF"/>
                </a:solidFill>
              </a:defRPr>
            </a:lvl6pPr>
            <a:lvl7pPr lvl="6" algn="r" rtl="0">
              <a:spcBef>
                <a:spcPts val="0"/>
              </a:spcBef>
              <a:buClr>
                <a:srgbClr val="FFFFFF"/>
              </a:buClr>
              <a:buSzPct val="100000"/>
              <a:buNone/>
              <a:defRPr sz="1800">
                <a:solidFill>
                  <a:srgbClr val="FFFFFF"/>
                </a:solidFill>
              </a:defRPr>
            </a:lvl7pPr>
            <a:lvl8pPr lvl="7" algn="r" rtl="0">
              <a:spcBef>
                <a:spcPts val="0"/>
              </a:spcBef>
              <a:buClr>
                <a:srgbClr val="FFFFFF"/>
              </a:buClr>
              <a:buSzPct val="100000"/>
              <a:buNone/>
              <a:defRPr sz="1800">
                <a:solidFill>
                  <a:srgbClr val="FFFFFF"/>
                </a:solidFill>
              </a:defRPr>
            </a:lvl8pPr>
            <a:lvl9pPr lvl="8" algn="r" rtl="0">
              <a:spcBef>
                <a:spcPts val="0"/>
              </a:spcBef>
              <a:buClr>
                <a:srgbClr val="FFFFFF"/>
              </a:buClr>
              <a:buSzPct val="100000"/>
              <a:buNone/>
              <a:defRPr sz="1800">
                <a:solidFill>
                  <a:srgbClr val="FFFFFF"/>
                </a:solidFill>
              </a:defRPr>
            </a:lvl9pPr>
          </a:lstStyle>
          <a:p>
            <a:endParaRPr/>
          </a:p>
        </p:txBody>
      </p:sp>
    </p:spTree>
    <p:extLst>
      <p:ext uri="{BB962C8B-B14F-4D97-AF65-F5344CB8AC3E}">
        <p14:creationId xmlns:p14="http://schemas.microsoft.com/office/powerpoint/2010/main" val="229365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6"/>
        <p:cNvGrpSpPr/>
        <p:nvPr/>
      </p:nvGrpSpPr>
      <p:grpSpPr>
        <a:xfrm>
          <a:off x="0" y="0"/>
          <a:ext cx="0" cy="0"/>
          <a:chOff x="0" y="0"/>
          <a:chExt cx="0" cy="0"/>
        </a:xfrm>
      </p:grpSpPr>
      <p:sp>
        <p:nvSpPr>
          <p:cNvPr id="37" name="Shape 37"/>
          <p:cNvSpPr/>
          <p:nvPr/>
        </p:nvSpPr>
        <p:spPr>
          <a:xfrm>
            <a:off x="228601"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8" name="Shape 38"/>
          <p:cNvSpPr/>
          <p:nvPr/>
        </p:nvSpPr>
        <p:spPr>
          <a:xfrm>
            <a:off x="1"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9" name="Shape 39"/>
          <p:cNvSpPr txBox="1">
            <a:spLocks noGrp="1"/>
          </p:cNvSpPr>
          <p:nvPr>
            <p:ph type="title"/>
          </p:nvPr>
        </p:nvSpPr>
        <p:spPr>
          <a:xfrm>
            <a:off x="841001" y="969700"/>
            <a:ext cx="4801499" cy="409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841000" y="1578025"/>
            <a:ext cx="2671800" cy="2433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txBox="1">
            <a:spLocks noGrp="1"/>
          </p:cNvSpPr>
          <p:nvPr>
            <p:ph type="body" idx="2"/>
          </p:nvPr>
        </p:nvSpPr>
        <p:spPr>
          <a:xfrm>
            <a:off x="3673842" y="1578025"/>
            <a:ext cx="2671800" cy="2433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105916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p:nvPr/>
        </p:nvSpPr>
        <p:spPr>
          <a:xfrm>
            <a:off x="228601"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9" name="Shape 59"/>
          <p:cNvSpPr/>
          <p:nvPr/>
        </p:nvSpPr>
        <p:spPr>
          <a:xfrm>
            <a:off x="1"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Tree>
    <p:extLst>
      <p:ext uri="{BB962C8B-B14F-4D97-AF65-F5344CB8AC3E}">
        <p14:creationId xmlns:p14="http://schemas.microsoft.com/office/powerpoint/2010/main" val="34862832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211"/>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222222"/>
          </a:solidFill>
        </p:spPr>
        <p:txBody>
          <a:bodyPr wrap="square" lIns="0" tIns="0" rIns="0" bIns="0" rtlCol="0"/>
          <a:lstStyle/>
          <a:p>
            <a:endParaRPr sz="372"/>
          </a:p>
        </p:txBody>
      </p:sp>
      <p:sp>
        <p:nvSpPr>
          <p:cNvPr id="2" name="Holder 2"/>
          <p:cNvSpPr>
            <a:spLocks noGrp="1"/>
          </p:cNvSpPr>
          <p:nvPr>
            <p:ph type="title"/>
          </p:nvPr>
        </p:nvSpPr>
        <p:spPr>
          <a:xfrm>
            <a:off x="299024" y="721835"/>
            <a:ext cx="8545952" cy="915635"/>
          </a:xfrm>
          <a:prstGeom prst="rect">
            <a:avLst/>
          </a:prstGeom>
        </p:spPr>
        <p:txBody>
          <a:bodyPr wrap="square" lIns="0" tIns="0" rIns="0" bIns="0">
            <a:spAutoFit/>
          </a:bodyPr>
          <a:lstStyle>
            <a:lvl1pPr>
              <a:defRPr sz="5950" b="1" i="0">
                <a:solidFill>
                  <a:srgbClr val="34A5DA"/>
                </a:solidFill>
                <a:latin typeface="DIN Condensed"/>
                <a:cs typeface="DIN Condensed"/>
              </a:defRPr>
            </a:lvl1pPr>
          </a:lstStyle>
          <a:p>
            <a:endParaRPr/>
          </a:p>
        </p:txBody>
      </p:sp>
      <p:sp>
        <p:nvSpPr>
          <p:cNvPr id="3" name="Holder 3"/>
          <p:cNvSpPr>
            <a:spLocks noGrp="1"/>
          </p:cNvSpPr>
          <p:nvPr>
            <p:ph type="body" idx="1"/>
          </p:nvPr>
        </p:nvSpPr>
        <p:spPr>
          <a:xfrm>
            <a:off x="299024" y="1429064"/>
            <a:ext cx="8545952"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1260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1260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3/17/21</a:t>
            </a:fld>
            <a:endParaRPr lang="en-US"/>
          </a:p>
        </p:txBody>
      </p:sp>
      <p:sp>
        <p:nvSpPr>
          <p:cNvPr id="6" name="Holder 6"/>
          <p:cNvSpPr>
            <a:spLocks noGrp="1"/>
          </p:cNvSpPr>
          <p:nvPr>
            <p:ph type="sldNum" sz="quarter" idx="7"/>
          </p:nvPr>
        </p:nvSpPr>
        <p:spPr>
          <a:xfrm>
            <a:off x="6583681" y="4783455"/>
            <a:ext cx="2103120" cy="1260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207935">
        <a:defRPr>
          <a:latin typeface="+mn-lt"/>
          <a:ea typeface="+mn-ea"/>
          <a:cs typeface="+mn-cs"/>
        </a:defRPr>
      </a:lvl2pPr>
      <a:lvl3pPr marL="415869">
        <a:defRPr>
          <a:latin typeface="+mn-lt"/>
          <a:ea typeface="+mn-ea"/>
          <a:cs typeface="+mn-cs"/>
        </a:defRPr>
      </a:lvl3pPr>
      <a:lvl4pPr marL="623804">
        <a:defRPr>
          <a:latin typeface="+mn-lt"/>
          <a:ea typeface="+mn-ea"/>
          <a:cs typeface="+mn-cs"/>
        </a:defRPr>
      </a:lvl4pPr>
      <a:lvl5pPr marL="831738">
        <a:defRPr>
          <a:latin typeface="+mn-lt"/>
          <a:ea typeface="+mn-ea"/>
          <a:cs typeface="+mn-cs"/>
        </a:defRPr>
      </a:lvl5pPr>
      <a:lvl6pPr marL="1039673">
        <a:defRPr>
          <a:latin typeface="+mn-lt"/>
          <a:ea typeface="+mn-ea"/>
          <a:cs typeface="+mn-cs"/>
        </a:defRPr>
      </a:lvl6pPr>
      <a:lvl7pPr marL="1247607">
        <a:defRPr>
          <a:latin typeface="+mn-lt"/>
          <a:ea typeface="+mn-ea"/>
          <a:cs typeface="+mn-cs"/>
        </a:defRPr>
      </a:lvl7pPr>
      <a:lvl8pPr marL="1455542">
        <a:defRPr>
          <a:latin typeface="+mn-lt"/>
          <a:ea typeface="+mn-ea"/>
          <a:cs typeface="+mn-cs"/>
        </a:defRPr>
      </a:lvl8pPr>
      <a:lvl9pPr marL="1663476">
        <a:defRPr>
          <a:latin typeface="+mn-lt"/>
          <a:ea typeface="+mn-ea"/>
          <a:cs typeface="+mn-cs"/>
        </a:defRPr>
      </a:lvl9pPr>
    </p:bodyStyle>
    <p:otherStyle>
      <a:lvl1pPr marL="0">
        <a:defRPr>
          <a:latin typeface="+mn-lt"/>
          <a:ea typeface="+mn-ea"/>
          <a:cs typeface="+mn-cs"/>
        </a:defRPr>
      </a:lvl1pPr>
      <a:lvl2pPr marL="207935">
        <a:defRPr>
          <a:latin typeface="+mn-lt"/>
          <a:ea typeface="+mn-ea"/>
          <a:cs typeface="+mn-cs"/>
        </a:defRPr>
      </a:lvl2pPr>
      <a:lvl3pPr marL="415869">
        <a:defRPr>
          <a:latin typeface="+mn-lt"/>
          <a:ea typeface="+mn-ea"/>
          <a:cs typeface="+mn-cs"/>
        </a:defRPr>
      </a:lvl3pPr>
      <a:lvl4pPr marL="623804">
        <a:defRPr>
          <a:latin typeface="+mn-lt"/>
          <a:ea typeface="+mn-ea"/>
          <a:cs typeface="+mn-cs"/>
        </a:defRPr>
      </a:lvl4pPr>
      <a:lvl5pPr marL="831738">
        <a:defRPr>
          <a:latin typeface="+mn-lt"/>
          <a:ea typeface="+mn-ea"/>
          <a:cs typeface="+mn-cs"/>
        </a:defRPr>
      </a:lvl5pPr>
      <a:lvl6pPr marL="1039673">
        <a:defRPr>
          <a:latin typeface="+mn-lt"/>
          <a:ea typeface="+mn-ea"/>
          <a:cs typeface="+mn-cs"/>
        </a:defRPr>
      </a:lvl6pPr>
      <a:lvl7pPr marL="1247607">
        <a:defRPr>
          <a:latin typeface="+mn-lt"/>
          <a:ea typeface="+mn-ea"/>
          <a:cs typeface="+mn-cs"/>
        </a:defRPr>
      </a:lvl7pPr>
      <a:lvl8pPr marL="1455542">
        <a:defRPr>
          <a:latin typeface="+mn-lt"/>
          <a:ea typeface="+mn-ea"/>
          <a:cs typeface="+mn-cs"/>
        </a:defRPr>
      </a:lvl8pPr>
      <a:lvl9pPr marL="1663476">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2ADD6"/>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1" y="741101"/>
            <a:ext cx="5185199" cy="474599"/>
          </a:xfrm>
          <a:prstGeom prst="rect">
            <a:avLst/>
          </a:prstGeom>
          <a:noFill/>
          <a:ln>
            <a:noFill/>
          </a:ln>
        </p:spPr>
        <p:txBody>
          <a:bodyPr lIns="91425" tIns="91425" rIns="91425" bIns="91425" anchor="b" anchorCtr="0"/>
          <a:lstStyle>
            <a:lvl1pPr lvl="0">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1pPr>
            <a:lvl2pPr lvl="1">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2pPr>
            <a:lvl3pPr lvl="2">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3pPr>
            <a:lvl4pPr lvl="3">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4pPr>
            <a:lvl5pPr lvl="4">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5pPr>
            <a:lvl6pPr lvl="5">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6pPr>
            <a:lvl7pPr lvl="6">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7pPr>
            <a:lvl8pPr lvl="7">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8pPr>
            <a:lvl9pPr lvl="8">
              <a:spcBef>
                <a:spcPts val="0"/>
              </a:spcBef>
              <a:buClr>
                <a:srgbClr val="999999"/>
              </a:buClr>
              <a:buSzPct val="100000"/>
              <a:buFont typeface="Montserrat"/>
              <a:buNone/>
              <a:defRPr sz="2400" b="1">
                <a:solidFill>
                  <a:srgbClr val="999999"/>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457201" y="1352550"/>
            <a:ext cx="5185199" cy="2255700"/>
          </a:xfrm>
          <a:prstGeom prst="rect">
            <a:avLst/>
          </a:prstGeom>
          <a:noFill/>
          <a:ln>
            <a:noFill/>
          </a:ln>
        </p:spPr>
        <p:txBody>
          <a:bodyPr lIns="91425" tIns="91425" rIns="91425" bIns="91425" anchor="t" anchorCtr="0"/>
          <a:lstStyle>
            <a:lvl1pPr lvl="0">
              <a:spcBef>
                <a:spcPts val="600"/>
              </a:spcBef>
              <a:buClr>
                <a:srgbClr val="666666"/>
              </a:buClr>
              <a:buSzPct val="100000"/>
              <a:buFont typeface="Karla"/>
              <a:buChar char="▸"/>
              <a:defRPr sz="2000">
                <a:solidFill>
                  <a:srgbClr val="666666"/>
                </a:solidFill>
                <a:latin typeface="Karla"/>
                <a:ea typeface="Karla"/>
                <a:cs typeface="Karla"/>
                <a:sym typeface="Karla"/>
              </a:defRPr>
            </a:lvl1pPr>
            <a:lvl2pPr lvl="1">
              <a:spcBef>
                <a:spcPts val="480"/>
              </a:spcBef>
              <a:buClr>
                <a:srgbClr val="666666"/>
              </a:buClr>
              <a:buSzPct val="100000"/>
              <a:buFont typeface="Karla"/>
              <a:buChar char="▹"/>
              <a:defRPr sz="2000">
                <a:solidFill>
                  <a:srgbClr val="666666"/>
                </a:solidFill>
                <a:latin typeface="Karla"/>
                <a:ea typeface="Karla"/>
                <a:cs typeface="Karla"/>
                <a:sym typeface="Karla"/>
              </a:defRPr>
            </a:lvl2pPr>
            <a:lvl3pPr lvl="2">
              <a:spcBef>
                <a:spcPts val="480"/>
              </a:spcBef>
              <a:buClr>
                <a:srgbClr val="666666"/>
              </a:buClr>
              <a:buSzPct val="100000"/>
              <a:buFont typeface="Karla"/>
              <a:buChar char="▹"/>
              <a:defRPr sz="2000">
                <a:solidFill>
                  <a:srgbClr val="666666"/>
                </a:solidFill>
                <a:latin typeface="Karla"/>
                <a:ea typeface="Karla"/>
                <a:cs typeface="Karla"/>
                <a:sym typeface="Karla"/>
              </a:defRPr>
            </a:lvl3pPr>
            <a:lvl4pPr lvl="3">
              <a:spcBef>
                <a:spcPts val="360"/>
              </a:spcBef>
              <a:buClr>
                <a:srgbClr val="666666"/>
              </a:buClr>
              <a:buSzPct val="100000"/>
              <a:buFont typeface="Karla"/>
              <a:defRPr sz="2000">
                <a:solidFill>
                  <a:srgbClr val="666666"/>
                </a:solidFill>
                <a:latin typeface="Karla"/>
                <a:ea typeface="Karla"/>
                <a:cs typeface="Karla"/>
                <a:sym typeface="Karla"/>
              </a:defRPr>
            </a:lvl4pPr>
            <a:lvl5pPr lvl="4">
              <a:spcBef>
                <a:spcPts val="360"/>
              </a:spcBef>
              <a:buClr>
                <a:srgbClr val="666666"/>
              </a:buClr>
              <a:buSzPct val="100000"/>
              <a:buFont typeface="Karla"/>
              <a:defRPr sz="2000">
                <a:solidFill>
                  <a:srgbClr val="666666"/>
                </a:solidFill>
                <a:latin typeface="Karla"/>
                <a:ea typeface="Karla"/>
                <a:cs typeface="Karla"/>
                <a:sym typeface="Karla"/>
              </a:defRPr>
            </a:lvl5pPr>
            <a:lvl6pPr lvl="5">
              <a:spcBef>
                <a:spcPts val="360"/>
              </a:spcBef>
              <a:buClr>
                <a:srgbClr val="666666"/>
              </a:buClr>
              <a:buSzPct val="100000"/>
              <a:buFont typeface="Karla"/>
              <a:defRPr sz="2000">
                <a:solidFill>
                  <a:srgbClr val="666666"/>
                </a:solidFill>
                <a:latin typeface="Karla"/>
                <a:ea typeface="Karla"/>
                <a:cs typeface="Karla"/>
                <a:sym typeface="Karla"/>
              </a:defRPr>
            </a:lvl6pPr>
            <a:lvl7pPr lvl="6">
              <a:spcBef>
                <a:spcPts val="360"/>
              </a:spcBef>
              <a:buClr>
                <a:srgbClr val="666666"/>
              </a:buClr>
              <a:buSzPct val="100000"/>
              <a:buFont typeface="Karla"/>
              <a:defRPr sz="2000">
                <a:solidFill>
                  <a:srgbClr val="666666"/>
                </a:solidFill>
                <a:latin typeface="Karla"/>
                <a:ea typeface="Karla"/>
                <a:cs typeface="Karla"/>
                <a:sym typeface="Karla"/>
              </a:defRPr>
            </a:lvl7pPr>
            <a:lvl8pPr lvl="7">
              <a:spcBef>
                <a:spcPts val="360"/>
              </a:spcBef>
              <a:buClr>
                <a:srgbClr val="666666"/>
              </a:buClr>
              <a:buSzPct val="100000"/>
              <a:buFont typeface="Karla"/>
              <a:defRPr sz="2000">
                <a:solidFill>
                  <a:srgbClr val="666666"/>
                </a:solidFill>
                <a:latin typeface="Karla"/>
                <a:ea typeface="Karla"/>
                <a:cs typeface="Karla"/>
                <a:sym typeface="Karla"/>
              </a:defRPr>
            </a:lvl8pPr>
            <a:lvl9pPr lvl="8">
              <a:spcBef>
                <a:spcPts val="360"/>
              </a:spcBef>
              <a:buClr>
                <a:srgbClr val="666666"/>
              </a:buClr>
              <a:buSzPct val="100000"/>
              <a:buFont typeface="Karla"/>
              <a:defRPr sz="2000">
                <a:solidFill>
                  <a:srgbClr val="666666"/>
                </a:solidFill>
                <a:latin typeface="Karla"/>
                <a:ea typeface="Karla"/>
                <a:cs typeface="Karla"/>
                <a:sym typeface="Karla"/>
              </a:defRPr>
            </a:lvl9pPr>
          </a:lstStyle>
          <a:p>
            <a:endParaRPr/>
          </a:p>
        </p:txBody>
      </p:sp>
    </p:spTree>
    <p:extLst>
      <p:ext uri="{BB962C8B-B14F-4D97-AF65-F5344CB8AC3E}">
        <p14:creationId xmlns:p14="http://schemas.microsoft.com/office/powerpoint/2010/main" val="371060886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32082"/>
            <a:ext cx="9141714" cy="12344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2189" y="213132"/>
            <a:ext cx="7338060" cy="113157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02189" y="1508760"/>
            <a:ext cx="7338060" cy="31546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01699" y="4817141"/>
            <a:ext cx="2250671" cy="273844"/>
          </a:xfrm>
          <a:prstGeom prst="rect">
            <a:avLst/>
          </a:prstGeom>
        </p:spPr>
        <p:txBody>
          <a:bodyPr vert="horz" lIns="91440" tIns="45720" rIns="45720" bIns="45720" rtlCol="0" anchor="ctr"/>
          <a:lstStyle>
            <a:lvl1pPr algn="l">
              <a:defRPr sz="788">
                <a:solidFill>
                  <a:schemeClr val="tx1"/>
                </a:solidFill>
              </a:defRPr>
            </a:lvl1pPr>
          </a:lstStyle>
          <a:p>
            <a:fld id="{AEC0BB84-D562-4BD7-BB91-C6246221801F}" type="datetimeFigureOut">
              <a:rPr lang="en-US" smtClean="0"/>
              <a:t>3/18/21</a:t>
            </a:fld>
            <a:endParaRPr lang="en-US"/>
          </a:p>
        </p:txBody>
      </p:sp>
      <p:sp>
        <p:nvSpPr>
          <p:cNvPr id="5" name="Footer Placeholder 4"/>
          <p:cNvSpPr>
            <a:spLocks noGrp="1"/>
          </p:cNvSpPr>
          <p:nvPr>
            <p:ph type="ftr" sz="quarter" idx="3"/>
          </p:nvPr>
        </p:nvSpPr>
        <p:spPr>
          <a:xfrm>
            <a:off x="4197353" y="4817141"/>
            <a:ext cx="3783330" cy="273844"/>
          </a:xfrm>
          <a:prstGeom prst="rect">
            <a:avLst/>
          </a:prstGeom>
        </p:spPr>
        <p:txBody>
          <a:bodyPr vert="horz" lIns="91440" tIns="45720" rIns="91440" bIns="45720" rtlCol="0" anchor="ctr"/>
          <a:lstStyle>
            <a:lvl1pPr algn="r">
              <a:defRPr sz="788">
                <a:solidFill>
                  <a:schemeClr val="tx1"/>
                </a:solidFill>
              </a:defRPr>
            </a:lvl1pPr>
          </a:lstStyle>
          <a:p>
            <a:endParaRPr lang="en-US"/>
          </a:p>
        </p:txBody>
      </p:sp>
      <p:sp>
        <p:nvSpPr>
          <p:cNvPr id="6" name="Slide Number Placeholder 5"/>
          <p:cNvSpPr>
            <a:spLocks noGrp="1"/>
          </p:cNvSpPr>
          <p:nvPr>
            <p:ph type="sldNum" sz="quarter" idx="4"/>
          </p:nvPr>
        </p:nvSpPr>
        <p:spPr>
          <a:xfrm>
            <a:off x="7994195" y="4817141"/>
            <a:ext cx="709698" cy="273844"/>
          </a:xfrm>
          <a:prstGeom prst="rect">
            <a:avLst/>
          </a:prstGeom>
        </p:spPr>
        <p:txBody>
          <a:bodyPr vert="horz" lIns="45720" tIns="45720" rIns="91440" bIns="45720" rtlCol="0" anchor="ctr"/>
          <a:lstStyle>
            <a:lvl1pPr algn="l">
              <a:defRPr sz="900" b="0">
                <a:solidFill>
                  <a:schemeClr val="tx1"/>
                </a:solidFill>
              </a:defRPr>
            </a:lvl1pPr>
          </a:lstStyle>
          <a:p>
            <a:fld id="{5A53EF6D-1946-47B2-B82F-902334C72FB6}" type="slidenum">
              <a:rPr lang="en-US" smtClean="0"/>
              <a:t>‹#›</a:t>
            </a:fld>
            <a:endParaRPr lang="en-US"/>
          </a:p>
        </p:txBody>
      </p:sp>
    </p:spTree>
    <p:extLst>
      <p:ext uri="{BB962C8B-B14F-4D97-AF65-F5344CB8AC3E}">
        <p14:creationId xmlns:p14="http://schemas.microsoft.com/office/powerpoint/2010/main" val="281238542"/>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685800" rtl="0" eaLnBrk="1" latinLnBrk="0" hangingPunct="1">
        <a:lnSpc>
          <a:spcPct val="85000"/>
        </a:lnSpc>
        <a:spcBef>
          <a:spcPct val="0"/>
        </a:spcBef>
        <a:buNone/>
        <a:defRPr sz="3000" kern="1200" cap="all" baseline="0">
          <a:solidFill>
            <a:schemeClr val="bg2"/>
          </a:solidFill>
          <a:latin typeface="+mj-lt"/>
          <a:ea typeface="+mj-ea"/>
          <a:cs typeface="+mj-cs"/>
        </a:defRPr>
      </a:lvl1pPr>
    </p:titleStyle>
    <p:bodyStyle>
      <a:lvl1pPr marL="137160" indent="-137160" algn="l" defTabSz="685800" rtl="0" eaLnBrk="1" latinLnBrk="0" hangingPunct="1">
        <a:lnSpc>
          <a:spcPct val="90000"/>
        </a:lnSpc>
        <a:spcBef>
          <a:spcPts val="900"/>
        </a:spcBef>
        <a:spcAft>
          <a:spcPts val="150"/>
        </a:spcAft>
        <a:buClr>
          <a:schemeClr val="tx1"/>
        </a:buClr>
        <a:buFont typeface="Wingdings" pitchFamily="2" charset="2"/>
        <a:buChar char=""/>
        <a:defRPr sz="1650" kern="1200">
          <a:solidFill>
            <a:schemeClr val="tx1"/>
          </a:solidFill>
          <a:latin typeface="+mn-lt"/>
          <a:ea typeface="+mn-ea"/>
          <a:cs typeface="+mn-cs"/>
        </a:defRPr>
      </a:lvl1pPr>
      <a:lvl2pPr marL="308610" indent="-137160" algn="l" defTabSz="685800" rtl="0" eaLnBrk="1" latinLnBrk="0" hangingPunct="1">
        <a:lnSpc>
          <a:spcPct val="90000"/>
        </a:lnSpc>
        <a:spcBef>
          <a:spcPts val="150"/>
        </a:spcBef>
        <a:spcAft>
          <a:spcPts val="300"/>
        </a:spcAft>
        <a:buClr>
          <a:schemeClr val="tx1"/>
        </a:buClr>
        <a:buFont typeface="Wingdings" pitchFamily="2" charset="2"/>
        <a:buChar char=""/>
        <a:defRPr sz="1500" kern="1200">
          <a:solidFill>
            <a:schemeClr val="tx1"/>
          </a:solidFill>
          <a:latin typeface="+mn-lt"/>
          <a:ea typeface="+mn-ea"/>
          <a:cs typeface="+mn-cs"/>
        </a:defRPr>
      </a:lvl2pPr>
      <a:lvl3pPr marL="480060" indent="-137160" algn="l" defTabSz="685800" rtl="0" eaLnBrk="1" latinLnBrk="0" hangingPunct="1">
        <a:lnSpc>
          <a:spcPct val="90000"/>
        </a:lnSpc>
        <a:spcBef>
          <a:spcPts val="150"/>
        </a:spcBef>
        <a:spcAft>
          <a:spcPts val="300"/>
        </a:spcAft>
        <a:buClr>
          <a:schemeClr val="tx1"/>
        </a:buClr>
        <a:buFont typeface="Wingdings" pitchFamily="2" charset="2"/>
        <a:buChar char=""/>
        <a:defRPr sz="1350" kern="1200">
          <a:solidFill>
            <a:schemeClr val="tx1"/>
          </a:solidFill>
          <a:latin typeface="+mn-lt"/>
          <a:ea typeface="+mn-ea"/>
          <a:cs typeface="+mn-cs"/>
        </a:defRPr>
      </a:lvl3pPr>
      <a:lvl4pPr marL="65151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4pPr>
      <a:lvl5pPr marL="82296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5pPr>
      <a:lvl6pPr marL="9634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6pPr>
      <a:lvl7pPr marL="11038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7pPr>
      <a:lvl8pPr marL="12217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8pPr>
      <a:lvl9pPr marL="13546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hyperlink" Target="mailto:nmulligan@gnjumc.org" TargetMode="External"/><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0024" y="3368834"/>
            <a:ext cx="8572115" cy="289"/>
          </a:xfrm>
          <a:custGeom>
            <a:avLst/>
            <a:gdLst/>
            <a:ahLst/>
            <a:cxnLst/>
            <a:rect l="l" t="t" r="r" b="b"/>
            <a:pathLst>
              <a:path w="18848070" h="634">
                <a:moveTo>
                  <a:pt x="0" y="303"/>
                </a:moveTo>
                <a:lnTo>
                  <a:pt x="18847593" y="0"/>
                </a:lnTo>
              </a:path>
            </a:pathLst>
          </a:custGeom>
          <a:ln w="41883">
            <a:solidFill>
              <a:srgbClr val="A6AAA9"/>
            </a:solidFill>
          </a:ln>
        </p:spPr>
        <p:txBody>
          <a:bodyPr wrap="square" lIns="0" tIns="0" rIns="0" bIns="0" rtlCol="0"/>
          <a:lstStyle/>
          <a:p>
            <a:endParaRPr sz="372"/>
          </a:p>
        </p:txBody>
      </p:sp>
      <p:sp>
        <p:nvSpPr>
          <p:cNvPr id="3" name="object 3"/>
          <p:cNvSpPr txBox="1"/>
          <p:nvPr/>
        </p:nvSpPr>
        <p:spPr>
          <a:xfrm>
            <a:off x="307889" y="1123950"/>
            <a:ext cx="8528218" cy="1951704"/>
          </a:xfrm>
          <a:prstGeom prst="rect">
            <a:avLst/>
          </a:prstGeom>
        </p:spPr>
        <p:txBody>
          <a:bodyPr vert="horz" wrap="square" lIns="0" tIns="7509" rIns="0" bIns="0" rtlCol="0">
            <a:spAutoFit/>
          </a:bodyPr>
          <a:lstStyle/>
          <a:p>
            <a:pPr marL="5776" algn="ctr">
              <a:lnSpc>
                <a:spcPct val="70000"/>
              </a:lnSpc>
              <a:spcBef>
                <a:spcPts val="59"/>
              </a:spcBef>
            </a:pPr>
            <a:r>
              <a:rPr lang="en-US" sz="8800" b="1" cap="all" spc="5" dirty="0">
                <a:solidFill>
                  <a:srgbClr val="FFFF00"/>
                </a:solidFill>
                <a:latin typeface="DIN Condensed"/>
                <a:cs typeface="DIN Condensed"/>
              </a:rPr>
              <a:t>STAFF PARISH RELATIONS COMMITTEE</a:t>
            </a:r>
            <a:endParaRPr lang="en-US" sz="2800" b="1" cap="all" spc="5" dirty="0">
              <a:solidFill>
                <a:srgbClr val="FFFF00"/>
              </a:solidFill>
              <a:latin typeface="DIN Condensed"/>
              <a:cs typeface="DIN Condensed"/>
            </a:endParaRPr>
          </a:p>
        </p:txBody>
      </p:sp>
      <p:sp>
        <p:nvSpPr>
          <p:cNvPr id="4" name="object 4"/>
          <p:cNvSpPr txBox="1"/>
          <p:nvPr/>
        </p:nvSpPr>
        <p:spPr>
          <a:xfrm>
            <a:off x="685800" y="3867150"/>
            <a:ext cx="4412659" cy="577941"/>
          </a:xfrm>
          <a:prstGeom prst="rect">
            <a:avLst/>
          </a:prstGeom>
        </p:spPr>
        <p:txBody>
          <a:bodyPr vert="horz" wrap="square" lIns="0" tIns="5487" rIns="0" bIns="0" rtlCol="0">
            <a:spAutoFit/>
          </a:bodyPr>
          <a:lstStyle/>
          <a:p>
            <a:pPr marL="5776" algn="ctr">
              <a:lnSpc>
                <a:spcPct val="120000"/>
              </a:lnSpc>
              <a:spcBef>
                <a:spcPts val="43"/>
              </a:spcBef>
            </a:pPr>
            <a:r>
              <a:rPr lang="en-US" sz="2183" spc="-2" dirty="0">
                <a:solidFill>
                  <a:schemeClr val="bg1"/>
                </a:solidFill>
                <a:latin typeface="Montserrat Regular"/>
                <a:cs typeface="Montserrat Regular"/>
              </a:rPr>
              <a:t>Hector Burgos</a:t>
            </a:r>
          </a:p>
          <a:p>
            <a:pPr marL="5776" algn="ctr">
              <a:spcBef>
                <a:spcPts val="43"/>
              </a:spcBef>
            </a:pPr>
            <a:r>
              <a:rPr lang="en-US" sz="1100" spc="-2" dirty="0">
                <a:solidFill>
                  <a:schemeClr val="bg1"/>
                </a:solidFill>
                <a:latin typeface="Montserrat Regular"/>
                <a:cs typeface="Montserrat Regular"/>
              </a:rPr>
              <a:t>Capital District Superintendent</a:t>
            </a:r>
            <a:endParaRPr lang="en-US" sz="1000" i="1" spc="-2" dirty="0">
              <a:solidFill>
                <a:schemeClr val="bg1"/>
              </a:solidFill>
              <a:latin typeface="Montserrat Regular"/>
              <a:cs typeface="Montserrat Regular"/>
            </a:endParaRPr>
          </a:p>
        </p:txBody>
      </p:sp>
      <p:sp>
        <p:nvSpPr>
          <p:cNvPr id="7" name="object 4">
            <a:extLst>
              <a:ext uri="{FF2B5EF4-FFF2-40B4-BE49-F238E27FC236}">
                <a16:creationId xmlns:a16="http://schemas.microsoft.com/office/drawing/2014/main" id="{C7DE8DA5-8799-3F44-83B7-3E4B379550B9}"/>
              </a:ext>
            </a:extLst>
          </p:cNvPr>
          <p:cNvSpPr txBox="1"/>
          <p:nvPr/>
        </p:nvSpPr>
        <p:spPr>
          <a:xfrm>
            <a:off x="3962400" y="3867149"/>
            <a:ext cx="4412659" cy="577941"/>
          </a:xfrm>
          <a:prstGeom prst="rect">
            <a:avLst/>
          </a:prstGeom>
        </p:spPr>
        <p:txBody>
          <a:bodyPr vert="horz" wrap="square" lIns="0" tIns="5487" rIns="0" bIns="0" rtlCol="0">
            <a:spAutoFit/>
          </a:bodyPr>
          <a:lstStyle/>
          <a:p>
            <a:pPr marL="5776" algn="ctr">
              <a:lnSpc>
                <a:spcPct val="120000"/>
              </a:lnSpc>
              <a:spcBef>
                <a:spcPts val="43"/>
              </a:spcBef>
            </a:pPr>
            <a:r>
              <a:rPr lang="en-US" sz="2183" spc="-2" dirty="0">
                <a:solidFill>
                  <a:schemeClr val="bg1"/>
                </a:solidFill>
                <a:latin typeface="Montserrat Regular"/>
                <a:cs typeface="Montserrat Regular"/>
              </a:rPr>
              <a:t>Sang-Won Doh</a:t>
            </a:r>
          </a:p>
          <a:p>
            <a:pPr marL="5776" algn="ctr">
              <a:spcBef>
                <a:spcPts val="43"/>
              </a:spcBef>
            </a:pPr>
            <a:r>
              <a:rPr lang="en-US" sz="1100" spc="-2" dirty="0">
                <a:solidFill>
                  <a:schemeClr val="bg1"/>
                </a:solidFill>
                <a:latin typeface="Montserrat Regular"/>
                <a:cs typeface="Montserrat Regular"/>
              </a:rPr>
              <a:t>Raritan Valley District Superintendent</a:t>
            </a:r>
            <a:endParaRPr lang="en-US" sz="1000" i="1" spc="-2" dirty="0">
              <a:solidFill>
                <a:schemeClr val="bg1"/>
              </a:solidFill>
              <a:latin typeface="Montserrat Regular"/>
              <a:cs typeface="Montserrat Regular"/>
            </a:endParaRPr>
          </a:p>
        </p:txBody>
      </p:sp>
    </p:spTree>
    <p:extLst>
      <p:ext uri="{BB962C8B-B14F-4D97-AF65-F5344CB8AC3E}">
        <p14:creationId xmlns:p14="http://schemas.microsoft.com/office/powerpoint/2010/main" val="847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77757" y="153958"/>
            <a:ext cx="8534400" cy="856195"/>
          </a:xfrm>
          <a:prstGeom prst="rect">
            <a:avLst/>
          </a:prstGeom>
        </p:spPr>
        <p:txBody>
          <a:bodyPr vert="horz" wrap="square" lIns="0" tIns="162305" rIns="0" bIns="0" rtlCol="0">
            <a:spAutoFit/>
          </a:bodyPr>
          <a:lstStyle/>
          <a:p>
            <a:pPr marL="5776" marR="2310">
              <a:lnSpc>
                <a:spcPct val="83200"/>
              </a:lnSpc>
              <a:spcBef>
                <a:spcPts val="1278"/>
              </a:spcBef>
            </a:pPr>
            <a:r>
              <a:rPr lang="en-US" sz="5400" b="1" spc="-2" dirty="0">
                <a:solidFill>
                  <a:srgbClr val="00B0F0"/>
                </a:solidFill>
                <a:latin typeface="DIN Condensed"/>
                <a:cs typeface="DIN Condensed"/>
              </a:rPr>
              <a:t>SPRC Meetings Basics</a:t>
            </a:r>
          </a:p>
        </p:txBody>
      </p:sp>
      <p:sp>
        <p:nvSpPr>
          <p:cNvPr id="3" name="Rectangle 2">
            <a:extLst>
              <a:ext uri="{FF2B5EF4-FFF2-40B4-BE49-F238E27FC236}">
                <a16:creationId xmlns:a16="http://schemas.microsoft.com/office/drawing/2014/main" id="{15512A76-8CF7-6646-B604-7FE6B6F5FBF7}"/>
              </a:ext>
            </a:extLst>
          </p:cNvPr>
          <p:cNvSpPr/>
          <p:nvPr/>
        </p:nvSpPr>
        <p:spPr>
          <a:xfrm>
            <a:off x="2590799" y="1028085"/>
            <a:ext cx="6321357" cy="3944670"/>
          </a:xfrm>
          <a:prstGeom prst="rect">
            <a:avLst/>
          </a:prstGeom>
        </p:spPr>
        <p:txBody>
          <a:bodyPr wrap="square">
            <a:spAutoFit/>
          </a:bodyPr>
          <a:lstStyle/>
          <a:p>
            <a:pPr marL="457200" indent="-457200">
              <a:spcAft>
                <a:spcPts val="1000"/>
              </a:spcAft>
              <a:buFont typeface="Wingdings" panose="05000000000000000000" pitchFamily="2" charset="2"/>
              <a:buChar char="v"/>
            </a:pPr>
            <a:r>
              <a:rPr lang="en-US" sz="22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committee shall meet at least quarterly. It shall meet additionally at the request of the bishop, the district superintendent, the pastor, or any other person accountable to the committee, or the chairperson of the committee.</a:t>
            </a:r>
          </a:p>
          <a:p>
            <a:pPr marL="457200" indent="-457200">
              <a:spcAft>
                <a:spcPts val="1000"/>
              </a:spcAft>
              <a:buFont typeface="Wingdings" panose="05000000000000000000" pitchFamily="2" charset="2"/>
              <a:buChar char="v"/>
            </a:pPr>
            <a:r>
              <a:rPr lang="en-US" sz="22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committee shall meet only with the knowledge of the pastor and/or the district superintendent. The pastor shall be present at each meeting of the committee, except where he or she voluntarily excuses himself/herself.</a:t>
            </a:r>
          </a:p>
        </p:txBody>
      </p:sp>
      <p:pic>
        <p:nvPicPr>
          <p:cNvPr id="5" name="Picture 4">
            <a:extLst>
              <a:ext uri="{FF2B5EF4-FFF2-40B4-BE49-F238E27FC236}">
                <a16:creationId xmlns:a16="http://schemas.microsoft.com/office/drawing/2014/main" id="{002E69D5-46AD-EB4E-8F87-177881A25CC4}"/>
              </a:ext>
            </a:extLst>
          </p:cNvPr>
          <p:cNvPicPr>
            <a:picLocks noChangeAspect="1"/>
          </p:cNvPicPr>
          <p:nvPr/>
        </p:nvPicPr>
        <p:blipFill>
          <a:blip r:embed="rId3"/>
          <a:stretch>
            <a:fillRect/>
          </a:stretch>
        </p:blipFill>
        <p:spPr>
          <a:xfrm>
            <a:off x="685800" y="1581150"/>
            <a:ext cx="1524000" cy="2352842"/>
          </a:xfrm>
          <a:prstGeom prst="rect">
            <a:avLst/>
          </a:prstGeom>
        </p:spPr>
      </p:pic>
    </p:spTree>
    <p:extLst>
      <p:ext uri="{BB962C8B-B14F-4D97-AF65-F5344CB8AC3E}">
        <p14:creationId xmlns:p14="http://schemas.microsoft.com/office/powerpoint/2010/main" val="1255731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77757" y="153958"/>
            <a:ext cx="8534400" cy="856195"/>
          </a:xfrm>
          <a:prstGeom prst="rect">
            <a:avLst/>
          </a:prstGeom>
        </p:spPr>
        <p:txBody>
          <a:bodyPr vert="horz" wrap="square" lIns="0" tIns="162305" rIns="0" bIns="0" rtlCol="0">
            <a:spAutoFit/>
          </a:bodyPr>
          <a:lstStyle/>
          <a:p>
            <a:pPr marL="5776" marR="2310">
              <a:lnSpc>
                <a:spcPct val="83200"/>
              </a:lnSpc>
              <a:spcBef>
                <a:spcPts val="1278"/>
              </a:spcBef>
            </a:pPr>
            <a:r>
              <a:rPr lang="en-US" sz="5400" b="1" spc="-2" dirty="0">
                <a:solidFill>
                  <a:srgbClr val="00B0F0"/>
                </a:solidFill>
                <a:latin typeface="DIN Condensed"/>
                <a:cs typeface="DIN Condensed"/>
              </a:rPr>
              <a:t>SPRC Meetings Basics</a:t>
            </a:r>
          </a:p>
        </p:txBody>
      </p:sp>
      <p:sp>
        <p:nvSpPr>
          <p:cNvPr id="3" name="Rectangle 2">
            <a:extLst>
              <a:ext uri="{FF2B5EF4-FFF2-40B4-BE49-F238E27FC236}">
                <a16:creationId xmlns:a16="http://schemas.microsoft.com/office/drawing/2014/main" id="{15512A76-8CF7-6646-B604-7FE6B6F5FBF7}"/>
              </a:ext>
            </a:extLst>
          </p:cNvPr>
          <p:cNvSpPr/>
          <p:nvPr/>
        </p:nvSpPr>
        <p:spPr>
          <a:xfrm>
            <a:off x="2590799" y="1028085"/>
            <a:ext cx="6321357" cy="3944670"/>
          </a:xfrm>
          <a:prstGeom prst="rect">
            <a:avLst/>
          </a:prstGeom>
        </p:spPr>
        <p:txBody>
          <a:bodyPr wrap="square">
            <a:spAutoFit/>
          </a:bodyPr>
          <a:lstStyle/>
          <a:p>
            <a:pPr marL="457200" indent="-457200">
              <a:spcAft>
                <a:spcPts val="1000"/>
              </a:spcAft>
              <a:buFont typeface="Wingdings" panose="05000000000000000000" pitchFamily="2" charset="2"/>
              <a:buChar char="v"/>
            </a:pPr>
            <a:r>
              <a:rPr lang="en-US" sz="22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committee may meet with the district superintendent without the pastor or appointed staff under consideration being present. However, the pastor or appointed staff under consideration shall be notified prior to such meeting with the district superintendent and be brought into consultation immediately thereafter.</a:t>
            </a:r>
          </a:p>
          <a:p>
            <a:pPr marL="457200" indent="-457200">
              <a:spcAft>
                <a:spcPts val="1000"/>
              </a:spcAft>
              <a:buFont typeface="Wingdings" panose="05000000000000000000" pitchFamily="2" charset="2"/>
              <a:buChar char="v"/>
            </a:pPr>
            <a:r>
              <a:rPr lang="en-US" sz="22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committee shall meet in closed session, and information shared in the committee shall be </a:t>
            </a:r>
            <a:r>
              <a:rPr lang="en-US" sz="2200" b="1" u="sng"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confidential</a:t>
            </a:r>
            <a:r>
              <a:rPr lang="en-US" sz="22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a:t>
            </a:r>
          </a:p>
        </p:txBody>
      </p:sp>
      <p:pic>
        <p:nvPicPr>
          <p:cNvPr id="5" name="Picture 4">
            <a:extLst>
              <a:ext uri="{FF2B5EF4-FFF2-40B4-BE49-F238E27FC236}">
                <a16:creationId xmlns:a16="http://schemas.microsoft.com/office/drawing/2014/main" id="{002E69D5-46AD-EB4E-8F87-177881A25CC4}"/>
              </a:ext>
            </a:extLst>
          </p:cNvPr>
          <p:cNvPicPr>
            <a:picLocks noChangeAspect="1"/>
          </p:cNvPicPr>
          <p:nvPr/>
        </p:nvPicPr>
        <p:blipFill>
          <a:blip r:embed="rId3"/>
          <a:stretch>
            <a:fillRect/>
          </a:stretch>
        </p:blipFill>
        <p:spPr>
          <a:xfrm>
            <a:off x="685800" y="1581150"/>
            <a:ext cx="1524000" cy="2352842"/>
          </a:xfrm>
          <a:prstGeom prst="rect">
            <a:avLst/>
          </a:prstGeom>
        </p:spPr>
      </p:pic>
    </p:spTree>
    <p:extLst>
      <p:ext uri="{BB962C8B-B14F-4D97-AF65-F5344CB8AC3E}">
        <p14:creationId xmlns:p14="http://schemas.microsoft.com/office/powerpoint/2010/main" val="363188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77756" y="1287168"/>
            <a:ext cx="8534400" cy="2569164"/>
          </a:xfrm>
          <a:prstGeom prst="rect">
            <a:avLst/>
          </a:prstGeom>
        </p:spPr>
        <p:txBody>
          <a:bodyPr vert="horz" wrap="square" lIns="0" tIns="162305" rIns="0" bIns="0" rtlCol="0">
            <a:spAutoFit/>
          </a:bodyPr>
          <a:lstStyle/>
          <a:p>
            <a:pPr marL="5776" marR="2310">
              <a:lnSpc>
                <a:spcPct val="83200"/>
              </a:lnSpc>
              <a:spcBef>
                <a:spcPts val="1278"/>
              </a:spcBef>
            </a:pPr>
            <a:r>
              <a:rPr lang="en-US" sz="5400" b="1" u="sng" spc="-2" dirty="0">
                <a:solidFill>
                  <a:srgbClr val="00B0F0"/>
                </a:solidFill>
                <a:latin typeface="DIN Condensed"/>
                <a:cs typeface="DIN Condensed"/>
              </a:rPr>
              <a:t>Effective</a:t>
            </a:r>
            <a:r>
              <a:rPr lang="en-US" sz="5400" b="1" spc="-2" dirty="0">
                <a:solidFill>
                  <a:srgbClr val="00B0F0"/>
                </a:solidFill>
                <a:latin typeface="DIN Condensed"/>
                <a:cs typeface="DIN Condensed"/>
              </a:rPr>
              <a:t> </a:t>
            </a:r>
          </a:p>
          <a:p>
            <a:pPr marL="5776" marR="2310">
              <a:lnSpc>
                <a:spcPct val="83200"/>
              </a:lnSpc>
              <a:spcBef>
                <a:spcPts val="1278"/>
              </a:spcBef>
            </a:pPr>
            <a:r>
              <a:rPr lang="en-US" sz="5400" b="1" spc="-2" dirty="0">
                <a:solidFill>
                  <a:srgbClr val="00B0F0"/>
                </a:solidFill>
                <a:latin typeface="DIN Condensed"/>
                <a:cs typeface="DIN Condensed"/>
              </a:rPr>
              <a:t>SPRC </a:t>
            </a:r>
          </a:p>
          <a:p>
            <a:pPr marL="5776" marR="2310">
              <a:lnSpc>
                <a:spcPct val="83200"/>
              </a:lnSpc>
              <a:spcBef>
                <a:spcPts val="1278"/>
              </a:spcBef>
            </a:pPr>
            <a:r>
              <a:rPr lang="en-US" sz="5400" b="1" spc="-2" dirty="0">
                <a:solidFill>
                  <a:srgbClr val="00B0F0"/>
                </a:solidFill>
                <a:latin typeface="DIN Condensed"/>
                <a:cs typeface="DIN Condensed"/>
              </a:rPr>
              <a:t>Meetings</a:t>
            </a:r>
          </a:p>
        </p:txBody>
      </p:sp>
      <p:sp>
        <p:nvSpPr>
          <p:cNvPr id="3" name="Rectangle 2">
            <a:extLst>
              <a:ext uri="{FF2B5EF4-FFF2-40B4-BE49-F238E27FC236}">
                <a16:creationId xmlns:a16="http://schemas.microsoft.com/office/drawing/2014/main" id="{15512A76-8CF7-6646-B604-7FE6B6F5FBF7}"/>
              </a:ext>
            </a:extLst>
          </p:cNvPr>
          <p:cNvSpPr/>
          <p:nvPr/>
        </p:nvSpPr>
        <p:spPr>
          <a:xfrm>
            <a:off x="2590799" y="199305"/>
            <a:ext cx="6321357" cy="4744889"/>
          </a:xfrm>
          <a:prstGeom prst="rect">
            <a:avLst/>
          </a:prstGeom>
        </p:spPr>
        <p:txBody>
          <a:bodyPr wrap="square">
            <a:spAutoFit/>
          </a:bodyPr>
          <a:lstStyle/>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Meet </a:t>
            </a:r>
            <a:r>
              <a:rPr lang="en-US" sz="2000" b="1" u="sng" dirty="0">
                <a:solidFill>
                  <a:srgbClr val="FFFF00"/>
                </a:solidFill>
                <a:latin typeface="Franklin Gothic Medium" panose="020B0603020102020204" pitchFamily="34" charset="0"/>
                <a:ea typeface="Times New Roman" panose="02020603050405020304" pitchFamily="18" charset="0"/>
                <a:cs typeface="Times New Roman" panose="02020603050405020304" pitchFamily="18" charset="0"/>
              </a:rPr>
              <a:t>at least once every quarter. </a:t>
            </a: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Set regular meeting dates in advance. Beginning/ending on time. </a:t>
            </a:r>
          </a:p>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Opening devotion and prayer (rotate)</a:t>
            </a:r>
          </a:p>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Minutes reviewed &amp; approved (confidential)</a:t>
            </a:r>
          </a:p>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Check-in regarding lay staff (through supervisor/senior pastor).</a:t>
            </a:r>
          </a:p>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Check-in with Pastor(s)</a:t>
            </a:r>
          </a:p>
          <a:p>
            <a:pPr marL="914400" lvl="1" indent="-457200">
              <a:spcAft>
                <a:spcPts val="1000"/>
              </a:spcAft>
              <a:buFont typeface="Wingdings" panose="05000000000000000000" pitchFamily="2" charset="2"/>
              <a:buChar char="v"/>
            </a:pPr>
            <a:r>
              <a:rPr lang="en-US" sz="12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What are the joys of ministry that the pastor(s) is experiencing?</a:t>
            </a:r>
          </a:p>
          <a:p>
            <a:pPr marL="914400" lvl="1" indent="-457200">
              <a:spcAft>
                <a:spcPts val="1000"/>
              </a:spcAft>
              <a:buFont typeface="Wingdings" panose="05000000000000000000" pitchFamily="2" charset="2"/>
              <a:buChar char="v"/>
            </a:pPr>
            <a:r>
              <a:rPr lang="en-US" sz="12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What are the challenges and struggles that the pastor(s) is experiencing? What has been done to address these, and how can the SPRC be supportive and helpful?</a:t>
            </a:r>
          </a:p>
          <a:p>
            <a:pPr marL="914400" lvl="1" indent="-457200">
              <a:spcAft>
                <a:spcPts val="1000"/>
              </a:spcAft>
              <a:buFont typeface="Wingdings" panose="05000000000000000000" pitchFamily="2" charset="2"/>
              <a:buChar char="v"/>
            </a:pPr>
            <a:r>
              <a:rPr lang="en-US" sz="12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How has the pastor(s) been utilizing his/her time? How does this align with the church’s mission and vision? If there is concerns, what needs to be different moving forward?</a:t>
            </a:r>
          </a:p>
        </p:txBody>
      </p:sp>
    </p:spTree>
    <p:extLst>
      <p:ext uri="{BB962C8B-B14F-4D97-AF65-F5344CB8AC3E}">
        <p14:creationId xmlns:p14="http://schemas.microsoft.com/office/powerpoint/2010/main" val="3353122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77756" y="1287168"/>
            <a:ext cx="8534400" cy="2569164"/>
          </a:xfrm>
          <a:prstGeom prst="rect">
            <a:avLst/>
          </a:prstGeom>
        </p:spPr>
        <p:txBody>
          <a:bodyPr vert="horz" wrap="square" lIns="0" tIns="162305" rIns="0" bIns="0" rtlCol="0">
            <a:spAutoFit/>
          </a:bodyPr>
          <a:lstStyle/>
          <a:p>
            <a:pPr marL="5776" marR="2310">
              <a:lnSpc>
                <a:spcPct val="83200"/>
              </a:lnSpc>
              <a:spcBef>
                <a:spcPts val="1278"/>
              </a:spcBef>
            </a:pPr>
            <a:r>
              <a:rPr lang="en-US" sz="5400" b="1" u="sng" spc="-2" dirty="0">
                <a:solidFill>
                  <a:srgbClr val="00B0F0"/>
                </a:solidFill>
                <a:latin typeface="DIN Condensed"/>
                <a:cs typeface="DIN Condensed"/>
              </a:rPr>
              <a:t>Effective</a:t>
            </a:r>
            <a:r>
              <a:rPr lang="en-US" sz="5400" b="1" spc="-2" dirty="0">
                <a:solidFill>
                  <a:srgbClr val="00B0F0"/>
                </a:solidFill>
                <a:latin typeface="DIN Condensed"/>
                <a:cs typeface="DIN Condensed"/>
              </a:rPr>
              <a:t> </a:t>
            </a:r>
          </a:p>
          <a:p>
            <a:pPr marL="5776" marR="2310">
              <a:lnSpc>
                <a:spcPct val="83200"/>
              </a:lnSpc>
              <a:spcBef>
                <a:spcPts val="1278"/>
              </a:spcBef>
            </a:pPr>
            <a:r>
              <a:rPr lang="en-US" sz="5400" b="1" spc="-2" dirty="0">
                <a:solidFill>
                  <a:srgbClr val="00B0F0"/>
                </a:solidFill>
                <a:latin typeface="DIN Condensed"/>
                <a:cs typeface="DIN Condensed"/>
              </a:rPr>
              <a:t>SPRC </a:t>
            </a:r>
          </a:p>
          <a:p>
            <a:pPr marL="5776" marR="2310">
              <a:lnSpc>
                <a:spcPct val="83200"/>
              </a:lnSpc>
              <a:spcBef>
                <a:spcPts val="1278"/>
              </a:spcBef>
            </a:pPr>
            <a:r>
              <a:rPr lang="en-US" sz="5400" b="1" spc="-2" dirty="0">
                <a:solidFill>
                  <a:srgbClr val="00B0F0"/>
                </a:solidFill>
                <a:latin typeface="DIN Condensed"/>
                <a:cs typeface="DIN Condensed"/>
              </a:rPr>
              <a:t>Meetings</a:t>
            </a:r>
          </a:p>
        </p:txBody>
      </p:sp>
      <p:sp>
        <p:nvSpPr>
          <p:cNvPr id="3" name="Rectangle 2">
            <a:extLst>
              <a:ext uri="{FF2B5EF4-FFF2-40B4-BE49-F238E27FC236}">
                <a16:creationId xmlns:a16="http://schemas.microsoft.com/office/drawing/2014/main" id="{15512A76-8CF7-6646-B604-7FE6B6F5FBF7}"/>
              </a:ext>
            </a:extLst>
          </p:cNvPr>
          <p:cNvSpPr/>
          <p:nvPr/>
        </p:nvSpPr>
        <p:spPr>
          <a:xfrm>
            <a:off x="2590799" y="438150"/>
            <a:ext cx="6321357" cy="1272143"/>
          </a:xfrm>
          <a:prstGeom prst="rect">
            <a:avLst/>
          </a:prstGeom>
        </p:spPr>
        <p:txBody>
          <a:bodyPr wrap="square">
            <a:spAutoFit/>
          </a:bodyPr>
          <a:lstStyle/>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Personnel policies, staffing needs</a:t>
            </a:r>
          </a:p>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Review decision and assignments</a:t>
            </a:r>
          </a:p>
          <a:p>
            <a:pPr marL="457200"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Closing Prayer &amp; Sending Forth</a:t>
            </a:r>
          </a:p>
        </p:txBody>
      </p:sp>
      <p:sp>
        <p:nvSpPr>
          <p:cNvPr id="4" name="Rectangle 3">
            <a:extLst>
              <a:ext uri="{FF2B5EF4-FFF2-40B4-BE49-F238E27FC236}">
                <a16:creationId xmlns:a16="http://schemas.microsoft.com/office/drawing/2014/main" id="{668457F8-3A92-FC4C-8E63-1CABC7E0BBAF}"/>
              </a:ext>
            </a:extLst>
          </p:cNvPr>
          <p:cNvSpPr/>
          <p:nvPr/>
        </p:nvSpPr>
        <p:spPr>
          <a:xfrm>
            <a:off x="3020440" y="1494020"/>
            <a:ext cx="5715000" cy="3180358"/>
          </a:xfrm>
          <a:prstGeom prst="rect">
            <a:avLst/>
          </a:prstGeom>
        </p:spPr>
        <p:txBody>
          <a:bodyPr wrap="square">
            <a:spAutoFit/>
          </a:bodyPr>
          <a:lstStyle/>
          <a:p>
            <a:pPr algn="r">
              <a:spcAft>
                <a:spcPts val="1000"/>
              </a:spcAft>
            </a:pPr>
            <a:endParaRPr lang="en-US" sz="2000" b="1" dirty="0">
              <a:solidFill>
                <a:srgbClr val="C00000"/>
              </a:solidFill>
              <a:latin typeface="Franklin Gothic Medium" panose="020B0603020102020204" pitchFamily="34" charset="0"/>
              <a:ea typeface="Times New Roman" panose="02020603050405020304" pitchFamily="18" charset="0"/>
              <a:cs typeface="Times New Roman" panose="02020603050405020304" pitchFamily="18" charset="0"/>
            </a:endParaRPr>
          </a:p>
          <a:p>
            <a:pPr algn="r">
              <a:spcAft>
                <a:spcPts val="1000"/>
              </a:spcAft>
            </a:pPr>
            <a:r>
              <a:rPr lang="en-US" sz="3200" b="1" dirty="0">
                <a:solidFill>
                  <a:srgbClr val="F6511F"/>
                </a:solidFill>
                <a:latin typeface="DIN Condensed" pitchFamily="2" charset="0"/>
                <a:ea typeface="Times New Roman" panose="02020603050405020304" pitchFamily="18" charset="0"/>
                <a:cs typeface="Times New Roman" panose="02020603050405020304" pitchFamily="18" charset="0"/>
              </a:rPr>
              <a:t>**Staff Parish Relations Committees are confidential, closed meetings. </a:t>
            </a:r>
          </a:p>
          <a:p>
            <a:pPr algn="r">
              <a:spcAft>
                <a:spcPts val="1000"/>
              </a:spcAft>
            </a:pPr>
            <a:r>
              <a:rPr lang="en-US" sz="20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All members of the committee should be reminded of this at each meeting. If a person does not feel that they can maintain confidence, they should speak to the chair or the pastor and ask to serve in some other capacity. </a:t>
            </a:r>
          </a:p>
        </p:txBody>
      </p:sp>
    </p:spTree>
    <p:extLst>
      <p:ext uri="{BB962C8B-B14F-4D97-AF65-F5344CB8AC3E}">
        <p14:creationId xmlns:p14="http://schemas.microsoft.com/office/powerpoint/2010/main" val="2979757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270754" y="2556907"/>
            <a:ext cx="8534400" cy="2569164"/>
          </a:xfrm>
          <a:prstGeom prst="rect">
            <a:avLst/>
          </a:prstGeom>
        </p:spPr>
        <p:txBody>
          <a:bodyPr vert="horz" wrap="square" lIns="0" tIns="162305" rIns="0" bIns="0" rtlCol="0">
            <a:spAutoFit/>
          </a:bodyPr>
          <a:lstStyle/>
          <a:p>
            <a:pPr marL="5776" marR="2310">
              <a:lnSpc>
                <a:spcPct val="83200"/>
              </a:lnSpc>
              <a:spcBef>
                <a:spcPts val="1278"/>
              </a:spcBef>
            </a:pPr>
            <a:r>
              <a:rPr lang="en-US" sz="5400" b="1" spc="-2" dirty="0">
                <a:solidFill>
                  <a:srgbClr val="00B0F0"/>
                </a:solidFill>
                <a:latin typeface="DIN Condensed"/>
                <a:cs typeface="DIN Condensed"/>
              </a:rPr>
              <a:t>Essential </a:t>
            </a:r>
          </a:p>
          <a:p>
            <a:pPr marL="5776" marR="2310">
              <a:lnSpc>
                <a:spcPct val="83200"/>
              </a:lnSpc>
              <a:spcBef>
                <a:spcPts val="1278"/>
              </a:spcBef>
            </a:pPr>
            <a:r>
              <a:rPr lang="en-US" sz="5400" b="1" spc="-2" dirty="0">
                <a:solidFill>
                  <a:srgbClr val="00B0F0"/>
                </a:solidFill>
                <a:latin typeface="DIN Condensed"/>
                <a:cs typeface="DIN Condensed"/>
              </a:rPr>
              <a:t>SPRC </a:t>
            </a:r>
          </a:p>
          <a:p>
            <a:pPr marL="5776" marR="2310">
              <a:lnSpc>
                <a:spcPct val="83200"/>
              </a:lnSpc>
              <a:spcBef>
                <a:spcPts val="1278"/>
              </a:spcBef>
            </a:pPr>
            <a:r>
              <a:rPr lang="en-US" sz="5400" b="1" spc="-2" dirty="0">
                <a:solidFill>
                  <a:srgbClr val="00B0F0"/>
                </a:solidFill>
                <a:latin typeface="DIN Condensed"/>
                <a:cs typeface="DIN Condensed"/>
              </a:rPr>
              <a:t>Responsibilities</a:t>
            </a:r>
          </a:p>
        </p:txBody>
      </p:sp>
      <p:sp>
        <p:nvSpPr>
          <p:cNvPr id="3" name="Rectangle 2">
            <a:extLst>
              <a:ext uri="{FF2B5EF4-FFF2-40B4-BE49-F238E27FC236}">
                <a16:creationId xmlns:a16="http://schemas.microsoft.com/office/drawing/2014/main" id="{15512A76-8CF7-6646-B604-7FE6B6F5FBF7}"/>
              </a:ext>
            </a:extLst>
          </p:cNvPr>
          <p:cNvSpPr/>
          <p:nvPr/>
        </p:nvSpPr>
        <p:spPr>
          <a:xfrm>
            <a:off x="2589178" y="133350"/>
            <a:ext cx="6321357" cy="4119076"/>
          </a:xfrm>
          <a:prstGeom prst="rect">
            <a:avLst/>
          </a:prstGeom>
        </p:spPr>
        <p:txBody>
          <a:bodyPr wrap="square">
            <a:spAutoFit/>
          </a:bodyPr>
          <a:lstStyle/>
          <a:p>
            <a:pPr marL="457200" indent="-457200">
              <a:spcAft>
                <a:spcPts val="1000"/>
              </a:spcAft>
              <a:buFont typeface="+mj-lt"/>
              <a:buAutoNum type="arabicPeriod"/>
            </a:pPr>
            <a:r>
              <a:rPr lang="en-US" sz="20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Encourage, strengthen, nurture, support, and respect the pastor(s) and staff and their family(</a:t>
            </a:r>
            <a:r>
              <a:rPr lang="en-US" sz="2000" dirty="0" err="1">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ies</a:t>
            </a:r>
            <a:r>
              <a:rPr lang="en-US" sz="20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a:t>
            </a:r>
          </a:p>
          <a:p>
            <a:pPr marL="457200" indent="-457200">
              <a:spcAft>
                <a:spcPts val="1000"/>
              </a:spcAft>
              <a:buFont typeface="+mj-lt"/>
              <a:buAutoNum type="arabicPeriod"/>
            </a:pPr>
            <a:r>
              <a:rPr lang="en-US" sz="2000" dirty="0">
                <a:solidFill>
                  <a:schemeClr val="bg1"/>
                </a:solidFill>
                <a:latin typeface="Franklin Gothic Medium" panose="020B0603020102020204" pitchFamily="34" charset="0"/>
              </a:rPr>
              <a:t>Promote unity in the church(es).</a:t>
            </a:r>
          </a:p>
          <a:p>
            <a:pPr marL="457200" indent="-457200">
              <a:spcAft>
                <a:spcPts val="1000"/>
              </a:spcAft>
              <a:buFont typeface="+mj-lt"/>
              <a:buAutoNum type="arabicPeriod"/>
            </a:pPr>
            <a:r>
              <a:rPr lang="en-US" sz="2000" dirty="0">
                <a:solidFill>
                  <a:schemeClr val="bg1"/>
                </a:solidFill>
                <a:latin typeface="Franklin Gothic Medium" panose="020B0603020102020204" pitchFamily="34" charset="0"/>
              </a:rPr>
              <a:t>Maximize pastor/staff gifts; relationships with the congregation; pastor/ staff health &amp; self-care.</a:t>
            </a:r>
          </a:p>
          <a:p>
            <a:pPr marL="457200" indent="-457200">
              <a:spcAft>
                <a:spcPts val="1000"/>
              </a:spcAft>
              <a:buFont typeface="+mj-lt"/>
              <a:buAutoNum type="arabicPeriod"/>
            </a:pPr>
            <a:r>
              <a:rPr lang="en-US" sz="2000" dirty="0">
                <a:solidFill>
                  <a:schemeClr val="bg1"/>
                </a:solidFill>
                <a:latin typeface="Franklin Gothic Medium" panose="020B0603020102020204" pitchFamily="34" charset="0"/>
              </a:rPr>
              <a:t>Provide ongoing feedback and complete a yearly evaluation - pastor &amp; congregation.</a:t>
            </a:r>
          </a:p>
          <a:p>
            <a:pPr marL="457200" indent="-457200">
              <a:spcAft>
                <a:spcPts val="1000"/>
              </a:spcAft>
              <a:buFont typeface="+mj-lt"/>
              <a:buAutoNum type="arabicPeriod"/>
            </a:pPr>
            <a:r>
              <a:rPr lang="en-US" sz="2000" dirty="0">
                <a:solidFill>
                  <a:schemeClr val="bg1"/>
                </a:solidFill>
                <a:latin typeface="Franklin Gothic Medium" panose="020B0603020102020204" pitchFamily="34" charset="0"/>
              </a:rPr>
              <a:t>Create Job descriptions for the lay staff &amp; appointed associates.</a:t>
            </a:r>
          </a:p>
          <a:p>
            <a:pPr marL="457200" indent="-457200">
              <a:spcAft>
                <a:spcPts val="1000"/>
              </a:spcAft>
              <a:buFont typeface="+mj-lt"/>
              <a:buAutoNum type="arabicPeriod"/>
            </a:pPr>
            <a:r>
              <a:rPr lang="en-US" sz="2000" dirty="0">
                <a:solidFill>
                  <a:schemeClr val="bg1"/>
                </a:solidFill>
                <a:latin typeface="Franklin Gothic Medium" panose="020B0603020102020204" pitchFamily="34" charset="0"/>
              </a:rPr>
              <a:t>Align the congregation with GNJ and the greater United Methodist Connection.</a:t>
            </a:r>
          </a:p>
        </p:txBody>
      </p:sp>
    </p:spTree>
    <p:extLst>
      <p:ext uri="{BB962C8B-B14F-4D97-AF65-F5344CB8AC3E}">
        <p14:creationId xmlns:p14="http://schemas.microsoft.com/office/powerpoint/2010/main" val="152139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270754" y="2556907"/>
            <a:ext cx="8534400" cy="2569164"/>
          </a:xfrm>
          <a:prstGeom prst="rect">
            <a:avLst/>
          </a:prstGeom>
        </p:spPr>
        <p:txBody>
          <a:bodyPr vert="horz" wrap="square" lIns="0" tIns="162305" rIns="0" bIns="0" rtlCol="0">
            <a:spAutoFit/>
          </a:bodyPr>
          <a:lstStyle/>
          <a:p>
            <a:pPr marL="5776" marR="2310">
              <a:lnSpc>
                <a:spcPct val="83200"/>
              </a:lnSpc>
              <a:spcBef>
                <a:spcPts val="1278"/>
              </a:spcBef>
            </a:pPr>
            <a:r>
              <a:rPr lang="en-US" sz="5400" b="1" spc="-2" dirty="0">
                <a:solidFill>
                  <a:srgbClr val="00B0F0"/>
                </a:solidFill>
                <a:latin typeface="DIN Condensed"/>
                <a:cs typeface="DIN Condensed"/>
              </a:rPr>
              <a:t>Essential </a:t>
            </a:r>
          </a:p>
          <a:p>
            <a:pPr marL="5776" marR="2310">
              <a:lnSpc>
                <a:spcPct val="83200"/>
              </a:lnSpc>
              <a:spcBef>
                <a:spcPts val="1278"/>
              </a:spcBef>
            </a:pPr>
            <a:r>
              <a:rPr lang="en-US" sz="5400" b="1" spc="-2" dirty="0">
                <a:solidFill>
                  <a:srgbClr val="00B0F0"/>
                </a:solidFill>
                <a:latin typeface="DIN Condensed"/>
                <a:cs typeface="DIN Condensed"/>
              </a:rPr>
              <a:t>SPRC </a:t>
            </a:r>
          </a:p>
          <a:p>
            <a:pPr marL="5776" marR="2310">
              <a:lnSpc>
                <a:spcPct val="83200"/>
              </a:lnSpc>
              <a:spcBef>
                <a:spcPts val="1278"/>
              </a:spcBef>
            </a:pPr>
            <a:r>
              <a:rPr lang="en-US" sz="5400" b="1" spc="-2" dirty="0">
                <a:solidFill>
                  <a:srgbClr val="00B0F0"/>
                </a:solidFill>
                <a:latin typeface="DIN Condensed"/>
                <a:cs typeface="DIN Condensed"/>
              </a:rPr>
              <a:t>Responsibilities</a:t>
            </a:r>
          </a:p>
        </p:txBody>
      </p:sp>
      <p:sp>
        <p:nvSpPr>
          <p:cNvPr id="3" name="Rectangle 2">
            <a:extLst>
              <a:ext uri="{FF2B5EF4-FFF2-40B4-BE49-F238E27FC236}">
                <a16:creationId xmlns:a16="http://schemas.microsoft.com/office/drawing/2014/main" id="{15512A76-8CF7-6646-B604-7FE6B6F5FBF7}"/>
              </a:ext>
            </a:extLst>
          </p:cNvPr>
          <p:cNvSpPr/>
          <p:nvPr/>
        </p:nvSpPr>
        <p:spPr>
          <a:xfrm>
            <a:off x="2589178" y="133350"/>
            <a:ext cx="6321357" cy="3247043"/>
          </a:xfrm>
          <a:prstGeom prst="rect">
            <a:avLst/>
          </a:prstGeom>
        </p:spPr>
        <p:txBody>
          <a:bodyPr wrap="square">
            <a:spAutoFit/>
          </a:bodyPr>
          <a:lstStyle/>
          <a:p>
            <a:pPr marL="457200" indent="-457200">
              <a:spcAft>
                <a:spcPts val="1000"/>
              </a:spcAft>
              <a:buFont typeface="+mj-lt"/>
              <a:buAutoNum type="arabicPeriod" startAt="7"/>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Create, Review, Revise staff policy manual (including Safe Sanctuary policy &amp; sexual misconduct policy).</a:t>
            </a:r>
          </a:p>
          <a:p>
            <a:pPr marL="457200" indent="-457200">
              <a:spcAft>
                <a:spcPts val="1000"/>
              </a:spcAft>
              <a:buFont typeface="+mj-lt"/>
              <a:buAutoNum type="arabicPeriod" startAt="7"/>
            </a:pPr>
            <a:r>
              <a:rPr lang="en-US" sz="2000" b="1" dirty="0">
                <a:solidFill>
                  <a:schemeClr val="bg1"/>
                </a:solidFill>
                <a:latin typeface="Franklin Gothic Medium" panose="020B0603020102020204" pitchFamily="34" charset="0"/>
              </a:rPr>
              <a:t>Recommend staffing needs to the church council.</a:t>
            </a:r>
          </a:p>
          <a:p>
            <a:pPr marL="457200" indent="-457200">
              <a:spcAft>
                <a:spcPts val="1000"/>
              </a:spcAft>
              <a:buFont typeface="+mj-lt"/>
              <a:buAutoNum type="arabicPeriod" startAt="7"/>
            </a:pPr>
            <a:r>
              <a:rPr lang="en-US" sz="2000" b="1" dirty="0">
                <a:solidFill>
                  <a:schemeClr val="bg1"/>
                </a:solidFill>
                <a:latin typeface="Franklin Gothic Medium" panose="020B0603020102020204" pitchFamily="34" charset="0"/>
              </a:rPr>
              <a:t>Hire, Evaluate and Discontinue Staff (working through the Senior Pastor)</a:t>
            </a:r>
          </a:p>
          <a:p>
            <a:pPr marL="457200" indent="-457200">
              <a:spcAft>
                <a:spcPts val="1000"/>
              </a:spcAft>
              <a:buFont typeface="+mj-lt"/>
              <a:buAutoNum type="arabicPeriod" startAt="7"/>
            </a:pPr>
            <a:r>
              <a:rPr lang="en-US" sz="2000" b="1" dirty="0">
                <a:solidFill>
                  <a:schemeClr val="bg1"/>
                </a:solidFill>
                <a:latin typeface="Franklin Gothic Medium" panose="020B0603020102020204" pitchFamily="34" charset="0"/>
              </a:rPr>
              <a:t>Endorse and support new candidates for ministry (including promoting ministry &amp; Methodist Education Fund)</a:t>
            </a:r>
          </a:p>
        </p:txBody>
      </p:sp>
    </p:spTree>
    <p:extLst>
      <p:ext uri="{BB962C8B-B14F-4D97-AF65-F5344CB8AC3E}">
        <p14:creationId xmlns:p14="http://schemas.microsoft.com/office/powerpoint/2010/main" val="128739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222117" y="2419337"/>
            <a:ext cx="8534400" cy="2569164"/>
          </a:xfrm>
          <a:prstGeom prst="rect">
            <a:avLst/>
          </a:prstGeom>
        </p:spPr>
        <p:txBody>
          <a:bodyPr vert="horz" wrap="square" lIns="0" tIns="162305" rIns="0" bIns="0" rtlCol="0">
            <a:spAutoFit/>
          </a:bodyPr>
          <a:lstStyle/>
          <a:p>
            <a:pPr marL="5776" marR="2310">
              <a:lnSpc>
                <a:spcPct val="83200"/>
              </a:lnSpc>
              <a:spcBef>
                <a:spcPts val="1278"/>
              </a:spcBef>
            </a:pPr>
            <a:r>
              <a:rPr lang="en-US" sz="5400" b="1" spc="-2" dirty="0">
                <a:solidFill>
                  <a:srgbClr val="00B0F0"/>
                </a:solidFill>
                <a:latin typeface="DIN Condensed"/>
                <a:cs typeface="DIN Condensed"/>
              </a:rPr>
              <a:t>The </a:t>
            </a:r>
          </a:p>
          <a:p>
            <a:pPr marL="5776" marR="2310">
              <a:lnSpc>
                <a:spcPct val="83200"/>
              </a:lnSpc>
              <a:spcBef>
                <a:spcPts val="1278"/>
              </a:spcBef>
            </a:pPr>
            <a:r>
              <a:rPr lang="en-US" sz="5400" b="1" spc="-2" dirty="0">
                <a:solidFill>
                  <a:srgbClr val="00B0F0"/>
                </a:solidFill>
                <a:latin typeface="DIN Condensed"/>
                <a:cs typeface="DIN Condensed"/>
              </a:rPr>
              <a:t>Appointment </a:t>
            </a:r>
          </a:p>
          <a:p>
            <a:pPr marL="5776" marR="2310">
              <a:lnSpc>
                <a:spcPct val="83200"/>
              </a:lnSpc>
              <a:spcBef>
                <a:spcPts val="1278"/>
              </a:spcBef>
            </a:pPr>
            <a:r>
              <a:rPr lang="en-US" sz="5400" b="1" spc="-2" dirty="0">
                <a:solidFill>
                  <a:srgbClr val="00B0F0"/>
                </a:solidFill>
                <a:latin typeface="DIN Condensed"/>
                <a:cs typeface="DIN Condensed"/>
              </a:rPr>
              <a:t>Process</a:t>
            </a:r>
          </a:p>
        </p:txBody>
      </p:sp>
      <p:sp>
        <p:nvSpPr>
          <p:cNvPr id="3" name="Rectangle 2">
            <a:extLst>
              <a:ext uri="{FF2B5EF4-FFF2-40B4-BE49-F238E27FC236}">
                <a16:creationId xmlns:a16="http://schemas.microsoft.com/office/drawing/2014/main" id="{15512A76-8CF7-6646-B604-7FE6B6F5FBF7}"/>
              </a:ext>
            </a:extLst>
          </p:cNvPr>
          <p:cNvSpPr/>
          <p:nvPr/>
        </p:nvSpPr>
        <p:spPr>
          <a:xfrm>
            <a:off x="2589177" y="383971"/>
            <a:ext cx="6321357" cy="4375557"/>
          </a:xfrm>
          <a:prstGeom prst="rect">
            <a:avLst/>
          </a:prstGeom>
        </p:spPr>
        <p:txBody>
          <a:bodyPr wrap="square">
            <a:spAutoFit/>
          </a:bodyPr>
          <a:lstStyle/>
          <a:p>
            <a:pPr marL="457200" indent="-457200">
              <a:spcAft>
                <a:spcPts val="1000"/>
              </a:spcAft>
              <a:buFont typeface="+mj-lt"/>
              <a:buAutoNum type="arabicPeriod"/>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Transition-Out Meeting and Preparing for new appointment (Consultation)</a:t>
            </a:r>
          </a:p>
          <a:p>
            <a:pPr marL="457200" indent="-457200">
              <a:spcAft>
                <a:spcPts val="1000"/>
              </a:spcAft>
              <a:buFont typeface="+mj-lt"/>
              <a:buAutoNum type="arabicPeriod"/>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Transition-In Meeting (Affirmation or request for reconsideration)</a:t>
            </a:r>
          </a:p>
          <a:p>
            <a:pPr marL="457200" indent="-457200">
              <a:spcAft>
                <a:spcPts val="1000"/>
              </a:spcAft>
              <a:buFont typeface="+mj-lt"/>
              <a:buAutoNum type="arabicPeriod"/>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Announcement in both appointments on Sunday morning</a:t>
            </a:r>
          </a:p>
          <a:p>
            <a:pPr marL="457200" indent="-457200">
              <a:spcAft>
                <a:spcPts val="1000"/>
              </a:spcAft>
              <a:buFont typeface="+mj-lt"/>
              <a:buAutoNum type="arabicPeriod"/>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The Transition Process</a:t>
            </a:r>
          </a:p>
          <a:p>
            <a:pPr marL="914400" lvl="1"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Creating a Transition Team</a:t>
            </a:r>
          </a:p>
          <a:p>
            <a:pPr marL="914400" lvl="1"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Transition Worship</a:t>
            </a:r>
          </a:p>
          <a:p>
            <a:pPr marL="914400" lvl="1"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Cross-Cultural/Racial Training</a:t>
            </a:r>
          </a:p>
          <a:p>
            <a:pPr marL="914400" lvl="1" indent="-457200">
              <a:spcAft>
                <a:spcPts val="1000"/>
              </a:spcAft>
              <a:buFont typeface="Wingdings" panose="05000000000000000000" pitchFamily="2" charset="2"/>
              <a:buChar char="v"/>
            </a:pPr>
            <a:r>
              <a:rPr lang="en-US" sz="20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18-Months Review Process</a:t>
            </a:r>
          </a:p>
        </p:txBody>
      </p:sp>
      <p:pic>
        <p:nvPicPr>
          <p:cNvPr id="4" name="Picture 3" descr="A close up of a logo&#10;&#10;Description automatically generated">
            <a:extLst>
              <a:ext uri="{FF2B5EF4-FFF2-40B4-BE49-F238E27FC236}">
                <a16:creationId xmlns:a16="http://schemas.microsoft.com/office/drawing/2014/main" id="{3CC1A982-6C10-9342-8C24-4B8A152A04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21113" cy="2006385"/>
          </a:xfrm>
          <a:prstGeom prst="rect">
            <a:avLst/>
          </a:prstGeom>
        </p:spPr>
      </p:pic>
    </p:spTree>
    <p:extLst>
      <p:ext uri="{BB962C8B-B14F-4D97-AF65-F5344CB8AC3E}">
        <p14:creationId xmlns:p14="http://schemas.microsoft.com/office/powerpoint/2010/main" val="100970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2ADD6"/>
        </a:solidFill>
        <a:effectLst/>
      </p:bgPr>
    </p:bg>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904296" y="4898946"/>
            <a:ext cx="4635499" cy="1086610"/>
          </a:xfrm>
          <a:prstGeom prst="rect">
            <a:avLst/>
          </a:prstGeom>
        </p:spPr>
        <p:txBody>
          <a:bodyPr lIns="91425" tIns="91425" rIns="91425" bIns="91425" anchor="b" anchorCtr="0">
            <a:noAutofit/>
          </a:bodyPr>
          <a:lstStyle/>
          <a:p>
            <a:pPr lvl="0"/>
            <a:r>
              <a:rPr lang="en-US" dirty="0">
                <a:latin typeface="Franklin Gothic Medium" panose="020B0603020102020204" pitchFamily="34" charset="0"/>
                <a:cs typeface="Calibri"/>
              </a:rPr>
              <a:t>LEADING </a:t>
            </a:r>
            <a:br>
              <a:rPr lang="en-US" dirty="0">
                <a:latin typeface="Franklin Gothic Medium" panose="020B0603020102020204" pitchFamily="34" charset="0"/>
                <a:cs typeface="Calibri"/>
              </a:rPr>
            </a:br>
            <a:r>
              <a:rPr lang="en-US" dirty="0">
                <a:latin typeface="Franklin Gothic Medium" panose="020B0603020102020204" pitchFamily="34" charset="0"/>
                <a:cs typeface="Calibri"/>
              </a:rPr>
              <a:t>THROUGH</a:t>
            </a:r>
            <a:br>
              <a:rPr lang="en-US" dirty="0">
                <a:latin typeface="Franklin Gothic Medium" panose="020B0603020102020204" pitchFamily="34" charset="0"/>
                <a:cs typeface="Calibri"/>
              </a:rPr>
            </a:br>
            <a:r>
              <a:rPr lang="en-US" dirty="0">
                <a:solidFill>
                  <a:srgbClr val="E91E30"/>
                </a:solidFill>
                <a:latin typeface="Franklin Gothic Medium" panose="020B0603020102020204" pitchFamily="34" charset="0"/>
                <a:cs typeface="Calibri"/>
              </a:rPr>
              <a:t>CONFLICT </a:t>
            </a:r>
            <a:br>
              <a:rPr lang="en-US" dirty="0">
                <a:solidFill>
                  <a:srgbClr val="E91E30"/>
                </a:solidFill>
                <a:latin typeface="Franklin Gothic Medium" panose="020B0603020102020204" pitchFamily="34" charset="0"/>
                <a:cs typeface="Calibri"/>
              </a:rPr>
            </a:br>
            <a:br>
              <a:rPr lang="en-US" sz="2800" dirty="0">
                <a:solidFill>
                  <a:srgbClr val="E91E30"/>
                </a:solidFill>
                <a:latin typeface="Franklin Gothic Medium" panose="020B0603020102020204" pitchFamily="34" charset="0"/>
                <a:cs typeface="Calibri"/>
              </a:rPr>
            </a:br>
            <a:r>
              <a:rPr lang="en-US" sz="2800" dirty="0">
                <a:latin typeface="Franklin Gothic Medium" panose="020B0603020102020204" pitchFamily="34" charset="0"/>
                <a:cs typeface="Calibri"/>
              </a:rPr>
              <a:t>Central Region</a:t>
            </a:r>
            <a:br>
              <a:rPr lang="en-US" sz="2800" dirty="0">
                <a:latin typeface="Franklin Gothic Medium" panose="020B0603020102020204" pitchFamily="34" charset="0"/>
                <a:cs typeface="Calibri"/>
              </a:rPr>
            </a:br>
            <a:r>
              <a:rPr lang="en-US" sz="2400" dirty="0">
                <a:latin typeface="Franklin Gothic Medium" panose="020B0603020102020204" pitchFamily="34" charset="0"/>
                <a:cs typeface="Calibri"/>
              </a:rPr>
              <a:t>NICOLA MULLIGAN</a:t>
            </a:r>
            <a:br>
              <a:rPr lang="en-US" sz="2000" dirty="0">
                <a:solidFill>
                  <a:srgbClr val="E91E30"/>
                </a:solidFill>
                <a:latin typeface="Franklin Gothic Medium" panose="020B0603020102020204" pitchFamily="34" charset="0"/>
                <a:cs typeface="Calibri"/>
              </a:rPr>
            </a:br>
            <a:br>
              <a:rPr lang="en-US" dirty="0">
                <a:solidFill>
                  <a:srgbClr val="E91E30"/>
                </a:solidFill>
                <a:latin typeface="Franklin Gothic Medium" panose="020B0603020102020204" pitchFamily="34" charset="0"/>
                <a:cs typeface="Calibri"/>
              </a:rPr>
            </a:br>
            <a:endParaRPr lang="en" dirty="0">
              <a:latin typeface="Franklin Gothic Medium" panose="020B0603020102020204" pitchFamily="34" charset="0"/>
              <a:cs typeface="Calibri"/>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666" y="357861"/>
            <a:ext cx="2233577" cy="1272653"/>
          </a:xfrm>
          <a:prstGeom prst="rect">
            <a:avLst/>
          </a:prstGeom>
        </p:spPr>
      </p:pic>
    </p:spTree>
    <p:extLst>
      <p:ext uri="{BB962C8B-B14F-4D97-AF65-F5344CB8AC3E}">
        <p14:creationId xmlns:p14="http://schemas.microsoft.com/office/powerpoint/2010/main" val="1739886635"/>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780930" y="3248314"/>
            <a:ext cx="5880174" cy="409500"/>
          </a:xfrm>
          <a:prstGeom prst="rect">
            <a:avLst/>
          </a:prstGeom>
        </p:spPr>
        <p:txBody>
          <a:bodyPr lIns="91425" tIns="91425" rIns="91425" bIns="91425" anchor="b" anchorCtr="0">
            <a:noAutofit/>
          </a:bodyPr>
          <a:lstStyle/>
          <a:p>
            <a:pPr lvl="0"/>
            <a:r>
              <a:rPr lang="en-US" sz="2800" dirty="0">
                <a:latin typeface="Montserrat" pitchFamily="2" charset="77"/>
              </a:rPr>
              <a:t>Every congregation experiences conflict as a part of </a:t>
            </a:r>
            <a:r>
              <a:rPr lang="en-US" sz="2800" dirty="0">
                <a:solidFill>
                  <a:srgbClr val="E91E30"/>
                </a:solidFill>
                <a:latin typeface="Montserrat" pitchFamily="2" charset="77"/>
                <a:cs typeface="Calibri"/>
              </a:rPr>
              <a:t>normal, </a:t>
            </a:r>
            <a:br>
              <a:rPr lang="en-US" sz="2800" dirty="0">
                <a:solidFill>
                  <a:srgbClr val="E91E30"/>
                </a:solidFill>
                <a:latin typeface="Montserrat" pitchFamily="2" charset="77"/>
                <a:cs typeface="Calibri"/>
              </a:rPr>
            </a:br>
            <a:r>
              <a:rPr lang="en-US" sz="2800" dirty="0">
                <a:solidFill>
                  <a:srgbClr val="E91E30"/>
                </a:solidFill>
                <a:latin typeface="Montserrat" pitchFamily="2" charset="77"/>
                <a:cs typeface="Calibri"/>
              </a:rPr>
              <a:t>healthy growth </a:t>
            </a:r>
            <a:r>
              <a:rPr lang="en-US" sz="2800" dirty="0">
                <a:latin typeface="Montserrat" pitchFamily="2" charset="77"/>
              </a:rPr>
              <a:t>and </a:t>
            </a:r>
            <a:r>
              <a:rPr lang="en-US" sz="2800" dirty="0">
                <a:solidFill>
                  <a:srgbClr val="E91E30"/>
                </a:solidFill>
                <a:latin typeface="Montserrat" pitchFamily="2" charset="77"/>
                <a:cs typeface="Calibri"/>
              </a:rPr>
              <a:t>change</a:t>
            </a:r>
            <a:r>
              <a:rPr lang="en-US" sz="2800" dirty="0">
                <a:latin typeface="Montserrat" pitchFamily="2" charset="77"/>
              </a:rPr>
              <a:t>. </a:t>
            </a:r>
            <a:br>
              <a:rPr lang="en-US" sz="2800" dirty="0">
                <a:latin typeface="Montserrat" pitchFamily="2" charset="77"/>
              </a:rPr>
            </a:br>
            <a:r>
              <a:rPr lang="en-US" sz="2800" dirty="0">
                <a:latin typeface="Montserrat" pitchFamily="2" charset="77"/>
              </a:rPr>
              <a:t>These periods of conflict can be difficult for individuals and congregations.</a:t>
            </a:r>
            <a:endParaRPr lang="en" sz="2800" dirty="0">
              <a:solidFill>
                <a:srgbClr val="E91E30"/>
              </a:solidFill>
              <a:latin typeface="Montserrat" pitchFamily="2" charset="77"/>
              <a:cs typeface="Calibri"/>
            </a:endParaRPr>
          </a:p>
        </p:txBody>
      </p:sp>
    </p:spTree>
    <p:extLst>
      <p:ext uri="{BB962C8B-B14F-4D97-AF65-F5344CB8AC3E}">
        <p14:creationId xmlns:p14="http://schemas.microsoft.com/office/powerpoint/2010/main" val="2984499450"/>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41000" y="2761079"/>
            <a:ext cx="5880174" cy="409500"/>
          </a:xfrm>
          <a:prstGeom prst="rect">
            <a:avLst/>
          </a:prstGeom>
        </p:spPr>
        <p:txBody>
          <a:bodyPr lIns="91425" tIns="91425" rIns="91425" bIns="91425" anchor="b" anchorCtr="0">
            <a:noAutofit/>
          </a:bodyPr>
          <a:lstStyle/>
          <a:p>
            <a:pPr lvl="0"/>
            <a:r>
              <a:rPr lang="en-US" sz="3200" dirty="0"/>
              <a:t>Healthy relationships include: </a:t>
            </a:r>
            <a:br>
              <a:rPr lang="en-US" sz="3200" dirty="0"/>
            </a:br>
            <a:br>
              <a:rPr lang="en-US" sz="3200" dirty="0"/>
            </a:br>
            <a:endParaRPr lang="en" sz="3200" dirty="0">
              <a:solidFill>
                <a:srgbClr val="E91E30"/>
              </a:solidFill>
              <a:latin typeface="Calibri"/>
              <a:cs typeface="Calibri"/>
            </a:endParaRPr>
          </a:p>
        </p:txBody>
      </p:sp>
      <p:sp>
        <p:nvSpPr>
          <p:cNvPr id="2" name="Rectangle 1">
            <a:extLst>
              <a:ext uri="{FF2B5EF4-FFF2-40B4-BE49-F238E27FC236}">
                <a16:creationId xmlns:a16="http://schemas.microsoft.com/office/drawing/2014/main" id="{5A0E8EC0-9EE2-49E5-9C1C-BDCFE903B92F}"/>
              </a:ext>
            </a:extLst>
          </p:cNvPr>
          <p:cNvSpPr/>
          <p:nvPr/>
        </p:nvSpPr>
        <p:spPr>
          <a:xfrm>
            <a:off x="840999" y="2596497"/>
            <a:ext cx="6574318" cy="2062103"/>
          </a:xfrm>
          <a:prstGeom prst="rect">
            <a:avLst/>
          </a:prstGeom>
        </p:spPr>
        <p:txBody>
          <a:bodyPr wrap="square">
            <a:spAutoFit/>
          </a:bodyPr>
          <a:lstStyle/>
          <a:p>
            <a:pPr marL="457189" indent="-457189" defTabSz="914378">
              <a:buFont typeface="Wingdings" panose="05000000000000000000" pitchFamily="2" charset="2"/>
              <a:buChar char="§"/>
            </a:pPr>
            <a:r>
              <a:rPr lang="en-US" sz="3200" b="1" kern="0" dirty="0">
                <a:solidFill>
                  <a:srgbClr val="999999"/>
                </a:solidFill>
                <a:latin typeface="Montserrat" pitchFamily="2" charset="77"/>
                <a:cs typeface="Arial"/>
                <a:sym typeface="Montserrat"/>
              </a:rPr>
              <a:t>Communicating </a:t>
            </a:r>
            <a:r>
              <a:rPr lang="en-US" sz="3200" b="1" kern="0" dirty="0">
                <a:solidFill>
                  <a:srgbClr val="E91E30"/>
                </a:solidFill>
                <a:latin typeface="Montserrat" pitchFamily="2" charset="77"/>
                <a:cs typeface="Calibri"/>
                <a:sym typeface="Montserrat"/>
              </a:rPr>
              <a:t>honestly</a:t>
            </a:r>
            <a:endParaRPr lang="en-US" sz="2400" b="1" kern="0" dirty="0">
              <a:solidFill>
                <a:srgbClr val="E91E30"/>
              </a:solidFill>
              <a:latin typeface="Montserrat" pitchFamily="2" charset="77"/>
              <a:cs typeface="Calibri"/>
              <a:sym typeface="Montserrat"/>
            </a:endParaRPr>
          </a:p>
          <a:p>
            <a:pPr marL="457189" indent="-457189" defTabSz="914378">
              <a:buFont typeface="Wingdings" panose="05000000000000000000" pitchFamily="2" charset="2"/>
              <a:buChar char="§"/>
            </a:pPr>
            <a:r>
              <a:rPr lang="en-US" sz="3200" b="1" kern="0" dirty="0">
                <a:solidFill>
                  <a:srgbClr val="999999"/>
                </a:solidFill>
                <a:latin typeface="Montserrat" pitchFamily="2" charset="77"/>
                <a:cs typeface="Arial"/>
                <a:sym typeface="Montserrat"/>
              </a:rPr>
              <a:t>Reconciling </a:t>
            </a:r>
            <a:r>
              <a:rPr lang="en-US" sz="3200" b="1" kern="0" dirty="0">
                <a:solidFill>
                  <a:srgbClr val="E91E30"/>
                </a:solidFill>
                <a:latin typeface="Montserrat" pitchFamily="2" charset="77"/>
                <a:cs typeface="Calibri"/>
                <a:sym typeface="Montserrat"/>
              </a:rPr>
              <a:t>willingly </a:t>
            </a:r>
          </a:p>
          <a:p>
            <a:pPr marL="457189" indent="-457189" defTabSz="914378">
              <a:buFont typeface="Wingdings" panose="05000000000000000000" pitchFamily="2" charset="2"/>
              <a:buChar char="§"/>
            </a:pPr>
            <a:r>
              <a:rPr lang="en-US" sz="3200" b="1" kern="0" dirty="0">
                <a:solidFill>
                  <a:srgbClr val="999999"/>
                </a:solidFill>
                <a:latin typeface="Montserrat" pitchFamily="2" charset="77"/>
                <a:cs typeface="Arial"/>
                <a:sym typeface="Montserrat"/>
              </a:rPr>
              <a:t>Sharing and receiving </a:t>
            </a:r>
            <a:r>
              <a:rPr lang="en-US" sz="3200" b="1" kern="0" dirty="0">
                <a:solidFill>
                  <a:srgbClr val="E91E30"/>
                </a:solidFill>
                <a:latin typeface="Montserrat" pitchFamily="2" charset="77"/>
                <a:cs typeface="Calibri"/>
                <a:sym typeface="Montserrat"/>
              </a:rPr>
              <a:t>forgiveness </a:t>
            </a:r>
          </a:p>
        </p:txBody>
      </p:sp>
    </p:spTree>
    <p:extLst>
      <p:ext uri="{BB962C8B-B14F-4D97-AF65-F5344CB8AC3E}">
        <p14:creationId xmlns:p14="http://schemas.microsoft.com/office/powerpoint/2010/main" val="1002500583"/>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04800" y="289947"/>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spc="-2" dirty="0">
                <a:solidFill>
                  <a:srgbClr val="00B0F0"/>
                </a:solidFill>
                <a:latin typeface="DIN Condensed"/>
                <a:cs typeface="DIN Condensed"/>
              </a:rPr>
              <a:t>Desired Outcomes</a:t>
            </a:r>
          </a:p>
        </p:txBody>
      </p:sp>
      <p:sp>
        <p:nvSpPr>
          <p:cNvPr id="3" name="Rectangle 2">
            <a:extLst>
              <a:ext uri="{FF2B5EF4-FFF2-40B4-BE49-F238E27FC236}">
                <a16:creationId xmlns:a16="http://schemas.microsoft.com/office/drawing/2014/main" id="{15512A76-8CF7-6646-B604-7FE6B6F5FBF7}"/>
              </a:ext>
            </a:extLst>
          </p:cNvPr>
          <p:cNvSpPr/>
          <p:nvPr/>
        </p:nvSpPr>
        <p:spPr>
          <a:xfrm>
            <a:off x="275617" y="1352550"/>
            <a:ext cx="6553200" cy="3108543"/>
          </a:xfrm>
          <a:prstGeom prst="rect">
            <a:avLst/>
          </a:prstGeom>
        </p:spPr>
        <p:txBody>
          <a:bodyPr wrap="square">
            <a:spAutoFit/>
          </a:bodyPr>
          <a:lstStyle/>
          <a:p>
            <a:pPr marL="665135" lvl="1" indent="-457200">
              <a:buFont typeface="Arial" panose="020B0604020202020204" pitchFamily="34" charset="0"/>
              <a:buChar char="•"/>
            </a:pPr>
            <a:r>
              <a:rPr lang="en-US" sz="2800" b="1" dirty="0">
                <a:solidFill>
                  <a:schemeClr val="bg1"/>
                </a:solidFill>
                <a:latin typeface="Franklin Gothic Medium" panose="020B0603020102020204" pitchFamily="34" charset="0"/>
              </a:rPr>
              <a:t>Understanding of servant leadership in the Wesleyan tradition</a:t>
            </a:r>
          </a:p>
          <a:p>
            <a:pPr marL="665135" lvl="1" indent="-457200">
              <a:buFont typeface="Arial" panose="020B0604020202020204" pitchFamily="34" charset="0"/>
              <a:buChar char="•"/>
            </a:pPr>
            <a:r>
              <a:rPr lang="en-US" sz="2800" b="1" dirty="0">
                <a:solidFill>
                  <a:schemeClr val="bg1"/>
                </a:solidFill>
                <a:latin typeface="Franklin Gothic Medium" panose="020B0603020102020204" pitchFamily="34" charset="0"/>
              </a:rPr>
              <a:t>Knowledge of your role and responsibilities</a:t>
            </a:r>
          </a:p>
          <a:p>
            <a:pPr marL="665135" lvl="1" indent="-457200">
              <a:buFont typeface="Arial" panose="020B0604020202020204" pitchFamily="34" charset="0"/>
              <a:buChar char="•"/>
            </a:pPr>
            <a:r>
              <a:rPr lang="en-US" sz="2800" b="1" dirty="0">
                <a:solidFill>
                  <a:schemeClr val="bg1"/>
                </a:solidFill>
                <a:latin typeface="Franklin Gothic Medium" panose="020B0603020102020204" pitchFamily="34" charset="0"/>
              </a:rPr>
              <a:t>Clarity &amp; alignment with United Methodist polity, and GNJ vision, values, goals, and strategic priorities</a:t>
            </a:r>
          </a:p>
        </p:txBody>
      </p:sp>
      <p:pic>
        <p:nvPicPr>
          <p:cNvPr id="7" name="Graphic 6" descr="Bullseye">
            <a:extLst>
              <a:ext uri="{FF2B5EF4-FFF2-40B4-BE49-F238E27FC236}">
                <a16:creationId xmlns:a16="http://schemas.microsoft.com/office/drawing/2014/main" id="{4BF7B545-3626-BC44-AA9C-881F2D9AC6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7927" y="2729726"/>
            <a:ext cx="2406073" cy="2406073"/>
          </a:xfrm>
          <a:prstGeom prst="rect">
            <a:avLst/>
          </a:prstGeom>
        </p:spPr>
      </p:pic>
    </p:spTree>
    <p:extLst>
      <p:ext uri="{BB962C8B-B14F-4D97-AF65-F5344CB8AC3E}">
        <p14:creationId xmlns:p14="http://schemas.microsoft.com/office/powerpoint/2010/main" val="1271663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648300" y="1354751"/>
            <a:ext cx="3522300" cy="2989799"/>
          </a:xfrm>
          <a:prstGeom prst="rect">
            <a:avLst/>
          </a:prstGeom>
        </p:spPr>
        <p:txBody>
          <a:bodyPr lIns="91425" tIns="91425" rIns="91425" bIns="91425" anchor="b" anchorCtr="0">
            <a:noAutofit/>
          </a:bodyPr>
          <a:lstStyle/>
          <a:p>
            <a:r>
              <a:rPr lang="en" sz="7200" dirty="0">
                <a:solidFill>
                  <a:srgbClr val="E91E30"/>
                </a:solidFill>
                <a:latin typeface="Calibri"/>
                <a:cs typeface="Calibri"/>
              </a:rPr>
              <a:t>1.</a:t>
            </a:r>
          </a:p>
          <a:p>
            <a:r>
              <a:rPr lang="en-US" sz="3600" dirty="0">
                <a:latin typeface="Calibri"/>
                <a:cs typeface="Calibri"/>
              </a:rPr>
              <a:t>COMMUNICATE</a:t>
            </a:r>
            <a:endParaRPr lang="en" sz="3600" dirty="0">
              <a:latin typeface="Calibri"/>
              <a:cs typeface="Calibri"/>
            </a:endParaRPr>
          </a:p>
        </p:txBody>
      </p:sp>
      <p:sp>
        <p:nvSpPr>
          <p:cNvPr id="100" name="Shape 100"/>
          <p:cNvSpPr txBox="1">
            <a:spLocks noGrp="1"/>
          </p:cNvSpPr>
          <p:nvPr>
            <p:ph type="subTitle" idx="1"/>
          </p:nvPr>
        </p:nvSpPr>
        <p:spPr>
          <a:xfrm>
            <a:off x="5119306" y="3265701"/>
            <a:ext cx="3924577" cy="1031699"/>
          </a:xfrm>
          <a:prstGeom prst="rect">
            <a:avLst/>
          </a:prstGeom>
        </p:spPr>
        <p:txBody>
          <a:bodyPr lIns="91425" tIns="91425" rIns="91425" bIns="91425" anchor="b" anchorCtr="0">
            <a:noAutofit/>
          </a:bodyPr>
          <a:lstStyle/>
          <a:p>
            <a:pPr lvl="0"/>
            <a:r>
              <a:rPr lang="en-US" sz="2400" dirty="0">
                <a:latin typeface="Calibri"/>
                <a:cs typeface="Calibri"/>
              </a:rPr>
              <a:t>If another member of the church sins against you, go and point out the fault when the two of you are alone. If the member listens to you, </a:t>
            </a:r>
          </a:p>
          <a:p>
            <a:pPr lvl="0"/>
            <a:r>
              <a:rPr lang="en-US" sz="2400" dirty="0">
                <a:latin typeface="Calibri"/>
                <a:cs typeface="Calibri"/>
              </a:rPr>
              <a:t>   you have regained that one</a:t>
            </a:r>
            <a:r>
              <a:rPr lang="en-US" dirty="0">
                <a:latin typeface="Calibri"/>
                <a:cs typeface="Calibri"/>
              </a:rPr>
              <a:t>.  	</a:t>
            </a:r>
          </a:p>
          <a:p>
            <a:pPr lvl="0"/>
            <a:r>
              <a:rPr lang="en-US" dirty="0">
                <a:latin typeface="Calibri"/>
                <a:cs typeface="Calibri"/>
              </a:rPr>
              <a:t>	    </a:t>
            </a:r>
            <a:r>
              <a:rPr lang="en-US" sz="2000" dirty="0">
                <a:latin typeface="Calibri"/>
                <a:cs typeface="Calibri"/>
              </a:rPr>
              <a:t>Matthew 18:15	</a:t>
            </a:r>
            <a:endParaRPr lang="en" dirty="0">
              <a:latin typeface="Calibri"/>
              <a:cs typeface="Calibri"/>
            </a:endParaRPr>
          </a:p>
        </p:txBody>
      </p:sp>
    </p:spTree>
    <p:extLst>
      <p:ext uri="{BB962C8B-B14F-4D97-AF65-F5344CB8AC3E}">
        <p14:creationId xmlns:p14="http://schemas.microsoft.com/office/powerpoint/2010/main" val="770725493"/>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648300" y="1354751"/>
            <a:ext cx="3522300" cy="2989799"/>
          </a:xfrm>
          <a:prstGeom prst="rect">
            <a:avLst/>
          </a:prstGeom>
        </p:spPr>
        <p:txBody>
          <a:bodyPr lIns="91425" tIns="91425" rIns="91425" bIns="91425" anchor="b" anchorCtr="0">
            <a:noAutofit/>
          </a:bodyPr>
          <a:lstStyle/>
          <a:p>
            <a:r>
              <a:rPr lang="en" sz="7200" dirty="0">
                <a:solidFill>
                  <a:srgbClr val="E91E30"/>
                </a:solidFill>
                <a:latin typeface="Calibri"/>
                <a:cs typeface="Calibri"/>
              </a:rPr>
              <a:t>2.</a:t>
            </a:r>
          </a:p>
          <a:p>
            <a:r>
              <a:rPr lang="en-US" sz="3600" dirty="0">
                <a:latin typeface="Calibri"/>
                <a:cs typeface="Calibri"/>
              </a:rPr>
              <a:t>COMPANIONS</a:t>
            </a:r>
            <a:endParaRPr lang="en" sz="3600" dirty="0">
              <a:latin typeface="Calibri"/>
              <a:cs typeface="Calibri"/>
            </a:endParaRPr>
          </a:p>
        </p:txBody>
      </p:sp>
      <p:sp>
        <p:nvSpPr>
          <p:cNvPr id="100" name="Shape 100"/>
          <p:cNvSpPr txBox="1">
            <a:spLocks noGrp="1"/>
          </p:cNvSpPr>
          <p:nvPr>
            <p:ph type="subTitle" idx="1"/>
          </p:nvPr>
        </p:nvSpPr>
        <p:spPr>
          <a:xfrm>
            <a:off x="5119306" y="3265701"/>
            <a:ext cx="3924577" cy="1031699"/>
          </a:xfrm>
          <a:prstGeom prst="rect">
            <a:avLst/>
          </a:prstGeom>
        </p:spPr>
        <p:txBody>
          <a:bodyPr lIns="91425" tIns="91425" rIns="91425" bIns="91425" anchor="b" anchorCtr="0">
            <a:noAutofit/>
          </a:bodyPr>
          <a:lstStyle/>
          <a:p>
            <a:r>
              <a:rPr lang="en-US" sz="2400" dirty="0"/>
              <a:t>But if you are not listened to, take one or two others along with you, so that every </a:t>
            </a:r>
          </a:p>
          <a:p>
            <a:r>
              <a:rPr lang="en-US" sz="2400" dirty="0"/>
              <a:t>word may be confirmed by </a:t>
            </a:r>
          </a:p>
          <a:p>
            <a:r>
              <a:rPr lang="en-US" sz="2400" dirty="0"/>
              <a:t>the evidence of two or </a:t>
            </a:r>
          </a:p>
          <a:p>
            <a:r>
              <a:rPr lang="en-US" sz="2400" dirty="0"/>
              <a:t>three witnesses.  </a:t>
            </a:r>
          </a:p>
          <a:p>
            <a:pPr lvl="0"/>
            <a:r>
              <a:rPr lang="en-US" dirty="0">
                <a:latin typeface="Calibri"/>
                <a:cs typeface="Calibri"/>
              </a:rPr>
              <a:t>	</a:t>
            </a:r>
          </a:p>
          <a:p>
            <a:r>
              <a:rPr lang="en-US" dirty="0">
                <a:latin typeface="Calibri"/>
                <a:cs typeface="Calibri"/>
              </a:rPr>
              <a:t>		</a:t>
            </a:r>
            <a:r>
              <a:rPr lang="en-US" sz="2000" dirty="0"/>
              <a:t>Matthew 18:16</a:t>
            </a:r>
            <a:endParaRPr lang="en-US" dirty="0"/>
          </a:p>
        </p:txBody>
      </p:sp>
    </p:spTree>
    <p:extLst>
      <p:ext uri="{BB962C8B-B14F-4D97-AF65-F5344CB8AC3E}">
        <p14:creationId xmlns:p14="http://schemas.microsoft.com/office/powerpoint/2010/main" val="3321570521"/>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648300" y="1354751"/>
            <a:ext cx="3522300" cy="2989799"/>
          </a:xfrm>
          <a:prstGeom prst="rect">
            <a:avLst/>
          </a:prstGeom>
        </p:spPr>
        <p:txBody>
          <a:bodyPr lIns="91425" tIns="91425" rIns="91425" bIns="91425" anchor="b" anchorCtr="0">
            <a:noAutofit/>
          </a:bodyPr>
          <a:lstStyle/>
          <a:p>
            <a:r>
              <a:rPr lang="en" sz="7200" dirty="0">
                <a:solidFill>
                  <a:srgbClr val="E91E30"/>
                </a:solidFill>
                <a:latin typeface="Calibri"/>
                <a:cs typeface="Calibri"/>
              </a:rPr>
              <a:t>3.</a:t>
            </a:r>
          </a:p>
          <a:p>
            <a:r>
              <a:rPr lang="en-US" sz="3600" dirty="0">
                <a:latin typeface="Calibri"/>
                <a:cs typeface="Calibri"/>
              </a:rPr>
              <a:t>COUNCIL</a:t>
            </a:r>
            <a:endParaRPr lang="en" sz="3600" dirty="0">
              <a:latin typeface="Calibri"/>
              <a:cs typeface="Calibri"/>
            </a:endParaRPr>
          </a:p>
        </p:txBody>
      </p:sp>
      <p:sp>
        <p:nvSpPr>
          <p:cNvPr id="100" name="Shape 100"/>
          <p:cNvSpPr txBox="1">
            <a:spLocks noGrp="1"/>
          </p:cNvSpPr>
          <p:nvPr>
            <p:ph type="subTitle" idx="1"/>
          </p:nvPr>
        </p:nvSpPr>
        <p:spPr>
          <a:xfrm>
            <a:off x="4905723" y="3392516"/>
            <a:ext cx="3924577" cy="1031699"/>
          </a:xfrm>
          <a:prstGeom prst="rect">
            <a:avLst/>
          </a:prstGeom>
        </p:spPr>
        <p:txBody>
          <a:bodyPr lIns="91425" tIns="91425" rIns="91425" bIns="91425" anchor="b" anchorCtr="0">
            <a:noAutofit/>
          </a:bodyPr>
          <a:lstStyle/>
          <a:p>
            <a:r>
              <a:rPr lang="en-US" sz="2400" dirty="0"/>
              <a:t>If the member refuses </a:t>
            </a:r>
          </a:p>
          <a:p>
            <a:r>
              <a:rPr lang="en-US" sz="2400" dirty="0"/>
              <a:t>to listen to them, </a:t>
            </a:r>
          </a:p>
          <a:p>
            <a:r>
              <a:rPr lang="en-US" sz="2400" dirty="0"/>
              <a:t>tell it to the church. </a:t>
            </a:r>
          </a:p>
          <a:p>
            <a:endParaRPr lang="en-US" sz="2000" dirty="0"/>
          </a:p>
          <a:p>
            <a:r>
              <a:rPr lang="en-US" sz="2000" dirty="0"/>
              <a:t>Matthew 18:17</a:t>
            </a:r>
          </a:p>
        </p:txBody>
      </p:sp>
    </p:spTree>
    <p:extLst>
      <p:ext uri="{BB962C8B-B14F-4D97-AF65-F5344CB8AC3E}">
        <p14:creationId xmlns:p14="http://schemas.microsoft.com/office/powerpoint/2010/main" val="95057416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idx="4294967295"/>
          </p:nvPr>
        </p:nvSpPr>
        <p:spPr>
          <a:xfrm>
            <a:off x="585683" y="2048729"/>
            <a:ext cx="5327883" cy="1159799"/>
          </a:xfrm>
          <a:prstGeom prst="rect">
            <a:avLst/>
          </a:prstGeom>
        </p:spPr>
        <p:txBody>
          <a:bodyPr lIns="91425" tIns="91425" rIns="91425" bIns="91425" anchor="b" anchorCtr="0">
            <a:noAutofit/>
          </a:bodyPr>
          <a:lstStyle/>
          <a:p>
            <a:r>
              <a:rPr lang="en-US" sz="3600" dirty="0">
                <a:latin typeface="Calibri"/>
                <a:cs typeface="Calibri"/>
              </a:rPr>
              <a:t>LEADING THROUGH </a:t>
            </a:r>
            <a:r>
              <a:rPr lang="en-US" sz="3600" dirty="0">
                <a:solidFill>
                  <a:srgbClr val="E91E30"/>
                </a:solidFill>
                <a:latin typeface="Calibri"/>
                <a:cs typeface="Calibri"/>
              </a:rPr>
              <a:t>CONFLICT</a:t>
            </a:r>
            <a:endParaRPr lang="en" sz="3600" dirty="0">
              <a:solidFill>
                <a:srgbClr val="E91E30"/>
              </a:solidFill>
              <a:latin typeface="Calibri"/>
              <a:cs typeface="Calibri"/>
            </a:endParaRPr>
          </a:p>
        </p:txBody>
      </p:sp>
    </p:spTree>
    <p:extLst>
      <p:ext uri="{BB962C8B-B14F-4D97-AF65-F5344CB8AC3E}">
        <p14:creationId xmlns:p14="http://schemas.microsoft.com/office/powerpoint/2010/main" val="600623373"/>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idx="4294967295"/>
          </p:nvPr>
        </p:nvSpPr>
        <p:spPr>
          <a:xfrm>
            <a:off x="585683" y="660443"/>
            <a:ext cx="6509261" cy="1159799"/>
          </a:xfrm>
          <a:prstGeom prst="rect">
            <a:avLst/>
          </a:prstGeom>
        </p:spPr>
        <p:txBody>
          <a:bodyPr lIns="91425" tIns="91425" rIns="91425" bIns="91425" anchor="b" anchorCtr="0">
            <a:noAutofit/>
          </a:bodyPr>
          <a:lstStyle/>
          <a:p>
            <a:r>
              <a:rPr lang="en-US" sz="3600" dirty="0">
                <a:latin typeface="Montserrat" pitchFamily="2" charset="77"/>
                <a:cs typeface="Calibri"/>
              </a:rPr>
              <a:t>How to Assess </a:t>
            </a:r>
            <a:br>
              <a:rPr lang="en-US" sz="3600" dirty="0">
                <a:latin typeface="Montserrat" pitchFamily="2" charset="77"/>
                <a:cs typeface="Calibri"/>
              </a:rPr>
            </a:br>
            <a:r>
              <a:rPr lang="en-US" sz="3600" dirty="0">
                <a:latin typeface="Montserrat" pitchFamily="2" charset="77"/>
                <a:cs typeface="Calibri"/>
              </a:rPr>
              <a:t>the </a:t>
            </a:r>
            <a:r>
              <a:rPr lang="en-US" sz="3600" dirty="0">
                <a:solidFill>
                  <a:srgbClr val="E91E30"/>
                </a:solidFill>
                <a:latin typeface="Montserrat" pitchFamily="2" charset="77"/>
                <a:cs typeface="Calibri"/>
              </a:rPr>
              <a:t>5 levels of Conflict</a:t>
            </a:r>
            <a:endParaRPr lang="en" sz="3600" dirty="0">
              <a:solidFill>
                <a:srgbClr val="E91E30"/>
              </a:solidFill>
              <a:latin typeface="Montserrat" pitchFamily="2" charset="77"/>
              <a:cs typeface="Calibri"/>
            </a:endParaRPr>
          </a:p>
        </p:txBody>
      </p:sp>
      <p:sp>
        <p:nvSpPr>
          <p:cNvPr id="3" name="Rectangle 2">
            <a:extLst>
              <a:ext uri="{FF2B5EF4-FFF2-40B4-BE49-F238E27FC236}">
                <a16:creationId xmlns:a16="http://schemas.microsoft.com/office/drawing/2014/main" id="{DB289D06-42F2-4419-B5B3-FC74E849DF8B}"/>
              </a:ext>
            </a:extLst>
          </p:cNvPr>
          <p:cNvSpPr/>
          <p:nvPr/>
        </p:nvSpPr>
        <p:spPr>
          <a:xfrm>
            <a:off x="585683" y="2162657"/>
            <a:ext cx="7123311" cy="2739211"/>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Level One: </a:t>
            </a:r>
            <a:r>
              <a:rPr lang="en-US" sz="3200" b="1" kern="0" dirty="0">
                <a:solidFill>
                  <a:srgbClr val="E91E30"/>
                </a:solidFill>
                <a:latin typeface="Montserrat" pitchFamily="2" charset="77"/>
                <a:cs typeface="Calibri"/>
                <a:sym typeface="Montserrat"/>
              </a:rPr>
              <a:t>Problem Solving</a:t>
            </a:r>
            <a:endParaRPr lang="en-US" sz="3200" b="1" kern="0" dirty="0">
              <a:solidFill>
                <a:srgbClr val="999999"/>
              </a:solidFill>
              <a:latin typeface="Montserrat" pitchFamily="2" charset="77"/>
              <a:cs typeface="Arial"/>
              <a:sym typeface="Montserrat"/>
            </a:endParaRPr>
          </a:p>
          <a:p>
            <a:pPr defTabSz="914378"/>
            <a:endParaRPr lang="en-US" sz="2800" b="1" kern="0" dirty="0">
              <a:solidFill>
                <a:srgbClr val="999999"/>
              </a:solidFill>
              <a:latin typeface="Montserrat" pitchFamily="2" charset="77"/>
              <a:cs typeface="Arial"/>
              <a:sym typeface="Montserrat"/>
            </a:endParaRPr>
          </a:p>
          <a:p>
            <a:pPr defTabSz="914378"/>
            <a:r>
              <a:rPr lang="en-US" sz="2800" b="1" kern="0" dirty="0">
                <a:solidFill>
                  <a:srgbClr val="999999"/>
                </a:solidFill>
                <a:latin typeface="Montserrat" pitchFamily="2" charset="77"/>
                <a:cs typeface="Arial"/>
                <a:sym typeface="Montserrat"/>
              </a:rPr>
              <a:t>Conversation and compromise by leaders is used to address conflicting needs from various parts or individuals in the congregation.</a:t>
            </a:r>
          </a:p>
        </p:txBody>
      </p:sp>
    </p:spTree>
    <p:extLst>
      <p:ext uri="{BB962C8B-B14F-4D97-AF65-F5344CB8AC3E}">
        <p14:creationId xmlns:p14="http://schemas.microsoft.com/office/powerpoint/2010/main" val="119318735"/>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162657"/>
            <a:ext cx="7123311" cy="2739211"/>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Level Two: </a:t>
            </a:r>
            <a:r>
              <a:rPr lang="en-US" sz="3200" b="1" kern="0" dirty="0">
                <a:solidFill>
                  <a:srgbClr val="E91E30"/>
                </a:solidFill>
                <a:latin typeface="Montserrat" pitchFamily="2" charset="77"/>
                <a:cs typeface="Calibri"/>
                <a:sym typeface="Montserrat"/>
              </a:rPr>
              <a:t>Disagreement</a:t>
            </a:r>
            <a:endParaRPr lang="en-US" sz="3200" b="1" kern="0" dirty="0">
              <a:solidFill>
                <a:srgbClr val="999999"/>
              </a:solidFill>
              <a:latin typeface="Montserrat" pitchFamily="2" charset="77"/>
              <a:cs typeface="Arial"/>
              <a:sym typeface="Montserrat"/>
            </a:endParaRPr>
          </a:p>
          <a:p>
            <a:pPr defTabSz="914378"/>
            <a:endParaRPr lang="en-US" sz="2800" b="1" kern="0" dirty="0">
              <a:solidFill>
                <a:srgbClr val="999999"/>
              </a:solidFill>
              <a:latin typeface="Montserrat" pitchFamily="2" charset="77"/>
              <a:cs typeface="Arial"/>
              <a:sym typeface="Montserrat"/>
            </a:endParaRPr>
          </a:p>
          <a:p>
            <a:pPr defTabSz="914378"/>
            <a:r>
              <a:rPr lang="en-US" sz="2800" b="1" kern="0" dirty="0">
                <a:solidFill>
                  <a:srgbClr val="999999"/>
                </a:solidFill>
                <a:latin typeface="Calibri" panose="020F0502020204030204" pitchFamily="34" charset="0"/>
                <a:cs typeface="Calibri" panose="020F0502020204030204" pitchFamily="34" charset="0"/>
                <a:sym typeface="Montserrat"/>
              </a:rPr>
              <a:t>Differing expectations and needs require negotiation, possible use of a congregational team trained in conflict resolution or conference staff.</a:t>
            </a:r>
          </a:p>
        </p:txBody>
      </p:sp>
    </p:spTree>
    <p:extLst>
      <p:ext uri="{BB962C8B-B14F-4D97-AF65-F5344CB8AC3E}">
        <p14:creationId xmlns:p14="http://schemas.microsoft.com/office/powerpoint/2010/main" val="1687008508"/>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162658"/>
            <a:ext cx="7123311" cy="2308324"/>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Level Three: </a:t>
            </a:r>
            <a:r>
              <a:rPr lang="en-US" sz="3200" b="1" kern="0" dirty="0">
                <a:solidFill>
                  <a:srgbClr val="E91E30"/>
                </a:solidFill>
                <a:latin typeface="Montserrat" pitchFamily="2" charset="77"/>
                <a:cs typeface="Calibri"/>
                <a:sym typeface="Montserrat"/>
              </a:rPr>
              <a:t>Contest Level</a:t>
            </a:r>
            <a:endParaRPr lang="en-US" sz="3200" b="1" kern="0" dirty="0">
              <a:solidFill>
                <a:srgbClr val="999999"/>
              </a:solidFill>
              <a:latin typeface="Montserrat" pitchFamily="2" charset="77"/>
              <a:cs typeface="Arial"/>
              <a:sym typeface="Montserrat"/>
            </a:endParaRPr>
          </a:p>
          <a:p>
            <a:pPr defTabSz="914378"/>
            <a:endParaRPr lang="en-US" sz="2800" b="1" kern="0" dirty="0">
              <a:solidFill>
                <a:srgbClr val="999999"/>
              </a:solidFill>
              <a:latin typeface="Montserrat" pitchFamily="2" charset="77"/>
              <a:cs typeface="Arial"/>
              <a:sym typeface="Montserrat"/>
            </a:endParaRPr>
          </a:p>
          <a:p>
            <a:pPr defTabSz="914378"/>
            <a:r>
              <a:rPr lang="en-US" sz="2800" b="1" kern="0" dirty="0">
                <a:solidFill>
                  <a:srgbClr val="999999"/>
                </a:solidFill>
                <a:latin typeface="Montserrat" pitchFamily="2" charset="77"/>
                <a:cs typeface="Arial"/>
                <a:sym typeface="Montserrat"/>
              </a:rPr>
              <a:t>Win/lose, factions emerging, personal attacks, people threatening to leave or withhold giving.</a:t>
            </a:r>
          </a:p>
        </p:txBody>
      </p:sp>
    </p:spTree>
    <p:extLst>
      <p:ext uri="{BB962C8B-B14F-4D97-AF65-F5344CB8AC3E}">
        <p14:creationId xmlns:p14="http://schemas.microsoft.com/office/powerpoint/2010/main" val="2379603692"/>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162657"/>
            <a:ext cx="7123311" cy="2739211"/>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Level Four: </a:t>
            </a:r>
            <a:r>
              <a:rPr lang="en-US" sz="3200" b="1" kern="0" dirty="0">
                <a:solidFill>
                  <a:srgbClr val="E91E30"/>
                </a:solidFill>
                <a:latin typeface="Montserrat" pitchFamily="2" charset="77"/>
                <a:cs typeface="Calibri"/>
                <a:sym typeface="Montserrat"/>
              </a:rPr>
              <a:t>Fight/Flight</a:t>
            </a:r>
            <a:endParaRPr lang="en-US" sz="3200" b="1" kern="0" dirty="0">
              <a:solidFill>
                <a:srgbClr val="999999"/>
              </a:solidFill>
              <a:latin typeface="Montserrat" pitchFamily="2" charset="77"/>
              <a:cs typeface="Arial"/>
              <a:sym typeface="Montserrat"/>
            </a:endParaRPr>
          </a:p>
          <a:p>
            <a:pPr defTabSz="914378"/>
            <a:endParaRPr lang="en-US" sz="2800" b="1" kern="0" dirty="0">
              <a:solidFill>
                <a:srgbClr val="999999"/>
              </a:solidFill>
              <a:latin typeface="Montserrat" pitchFamily="2" charset="77"/>
              <a:cs typeface="Arial"/>
              <a:sym typeface="Montserrat"/>
            </a:endParaRPr>
          </a:p>
          <a:p>
            <a:pPr defTabSz="914378"/>
            <a:r>
              <a:rPr lang="en-US" sz="2800" b="1" kern="0" dirty="0">
                <a:solidFill>
                  <a:srgbClr val="999999"/>
                </a:solidFill>
                <a:latin typeface="Montserrat" pitchFamily="2" charset="77"/>
                <a:cs typeface="Arial"/>
                <a:sym typeface="Montserrat"/>
              </a:rPr>
              <a:t>People leaving, loyalty to sub-group is more important than commitment to the church </a:t>
            </a:r>
          </a:p>
          <a:p>
            <a:pPr defTabSz="914378"/>
            <a:r>
              <a:rPr lang="en-US" sz="2800" b="1" kern="0" dirty="0">
                <a:solidFill>
                  <a:srgbClr val="999999"/>
                </a:solidFill>
                <a:latin typeface="Montserrat" pitchFamily="2" charset="77"/>
                <a:cs typeface="Arial"/>
                <a:sym typeface="Montserrat"/>
              </a:rPr>
              <a:t>as a whole</a:t>
            </a:r>
          </a:p>
        </p:txBody>
      </p:sp>
    </p:spTree>
    <p:extLst>
      <p:ext uri="{BB962C8B-B14F-4D97-AF65-F5344CB8AC3E}">
        <p14:creationId xmlns:p14="http://schemas.microsoft.com/office/powerpoint/2010/main" val="781600276"/>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162658"/>
            <a:ext cx="7123311" cy="2308324"/>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Level Five: </a:t>
            </a:r>
            <a:r>
              <a:rPr lang="en-US" sz="3200" b="1" kern="0" dirty="0">
                <a:solidFill>
                  <a:srgbClr val="E91E30"/>
                </a:solidFill>
                <a:latin typeface="Montserrat" pitchFamily="2" charset="77"/>
                <a:cs typeface="Calibri"/>
                <a:sym typeface="Montserrat"/>
              </a:rPr>
              <a:t>Intractable</a:t>
            </a:r>
            <a:endParaRPr lang="en-US" sz="3200" b="1" kern="0" dirty="0">
              <a:solidFill>
                <a:srgbClr val="999999"/>
              </a:solidFill>
              <a:latin typeface="Montserrat" pitchFamily="2" charset="77"/>
              <a:cs typeface="Arial"/>
              <a:sym typeface="Montserrat"/>
            </a:endParaRPr>
          </a:p>
          <a:p>
            <a:pPr defTabSz="914378"/>
            <a:endParaRPr lang="en-US" sz="2800" b="1" kern="0" dirty="0">
              <a:solidFill>
                <a:srgbClr val="999999"/>
              </a:solidFill>
              <a:latin typeface="Montserrat" pitchFamily="2" charset="77"/>
              <a:cs typeface="Arial"/>
              <a:sym typeface="Montserrat"/>
            </a:endParaRPr>
          </a:p>
          <a:p>
            <a:pPr defTabSz="914378"/>
            <a:r>
              <a:rPr lang="en-US" sz="2800" b="1" kern="0" dirty="0">
                <a:solidFill>
                  <a:srgbClr val="999999"/>
                </a:solidFill>
                <a:latin typeface="Montserrat" pitchFamily="2" charset="77"/>
                <a:cs typeface="Arial"/>
                <a:sym typeface="Montserrat"/>
              </a:rPr>
              <a:t>No one is talking to anyone else, positions are fixed and no one is willing to budge</a:t>
            </a:r>
          </a:p>
        </p:txBody>
      </p:sp>
    </p:spTree>
    <p:extLst>
      <p:ext uri="{BB962C8B-B14F-4D97-AF65-F5344CB8AC3E}">
        <p14:creationId xmlns:p14="http://schemas.microsoft.com/office/powerpoint/2010/main" val="2422256806"/>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idx="4294967295"/>
          </p:nvPr>
        </p:nvSpPr>
        <p:spPr>
          <a:xfrm>
            <a:off x="585683" y="660443"/>
            <a:ext cx="5327883" cy="1159799"/>
          </a:xfrm>
          <a:prstGeom prst="rect">
            <a:avLst/>
          </a:prstGeom>
        </p:spPr>
        <p:txBody>
          <a:bodyPr lIns="91425" tIns="91425" rIns="91425" bIns="91425" anchor="b" anchorCtr="0">
            <a:noAutofit/>
          </a:bodyPr>
          <a:lstStyle/>
          <a:p>
            <a:r>
              <a:rPr lang="en-US" sz="3600" dirty="0">
                <a:latin typeface="Calibri"/>
                <a:cs typeface="Calibri"/>
              </a:rPr>
              <a:t>LEADING THROUGH </a:t>
            </a:r>
            <a:r>
              <a:rPr lang="en-US" sz="3600" dirty="0">
                <a:solidFill>
                  <a:srgbClr val="E91E30"/>
                </a:solidFill>
                <a:latin typeface="Calibri"/>
                <a:cs typeface="Calibri"/>
              </a:rPr>
              <a:t>CONFLICT</a:t>
            </a:r>
            <a:endParaRPr lang="en" sz="3600" dirty="0">
              <a:solidFill>
                <a:srgbClr val="E91E30"/>
              </a:solidFill>
              <a:latin typeface="Calibri"/>
              <a:cs typeface="Calibri"/>
            </a:endParaRPr>
          </a:p>
        </p:txBody>
      </p:sp>
      <p:sp>
        <p:nvSpPr>
          <p:cNvPr id="3" name="Rectangle 2">
            <a:extLst>
              <a:ext uri="{FF2B5EF4-FFF2-40B4-BE49-F238E27FC236}">
                <a16:creationId xmlns:a16="http://schemas.microsoft.com/office/drawing/2014/main" id="{DB289D06-42F2-4419-B5B3-FC74E849DF8B}"/>
              </a:ext>
            </a:extLst>
          </p:cNvPr>
          <p:cNvSpPr/>
          <p:nvPr/>
        </p:nvSpPr>
        <p:spPr>
          <a:xfrm>
            <a:off x="585683" y="2336194"/>
            <a:ext cx="6574318" cy="707886"/>
          </a:xfrm>
          <a:prstGeom prst="rect">
            <a:avLst/>
          </a:prstGeom>
        </p:spPr>
        <p:txBody>
          <a:bodyPr wrap="square">
            <a:spAutoFit/>
          </a:bodyPr>
          <a:lstStyle/>
          <a:p>
            <a:pPr defTabSz="914378"/>
            <a:r>
              <a:rPr lang="en-US" sz="4000" b="1" kern="0" dirty="0">
                <a:solidFill>
                  <a:srgbClr val="E91E30"/>
                </a:solidFill>
                <a:latin typeface="Calibri"/>
                <a:cs typeface="Calibri"/>
                <a:sym typeface="Montserrat"/>
              </a:rPr>
              <a:t>Clarity</a:t>
            </a:r>
            <a:r>
              <a:rPr lang="en-US" sz="4000" b="1" kern="0" dirty="0">
                <a:solidFill>
                  <a:srgbClr val="999999"/>
                </a:solidFill>
                <a:latin typeface="Calibri"/>
                <a:cs typeface="Calibri"/>
                <a:sym typeface="Montserrat"/>
              </a:rPr>
              <a:t> Issues </a:t>
            </a:r>
          </a:p>
        </p:txBody>
      </p:sp>
    </p:spTree>
    <p:extLst>
      <p:ext uri="{BB962C8B-B14F-4D97-AF65-F5344CB8AC3E}">
        <p14:creationId xmlns:p14="http://schemas.microsoft.com/office/powerpoint/2010/main" val="362087799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04800" y="289947"/>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cap="all" spc="-2" dirty="0">
                <a:solidFill>
                  <a:srgbClr val="00B0F0"/>
                </a:solidFill>
                <a:latin typeface="DIN Condensed"/>
                <a:cs typeface="DIN Condensed"/>
              </a:rPr>
              <a:t>Servant Leadership</a:t>
            </a:r>
          </a:p>
        </p:txBody>
      </p:sp>
      <p:sp>
        <p:nvSpPr>
          <p:cNvPr id="3" name="Rectangle 2">
            <a:extLst>
              <a:ext uri="{FF2B5EF4-FFF2-40B4-BE49-F238E27FC236}">
                <a16:creationId xmlns:a16="http://schemas.microsoft.com/office/drawing/2014/main" id="{15512A76-8CF7-6646-B604-7FE6B6F5FBF7}"/>
              </a:ext>
            </a:extLst>
          </p:cNvPr>
          <p:cNvSpPr/>
          <p:nvPr/>
        </p:nvSpPr>
        <p:spPr>
          <a:xfrm>
            <a:off x="304800" y="3288879"/>
            <a:ext cx="6553200" cy="1384995"/>
          </a:xfrm>
          <a:prstGeom prst="rect">
            <a:avLst/>
          </a:prstGeom>
        </p:spPr>
        <p:txBody>
          <a:bodyPr wrap="square">
            <a:spAutoFit/>
          </a:bodyPr>
          <a:lstStyle/>
          <a:p>
            <a:pPr lvl="1"/>
            <a:r>
              <a:rPr lang="en-US" sz="2800" b="1" dirty="0">
                <a:solidFill>
                  <a:srgbClr val="92D050"/>
                </a:solidFill>
                <a:latin typeface="DIN Condensed" pitchFamily="2" charset="0"/>
              </a:rPr>
              <a:t>Servant Leaders share power, put the needs of others first, and help people develop and produce abundant good fruits in their discipleship and ministry. </a:t>
            </a:r>
          </a:p>
        </p:txBody>
      </p:sp>
      <p:pic>
        <p:nvPicPr>
          <p:cNvPr id="5" name="Graphic 4" descr="Business Growth">
            <a:extLst>
              <a:ext uri="{FF2B5EF4-FFF2-40B4-BE49-F238E27FC236}">
                <a16:creationId xmlns:a16="http://schemas.microsoft.com/office/drawing/2014/main" id="{5CF33EF6-7274-C540-B689-2FC69441A2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9413" y="2778913"/>
            <a:ext cx="2364587" cy="2364587"/>
          </a:xfrm>
          <a:prstGeom prst="rect">
            <a:avLst/>
          </a:prstGeom>
        </p:spPr>
      </p:pic>
      <p:sp>
        <p:nvSpPr>
          <p:cNvPr id="2" name="Rectangle 1">
            <a:extLst>
              <a:ext uri="{FF2B5EF4-FFF2-40B4-BE49-F238E27FC236}">
                <a16:creationId xmlns:a16="http://schemas.microsoft.com/office/drawing/2014/main" id="{396AA0F1-6E53-4D46-B888-8B6D459A9372}"/>
              </a:ext>
            </a:extLst>
          </p:cNvPr>
          <p:cNvSpPr/>
          <p:nvPr/>
        </p:nvSpPr>
        <p:spPr>
          <a:xfrm>
            <a:off x="304800" y="1266450"/>
            <a:ext cx="8534400" cy="1569660"/>
          </a:xfrm>
          <a:prstGeom prst="rect">
            <a:avLst/>
          </a:prstGeom>
        </p:spPr>
        <p:txBody>
          <a:bodyPr wrap="square">
            <a:spAutoFit/>
          </a:bodyPr>
          <a:lstStyle/>
          <a:p>
            <a:pPr lvl="1"/>
            <a:r>
              <a:rPr lang="en-US" sz="3200" b="1" dirty="0">
                <a:solidFill>
                  <a:schemeClr val="bg1"/>
                </a:solidFill>
                <a:latin typeface="Franklin Gothic Medium" panose="020B0603020102020204" pitchFamily="34" charset="0"/>
              </a:rPr>
              <a:t>The focus of servant leadership is primarily on the growth and development of the people and the congregation to which they belong.</a:t>
            </a:r>
          </a:p>
        </p:txBody>
      </p:sp>
    </p:spTree>
    <p:extLst>
      <p:ext uri="{BB962C8B-B14F-4D97-AF65-F5344CB8AC3E}">
        <p14:creationId xmlns:p14="http://schemas.microsoft.com/office/powerpoint/2010/main" val="301035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336194"/>
            <a:ext cx="6574318" cy="707886"/>
          </a:xfrm>
          <a:prstGeom prst="rect">
            <a:avLst/>
          </a:prstGeom>
        </p:spPr>
        <p:txBody>
          <a:bodyPr wrap="square">
            <a:spAutoFit/>
          </a:bodyPr>
          <a:lstStyle/>
          <a:p>
            <a:pPr defTabSz="914378"/>
            <a:r>
              <a:rPr lang="en-US" sz="4000" b="1" kern="0" dirty="0">
                <a:solidFill>
                  <a:srgbClr val="E91E30"/>
                </a:solidFill>
                <a:latin typeface="Calibri"/>
                <a:cs typeface="Calibri"/>
                <a:sym typeface="Montserrat"/>
              </a:rPr>
              <a:t>Circle</a:t>
            </a:r>
            <a:r>
              <a:rPr lang="en-US" sz="4000" b="1" kern="0" dirty="0">
                <a:solidFill>
                  <a:srgbClr val="999999"/>
                </a:solidFill>
                <a:latin typeface="Calibri"/>
                <a:cs typeface="Calibri"/>
                <a:sym typeface="Montserrat"/>
              </a:rPr>
              <a:t> </a:t>
            </a:r>
            <a:r>
              <a:rPr lang="en-US" sz="4000" b="1" kern="0" dirty="0">
                <a:solidFill>
                  <a:srgbClr val="E91E30"/>
                </a:solidFill>
                <a:latin typeface="Calibri"/>
                <a:cs typeface="Calibri"/>
                <a:sym typeface="Montserrat"/>
              </a:rPr>
              <a:t>Process</a:t>
            </a:r>
          </a:p>
        </p:txBody>
      </p:sp>
    </p:spTree>
    <p:extLst>
      <p:ext uri="{BB962C8B-B14F-4D97-AF65-F5344CB8AC3E}">
        <p14:creationId xmlns:p14="http://schemas.microsoft.com/office/powerpoint/2010/main" val="2203277637"/>
      </p:ext>
    </p:extLst>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336194"/>
            <a:ext cx="6574318" cy="707886"/>
          </a:xfrm>
          <a:prstGeom prst="rect">
            <a:avLst/>
          </a:prstGeom>
        </p:spPr>
        <p:txBody>
          <a:bodyPr wrap="square">
            <a:spAutoFit/>
          </a:bodyPr>
          <a:lstStyle/>
          <a:p>
            <a:pPr defTabSz="914378"/>
            <a:r>
              <a:rPr lang="en-US" sz="4000" b="1" kern="0" dirty="0">
                <a:solidFill>
                  <a:srgbClr val="E91E30"/>
                </a:solidFill>
                <a:latin typeface="Calibri"/>
                <a:cs typeface="Calibri"/>
                <a:sym typeface="Montserrat"/>
              </a:rPr>
              <a:t>Sexual Misconduct</a:t>
            </a:r>
            <a:endParaRPr lang="en-US" sz="4000" b="1" kern="0" dirty="0">
              <a:solidFill>
                <a:srgbClr val="999999"/>
              </a:solidFill>
              <a:latin typeface="Calibri"/>
              <a:cs typeface="Calibri"/>
              <a:sym typeface="Montserrat"/>
            </a:endParaRPr>
          </a:p>
        </p:txBody>
      </p:sp>
    </p:spTree>
    <p:extLst>
      <p:ext uri="{BB962C8B-B14F-4D97-AF65-F5344CB8AC3E}">
        <p14:creationId xmlns:p14="http://schemas.microsoft.com/office/powerpoint/2010/main" val="2868988434"/>
      </p:ext>
    </p:extLst>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2262775"/>
            <a:ext cx="6574318" cy="2554545"/>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Congregations and organizations will function so that </a:t>
            </a:r>
            <a:r>
              <a:rPr lang="en-US" sz="3200" b="1" kern="0" dirty="0">
                <a:solidFill>
                  <a:srgbClr val="E91E30"/>
                </a:solidFill>
                <a:latin typeface="Montserrat" pitchFamily="2" charset="77"/>
                <a:cs typeface="Calibri"/>
                <a:sym typeface="Montserrat"/>
              </a:rPr>
              <a:t>differing ideas </a:t>
            </a:r>
            <a:r>
              <a:rPr lang="en-US" sz="3200" b="1" kern="0" dirty="0">
                <a:solidFill>
                  <a:srgbClr val="999999"/>
                </a:solidFill>
                <a:latin typeface="Montserrat" pitchFamily="2" charset="77"/>
                <a:cs typeface="Arial"/>
                <a:sym typeface="Montserrat"/>
              </a:rPr>
              <a:t>and </a:t>
            </a:r>
            <a:r>
              <a:rPr lang="en-US" sz="3200" b="1" kern="0" dirty="0">
                <a:solidFill>
                  <a:srgbClr val="E91E30"/>
                </a:solidFill>
                <a:latin typeface="Montserrat" pitchFamily="2" charset="77"/>
                <a:cs typeface="Calibri"/>
                <a:sym typeface="Montserrat"/>
              </a:rPr>
              <a:t>expectations</a:t>
            </a:r>
            <a:r>
              <a:rPr lang="en-US" sz="3200" b="1" kern="0" dirty="0">
                <a:solidFill>
                  <a:srgbClr val="999999"/>
                </a:solidFill>
                <a:latin typeface="Montserrat" pitchFamily="2" charset="77"/>
                <a:cs typeface="Arial"/>
                <a:sym typeface="Montserrat"/>
              </a:rPr>
              <a:t> are not suppressed but </a:t>
            </a:r>
            <a:r>
              <a:rPr lang="en-US" sz="3200" b="1" kern="0" dirty="0">
                <a:solidFill>
                  <a:srgbClr val="E91E30"/>
                </a:solidFill>
                <a:latin typeface="Montserrat" pitchFamily="2" charset="77"/>
                <a:cs typeface="Calibri"/>
                <a:sym typeface="Montserrat"/>
              </a:rPr>
              <a:t>explored</a:t>
            </a:r>
            <a:r>
              <a:rPr lang="en-US" sz="3200" b="1" kern="0" dirty="0">
                <a:solidFill>
                  <a:srgbClr val="999999"/>
                </a:solidFill>
                <a:latin typeface="Montserrat" pitchFamily="2" charset="77"/>
                <a:cs typeface="Arial"/>
                <a:sym typeface="Montserrat"/>
              </a:rPr>
              <a:t>. </a:t>
            </a:r>
          </a:p>
        </p:txBody>
      </p:sp>
    </p:spTree>
    <p:extLst>
      <p:ext uri="{BB962C8B-B14F-4D97-AF65-F5344CB8AC3E}">
        <p14:creationId xmlns:p14="http://schemas.microsoft.com/office/powerpoint/2010/main" val="3001294271"/>
      </p:ext>
    </p:extLst>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1915703"/>
            <a:ext cx="6574318" cy="3108543"/>
          </a:xfrm>
          <a:prstGeom prst="rect">
            <a:avLst/>
          </a:prstGeom>
        </p:spPr>
        <p:txBody>
          <a:bodyPr wrap="square">
            <a:spAutoFit/>
          </a:bodyPr>
          <a:lstStyle/>
          <a:p>
            <a:pPr defTabSz="914378"/>
            <a:r>
              <a:rPr lang="en-US" sz="2800" b="1" kern="0" dirty="0">
                <a:solidFill>
                  <a:srgbClr val="999999"/>
                </a:solidFill>
                <a:latin typeface="Montserrat" pitchFamily="2" charset="77"/>
                <a:cs typeface="Arial"/>
                <a:sym typeface="Montserrat"/>
              </a:rPr>
              <a:t>People will not engage from personal agendas but </a:t>
            </a:r>
            <a:r>
              <a:rPr lang="en-US" sz="2800" b="1" kern="0" dirty="0">
                <a:solidFill>
                  <a:srgbClr val="E91E30"/>
                </a:solidFill>
                <a:latin typeface="Montserrat" pitchFamily="2" charset="77"/>
                <a:cs typeface="Calibri"/>
                <a:sym typeface="Montserrat"/>
              </a:rPr>
              <a:t>missional outcomes</a:t>
            </a:r>
            <a:r>
              <a:rPr lang="en-US" sz="2800" b="1" kern="0" dirty="0">
                <a:solidFill>
                  <a:srgbClr val="999999"/>
                </a:solidFill>
                <a:latin typeface="Montserrat" pitchFamily="2" charset="77"/>
                <a:cs typeface="Arial"/>
                <a:sym typeface="Montserrat"/>
              </a:rPr>
              <a:t>. How will this idea or expectation further the mission of the church – </a:t>
            </a:r>
            <a:r>
              <a:rPr lang="en-US" sz="2800" b="1" i="1" kern="0" dirty="0">
                <a:solidFill>
                  <a:srgbClr val="999999"/>
                </a:solidFill>
                <a:latin typeface="Montserrat" pitchFamily="2" charset="77"/>
                <a:cs typeface="Arial"/>
                <a:sym typeface="Montserrat"/>
              </a:rPr>
              <a:t>to make disciples and grow vital congregations to transform the world.</a:t>
            </a:r>
          </a:p>
        </p:txBody>
      </p:sp>
    </p:spTree>
    <p:extLst>
      <p:ext uri="{BB962C8B-B14F-4D97-AF65-F5344CB8AC3E}">
        <p14:creationId xmlns:p14="http://schemas.microsoft.com/office/powerpoint/2010/main" val="371923084"/>
      </p:ext>
    </p:extLst>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85683" y="1969098"/>
            <a:ext cx="6574318" cy="3046988"/>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Clergy and congregational leadership will not ignore conflict including early signs of conflict but </a:t>
            </a:r>
            <a:r>
              <a:rPr lang="en-US" sz="3200" b="1" kern="0" dirty="0">
                <a:solidFill>
                  <a:srgbClr val="E91E30"/>
                </a:solidFill>
                <a:latin typeface="Montserrat" pitchFamily="2" charset="77"/>
                <a:cs typeface="Calibri"/>
                <a:sym typeface="Montserrat"/>
              </a:rPr>
              <a:t>engage </a:t>
            </a:r>
            <a:r>
              <a:rPr lang="en-US" sz="3200" b="1" kern="0" dirty="0">
                <a:solidFill>
                  <a:srgbClr val="999999"/>
                </a:solidFill>
                <a:latin typeface="Montserrat" pitchFamily="2" charset="77"/>
                <a:cs typeface="Arial"/>
                <a:sym typeface="Montserrat"/>
              </a:rPr>
              <a:t>and </a:t>
            </a:r>
            <a:r>
              <a:rPr lang="en-US" sz="3200" b="1" kern="0" dirty="0">
                <a:solidFill>
                  <a:srgbClr val="E91E30"/>
                </a:solidFill>
                <a:latin typeface="Montserrat" pitchFamily="2" charset="77"/>
                <a:cs typeface="Calibri"/>
                <a:sym typeface="Montserrat"/>
              </a:rPr>
              <a:t>lead conflict resolution</a:t>
            </a:r>
            <a:r>
              <a:rPr lang="en-US" sz="3200" b="1" kern="0" dirty="0">
                <a:solidFill>
                  <a:srgbClr val="999999"/>
                </a:solidFill>
                <a:latin typeface="Montserrat" pitchFamily="2" charset="77"/>
                <a:cs typeface="Arial"/>
                <a:sym typeface="Montserrat"/>
              </a:rPr>
              <a:t> using the Matthew 18 paradigm.</a:t>
            </a:r>
          </a:p>
        </p:txBody>
      </p:sp>
    </p:spTree>
    <p:extLst>
      <p:ext uri="{BB962C8B-B14F-4D97-AF65-F5344CB8AC3E}">
        <p14:creationId xmlns:p14="http://schemas.microsoft.com/office/powerpoint/2010/main" val="1628066839"/>
      </p:ext>
    </p:extLst>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25611" y="2463008"/>
            <a:ext cx="6836309" cy="2062103"/>
          </a:xfrm>
          <a:prstGeom prst="rect">
            <a:avLst/>
          </a:prstGeom>
        </p:spPr>
        <p:txBody>
          <a:bodyPr wrap="square">
            <a:spAutoFit/>
          </a:bodyPr>
          <a:lstStyle/>
          <a:p>
            <a:pPr defTabSz="914378"/>
            <a:r>
              <a:rPr lang="en-US" sz="3200" b="1" kern="0" dirty="0">
                <a:solidFill>
                  <a:srgbClr val="999999"/>
                </a:solidFill>
                <a:latin typeface="Montserrat" pitchFamily="2" charset="77"/>
                <a:cs typeface="Arial"/>
                <a:sym typeface="Montserrat"/>
              </a:rPr>
              <a:t>Congregations will manage conflict at levels 1 and 2, and </a:t>
            </a:r>
            <a:r>
              <a:rPr lang="en-US" sz="3200" b="1" kern="0" dirty="0">
                <a:solidFill>
                  <a:srgbClr val="E91E30"/>
                </a:solidFill>
                <a:latin typeface="Montserrat" pitchFamily="2" charset="77"/>
                <a:cs typeface="Calibri"/>
                <a:sym typeface="Montserrat"/>
              </a:rPr>
              <a:t>seek GNJ leadership support at levels 3, 4 and 5</a:t>
            </a:r>
            <a:r>
              <a:rPr lang="en-US" sz="3200" b="1" kern="0" dirty="0">
                <a:solidFill>
                  <a:srgbClr val="999999"/>
                </a:solidFill>
                <a:latin typeface="Montserrat" pitchFamily="2" charset="77"/>
                <a:cs typeface="Arial"/>
                <a:sym typeface="Montserrat"/>
              </a:rPr>
              <a:t>. </a:t>
            </a:r>
          </a:p>
        </p:txBody>
      </p:sp>
    </p:spTree>
    <p:extLst>
      <p:ext uri="{BB962C8B-B14F-4D97-AF65-F5344CB8AC3E}">
        <p14:creationId xmlns:p14="http://schemas.microsoft.com/office/powerpoint/2010/main" val="1857485104"/>
      </p:ext>
    </p:extLst>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25611" y="2463007"/>
            <a:ext cx="6836309" cy="2554545"/>
          </a:xfrm>
          <a:prstGeom prst="rect">
            <a:avLst/>
          </a:prstGeom>
        </p:spPr>
        <p:txBody>
          <a:bodyPr wrap="square">
            <a:spAutoFit/>
          </a:bodyPr>
          <a:lstStyle/>
          <a:p>
            <a:pPr defTabSz="914378"/>
            <a:r>
              <a:rPr lang="en-US" sz="3200" b="1" kern="0" dirty="0">
                <a:solidFill>
                  <a:srgbClr val="999999"/>
                </a:solidFill>
                <a:latin typeface="Montserrat"/>
                <a:cs typeface="Arial"/>
                <a:sym typeface="Montserrat"/>
              </a:rPr>
              <a:t>Congregations will engage conflict </a:t>
            </a:r>
            <a:r>
              <a:rPr lang="en-US" sz="3200" b="1" kern="0" dirty="0">
                <a:solidFill>
                  <a:srgbClr val="E91E30"/>
                </a:solidFill>
                <a:latin typeface="Calibri"/>
                <a:cs typeface="Calibri"/>
                <a:sym typeface="Montserrat"/>
              </a:rPr>
              <a:t>through prayer</a:t>
            </a:r>
            <a:r>
              <a:rPr lang="en-US" sz="3200" b="1" kern="0" dirty="0">
                <a:solidFill>
                  <a:srgbClr val="999999"/>
                </a:solidFill>
                <a:latin typeface="Montserrat"/>
                <a:cs typeface="Arial"/>
                <a:sym typeface="Montserrat"/>
              </a:rPr>
              <a:t>, </a:t>
            </a:r>
            <a:r>
              <a:rPr lang="en-US" sz="3200" b="1" kern="0" dirty="0">
                <a:solidFill>
                  <a:srgbClr val="E91E30"/>
                </a:solidFill>
                <a:latin typeface="Calibri"/>
                <a:cs typeface="Calibri"/>
                <a:sym typeface="Montserrat"/>
              </a:rPr>
              <a:t>respect for others </a:t>
            </a:r>
            <a:r>
              <a:rPr lang="en-US" sz="3200" b="1" kern="0" dirty="0">
                <a:solidFill>
                  <a:srgbClr val="999999"/>
                </a:solidFill>
                <a:latin typeface="Montserrat"/>
                <a:cs typeface="Arial"/>
                <a:sym typeface="Montserrat"/>
              </a:rPr>
              <a:t>and </a:t>
            </a:r>
            <a:r>
              <a:rPr lang="en-US" sz="3200" b="1" kern="0" dirty="0">
                <a:solidFill>
                  <a:srgbClr val="E91E30"/>
                </a:solidFill>
                <a:latin typeface="Calibri"/>
                <a:cs typeface="Calibri"/>
                <a:sym typeface="Montserrat"/>
              </a:rPr>
              <a:t>focusing on issues </a:t>
            </a:r>
            <a:r>
              <a:rPr lang="en-US" sz="3200" b="1" kern="0" dirty="0">
                <a:solidFill>
                  <a:srgbClr val="999999"/>
                </a:solidFill>
                <a:latin typeface="Montserrat"/>
                <a:cs typeface="Arial"/>
                <a:sym typeface="Montserrat"/>
              </a:rPr>
              <a:t>rather than personalities and personal agendas</a:t>
            </a:r>
          </a:p>
        </p:txBody>
      </p:sp>
    </p:spTree>
    <p:extLst>
      <p:ext uri="{BB962C8B-B14F-4D97-AF65-F5344CB8AC3E}">
        <p14:creationId xmlns:p14="http://schemas.microsoft.com/office/powerpoint/2010/main" val="2033099309"/>
      </p:ext>
    </p:extLst>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3" name="Rectangle 2">
            <a:extLst>
              <a:ext uri="{FF2B5EF4-FFF2-40B4-BE49-F238E27FC236}">
                <a16:creationId xmlns:a16="http://schemas.microsoft.com/office/drawing/2014/main" id="{DB289D06-42F2-4419-B5B3-FC74E849DF8B}"/>
              </a:ext>
            </a:extLst>
          </p:cNvPr>
          <p:cNvSpPr/>
          <p:nvPr/>
        </p:nvSpPr>
        <p:spPr>
          <a:xfrm>
            <a:off x="525611" y="2463007"/>
            <a:ext cx="6836309" cy="2062103"/>
          </a:xfrm>
          <a:prstGeom prst="rect">
            <a:avLst/>
          </a:prstGeom>
        </p:spPr>
        <p:txBody>
          <a:bodyPr wrap="square">
            <a:spAutoFit/>
          </a:bodyPr>
          <a:lstStyle/>
          <a:p>
            <a:pPr defTabSz="914378"/>
            <a:r>
              <a:rPr lang="en-US" sz="3200" b="1" kern="0" dirty="0">
                <a:solidFill>
                  <a:srgbClr val="999999"/>
                </a:solidFill>
                <a:latin typeface="Montserrat"/>
                <a:cs typeface="Arial"/>
                <a:sym typeface="Montserrat"/>
              </a:rPr>
              <a:t>We </a:t>
            </a:r>
            <a:r>
              <a:rPr lang="en-US" sz="3200" b="1" kern="0" dirty="0">
                <a:solidFill>
                  <a:srgbClr val="E91E30"/>
                </a:solidFill>
                <a:latin typeface="Calibri"/>
                <a:cs typeface="Calibri"/>
                <a:sym typeface="Montserrat"/>
              </a:rPr>
              <a:t>honor God </a:t>
            </a:r>
            <a:r>
              <a:rPr lang="en-US" sz="3200" b="1" kern="0" dirty="0">
                <a:solidFill>
                  <a:srgbClr val="999999"/>
                </a:solidFill>
                <a:latin typeface="Montserrat"/>
                <a:cs typeface="Arial"/>
                <a:sym typeface="Montserrat"/>
              </a:rPr>
              <a:t>when we work to resolve differences, </a:t>
            </a:r>
            <a:r>
              <a:rPr lang="en-US" sz="3200" b="1" kern="0" dirty="0">
                <a:solidFill>
                  <a:srgbClr val="E91E30"/>
                </a:solidFill>
                <a:latin typeface="Calibri"/>
                <a:cs typeface="Calibri"/>
                <a:sym typeface="Montserrat"/>
              </a:rPr>
              <a:t>offer forgiveness </a:t>
            </a:r>
            <a:r>
              <a:rPr lang="en-US" sz="3200" b="1" kern="0" dirty="0">
                <a:solidFill>
                  <a:srgbClr val="999999"/>
                </a:solidFill>
                <a:latin typeface="Montserrat"/>
                <a:cs typeface="Arial"/>
                <a:sym typeface="Montserrat"/>
              </a:rPr>
              <a:t>and </a:t>
            </a:r>
            <a:r>
              <a:rPr lang="en-US" sz="3200" b="1" kern="0" dirty="0">
                <a:solidFill>
                  <a:srgbClr val="E91E30"/>
                </a:solidFill>
                <a:latin typeface="Calibri"/>
                <a:cs typeface="Calibri"/>
                <a:sym typeface="Montserrat"/>
              </a:rPr>
              <a:t>reconcile differences </a:t>
            </a:r>
            <a:r>
              <a:rPr lang="en-US" sz="3200" b="1" kern="0" dirty="0">
                <a:solidFill>
                  <a:srgbClr val="999999"/>
                </a:solidFill>
                <a:latin typeface="Montserrat"/>
                <a:cs typeface="Arial"/>
                <a:sym typeface="Montserrat"/>
              </a:rPr>
              <a:t>within the congregation</a:t>
            </a:r>
          </a:p>
        </p:txBody>
      </p:sp>
    </p:spTree>
    <p:extLst>
      <p:ext uri="{BB962C8B-B14F-4D97-AF65-F5344CB8AC3E}">
        <p14:creationId xmlns:p14="http://schemas.microsoft.com/office/powerpoint/2010/main" val="3516668828"/>
      </p:ext>
    </p:extLst>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Shape 391"/>
          <p:cNvSpPr txBox="1">
            <a:spLocks noGrp="1"/>
          </p:cNvSpPr>
          <p:nvPr>
            <p:ph type="ctrTitle" idx="4294967295"/>
          </p:nvPr>
        </p:nvSpPr>
        <p:spPr>
          <a:xfrm>
            <a:off x="685801" y="1964351"/>
            <a:ext cx="4531499" cy="1159799"/>
          </a:xfrm>
          <a:prstGeom prst="rect">
            <a:avLst/>
          </a:prstGeom>
        </p:spPr>
        <p:txBody>
          <a:bodyPr lIns="91425" tIns="91425" rIns="91425" bIns="91425" anchor="b" anchorCtr="0">
            <a:noAutofit/>
          </a:bodyPr>
          <a:lstStyle/>
          <a:p>
            <a:r>
              <a:rPr lang="en" sz="3600" dirty="0">
                <a:solidFill>
                  <a:srgbClr val="E91E30"/>
                </a:solidFill>
                <a:latin typeface="Calibri"/>
                <a:cs typeface="Calibri"/>
              </a:rPr>
              <a:t>THANK</a:t>
            </a:r>
            <a:r>
              <a:rPr lang="en-US" sz="3600" dirty="0">
                <a:solidFill>
                  <a:srgbClr val="E91E30"/>
                </a:solidFill>
                <a:latin typeface="Calibri"/>
                <a:cs typeface="Calibri"/>
              </a:rPr>
              <a:t> YOU</a:t>
            </a:r>
            <a:endParaRPr lang="en" sz="3600" dirty="0">
              <a:solidFill>
                <a:srgbClr val="E91E30"/>
              </a:solidFill>
              <a:latin typeface="Calibri"/>
              <a:cs typeface="Calibri"/>
            </a:endParaRPr>
          </a:p>
        </p:txBody>
      </p:sp>
      <p:sp>
        <p:nvSpPr>
          <p:cNvPr id="393" name="Shape 393"/>
          <p:cNvSpPr txBox="1">
            <a:spLocks noGrp="1"/>
          </p:cNvSpPr>
          <p:nvPr>
            <p:ph type="body" idx="4294967295"/>
          </p:nvPr>
        </p:nvSpPr>
        <p:spPr>
          <a:xfrm>
            <a:off x="685801" y="3836000"/>
            <a:ext cx="6575999" cy="1007100"/>
          </a:xfrm>
          <a:prstGeom prst="rect">
            <a:avLst/>
          </a:prstGeom>
        </p:spPr>
        <p:txBody>
          <a:bodyPr lIns="91425" tIns="91425" rIns="91425" bIns="91425" anchor="t" anchorCtr="0">
            <a:noAutofit/>
          </a:bodyPr>
          <a:lstStyle/>
          <a:p>
            <a:pPr>
              <a:spcBef>
                <a:spcPts val="0"/>
              </a:spcBef>
              <a:buNone/>
            </a:pPr>
            <a:r>
              <a:rPr lang="en-US" dirty="0">
                <a:latin typeface="Montserrat"/>
                <a:cs typeface="Calibri"/>
              </a:rPr>
              <a:t>Nicola Mulligan, Executive Assistant to Bishop</a:t>
            </a:r>
          </a:p>
          <a:p>
            <a:pPr>
              <a:spcBef>
                <a:spcPts val="0"/>
              </a:spcBef>
              <a:buNone/>
            </a:pPr>
            <a:r>
              <a:rPr lang="en-US" dirty="0">
                <a:latin typeface="Montserrat"/>
                <a:cs typeface="Calibri"/>
                <a:hlinkClick r:id="rId3"/>
              </a:rPr>
              <a:t>nmulligan@gnjumc.org</a:t>
            </a:r>
            <a:r>
              <a:rPr lang="en-US" dirty="0">
                <a:latin typeface="Montserrat"/>
                <a:cs typeface="Calibri"/>
              </a:rPr>
              <a:t> </a:t>
            </a:r>
          </a:p>
          <a:p>
            <a:pPr>
              <a:spcBef>
                <a:spcPts val="0"/>
              </a:spcBef>
              <a:buNone/>
            </a:pPr>
            <a:endParaRPr lang="en" dirty="0">
              <a:latin typeface="Calibri"/>
              <a:cs typeface="Calibri"/>
            </a:endParaRPr>
          </a:p>
        </p:txBody>
      </p:sp>
    </p:spTree>
    <p:extLst>
      <p:ext uri="{BB962C8B-B14F-4D97-AF65-F5344CB8AC3E}">
        <p14:creationId xmlns:p14="http://schemas.microsoft.com/office/powerpoint/2010/main" val="2910936821"/>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1544259"/>
            <a:ext cx="9141714"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8B3AE79A-6B95-44C3-B0A5-80E2F3E60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0"/>
            <a:ext cx="3488732"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latin typeface="Corbel" panose="020B0503020204020204"/>
            </a:endParaRPr>
          </a:p>
        </p:txBody>
      </p:sp>
      <p:sp>
        <p:nvSpPr>
          <p:cNvPr id="21" name="Rectangle 20">
            <a:extLst>
              <a:ext uri="{FF2B5EF4-FFF2-40B4-BE49-F238E27FC236}">
                <a16:creationId xmlns:a16="http://schemas.microsoft.com/office/drawing/2014/main" id="{4A49FE10-080D-48D7-80FF-9A64D270A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14" y="1541207"/>
            <a:ext cx="3493087" cy="1371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latin typeface="Corbel" panose="020B0503020204020204"/>
            </a:endParaRPr>
          </a:p>
        </p:txBody>
      </p:sp>
      <p:sp>
        <p:nvSpPr>
          <p:cNvPr id="2" name="Title 1">
            <a:extLst>
              <a:ext uri="{FF2B5EF4-FFF2-40B4-BE49-F238E27FC236}">
                <a16:creationId xmlns:a16="http://schemas.microsoft.com/office/drawing/2014/main" id="{EE3AADB1-4124-4EEC-996A-D2624F65664A}"/>
              </a:ext>
            </a:extLst>
          </p:cNvPr>
          <p:cNvSpPr>
            <a:spLocks noGrp="1"/>
          </p:cNvSpPr>
          <p:nvPr>
            <p:ph type="title"/>
          </p:nvPr>
        </p:nvSpPr>
        <p:spPr>
          <a:xfrm>
            <a:off x="5776547" y="1645921"/>
            <a:ext cx="3237767" cy="1304510"/>
          </a:xfrm>
        </p:spPr>
        <p:txBody>
          <a:bodyPr vert="horz" lIns="68580" tIns="34290" rIns="68580" bIns="34290" rtlCol="0" anchor="ctr">
            <a:normAutofit/>
          </a:bodyPr>
          <a:lstStyle/>
          <a:p>
            <a:pPr algn="ctr">
              <a:lnSpc>
                <a:spcPct val="80000"/>
              </a:lnSpc>
            </a:pPr>
            <a:r>
              <a:rPr lang="en-US" sz="3150" spc="113" dirty="0">
                <a:solidFill>
                  <a:srgbClr val="C00000"/>
                </a:solidFill>
              </a:rPr>
              <a:t>Questions &amp; Conversation</a:t>
            </a:r>
          </a:p>
        </p:txBody>
      </p:sp>
      <p:sp>
        <p:nvSpPr>
          <p:cNvPr id="23" name="Rectangle 22">
            <a:extLst>
              <a:ext uri="{FF2B5EF4-FFF2-40B4-BE49-F238E27FC236}">
                <a16:creationId xmlns:a16="http://schemas.microsoft.com/office/drawing/2014/main" id="{60A9E987-6859-4A62-922F-51B47D50D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5269" cy="51435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defTabSz="342900"/>
            <a:endParaRPr lang="en-US" sz="1350" dirty="0">
              <a:solidFill>
                <a:srgbClr val="FFFFFF"/>
              </a:solidFill>
              <a:latin typeface="Corbel" panose="020B0503020204020204"/>
            </a:endParaRPr>
          </a:p>
        </p:txBody>
      </p:sp>
      <p:pic>
        <p:nvPicPr>
          <p:cNvPr id="7" name="Graphic 6" descr="Lightbulb">
            <a:extLst>
              <a:ext uri="{FF2B5EF4-FFF2-40B4-BE49-F238E27FC236}">
                <a16:creationId xmlns:a16="http://schemas.microsoft.com/office/drawing/2014/main" id="{338E0BA2-E458-4A4C-B755-F48863D9FA11}"/>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6595761" y="3222753"/>
            <a:ext cx="1607747" cy="1607747"/>
          </a:xfrm>
          <a:prstGeom prst="rect">
            <a:avLst/>
          </a:prstGeom>
        </p:spPr>
      </p:pic>
      <p:pic>
        <p:nvPicPr>
          <p:cNvPr id="9" name="Graphic 8" descr="Customer review">
            <a:extLst>
              <a:ext uri="{FF2B5EF4-FFF2-40B4-BE49-F238E27FC236}">
                <a16:creationId xmlns:a16="http://schemas.microsoft.com/office/drawing/2014/main" id="{69734B05-7A9E-47E7-8A16-FAE58D63D80A}"/>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974032" y="896849"/>
            <a:ext cx="3597968" cy="3597968"/>
          </a:xfrm>
          <a:prstGeom prst="rect">
            <a:avLst/>
          </a:prstGeom>
        </p:spPr>
      </p:pic>
    </p:spTree>
    <p:extLst>
      <p:ext uri="{BB962C8B-B14F-4D97-AF65-F5344CB8AC3E}">
        <p14:creationId xmlns:p14="http://schemas.microsoft.com/office/powerpoint/2010/main" val="77467448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04800" y="289947"/>
            <a:ext cx="8534400" cy="779315"/>
          </a:xfrm>
          <a:prstGeom prst="rect">
            <a:avLst/>
          </a:prstGeom>
        </p:spPr>
        <p:txBody>
          <a:bodyPr vert="horz" wrap="square" lIns="0" tIns="162305" rIns="0" bIns="0" rtlCol="0">
            <a:spAutoFit/>
          </a:bodyPr>
          <a:lstStyle/>
          <a:p>
            <a:pPr marL="5776" marR="2310">
              <a:lnSpc>
                <a:spcPct val="83200"/>
              </a:lnSpc>
              <a:spcBef>
                <a:spcPts val="1278"/>
              </a:spcBef>
            </a:pPr>
            <a:r>
              <a:rPr lang="en-US" sz="4800" b="1" cap="all" spc="-2" dirty="0">
                <a:solidFill>
                  <a:srgbClr val="00B0F0"/>
                </a:solidFill>
                <a:latin typeface="DIN Condensed"/>
                <a:cs typeface="DIN Condensed"/>
              </a:rPr>
              <a:t>DIMENSIONS OF FRUITFUL SERVANT LEADERS</a:t>
            </a:r>
          </a:p>
        </p:txBody>
      </p:sp>
      <p:pic>
        <p:nvPicPr>
          <p:cNvPr id="5" name="Graphic 4" descr="Business Growth">
            <a:extLst>
              <a:ext uri="{FF2B5EF4-FFF2-40B4-BE49-F238E27FC236}">
                <a16:creationId xmlns:a16="http://schemas.microsoft.com/office/drawing/2014/main" id="{5CF33EF6-7274-C540-B689-2FC69441A2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9413" y="2778913"/>
            <a:ext cx="2364587" cy="2364587"/>
          </a:xfrm>
          <a:prstGeom prst="rect">
            <a:avLst/>
          </a:prstGeom>
        </p:spPr>
      </p:pic>
      <p:sp>
        <p:nvSpPr>
          <p:cNvPr id="2" name="Rectangle 1">
            <a:extLst>
              <a:ext uri="{FF2B5EF4-FFF2-40B4-BE49-F238E27FC236}">
                <a16:creationId xmlns:a16="http://schemas.microsoft.com/office/drawing/2014/main" id="{396AA0F1-6E53-4D46-B888-8B6D459A9372}"/>
              </a:ext>
            </a:extLst>
          </p:cNvPr>
          <p:cNvSpPr/>
          <p:nvPr/>
        </p:nvSpPr>
        <p:spPr>
          <a:xfrm>
            <a:off x="304800" y="1581150"/>
            <a:ext cx="6019800" cy="3970318"/>
          </a:xfrm>
          <a:prstGeom prst="rect">
            <a:avLst/>
          </a:prstGeom>
        </p:spPr>
        <p:txBody>
          <a:bodyPr wrap="square">
            <a:spAutoFit/>
          </a:bodyPr>
          <a:lstStyle/>
          <a:p>
            <a:pPr lvl="1" algn="r"/>
            <a:r>
              <a:rPr lang="en-US" sz="3600" b="1" dirty="0">
                <a:solidFill>
                  <a:srgbClr val="FFC000"/>
                </a:solidFill>
                <a:latin typeface="Franklin Gothic Medium" panose="020B0603020102020204" pitchFamily="34" charset="0"/>
              </a:rPr>
              <a:t>SPIRITUAL MATURITY </a:t>
            </a:r>
            <a:br>
              <a:rPr lang="en-US" sz="3600" b="1" dirty="0">
                <a:solidFill>
                  <a:schemeClr val="bg1"/>
                </a:solidFill>
                <a:latin typeface="Franklin Gothic Medium" panose="020B0603020102020204" pitchFamily="34" charset="0"/>
              </a:rPr>
            </a:br>
            <a:r>
              <a:rPr lang="en-US" sz="3600" dirty="0">
                <a:solidFill>
                  <a:schemeClr val="bg1"/>
                </a:solidFill>
                <a:latin typeface="Franklin Gothic Medium" panose="020B0603020102020204" pitchFamily="34" charset="0"/>
              </a:rPr>
              <a:t>People recognize they have meaning, experience God’s calling, and live their purpose in life. </a:t>
            </a:r>
          </a:p>
          <a:p>
            <a:pPr lvl="1" algn="r"/>
            <a:endParaRPr lang="en-US" sz="3600" dirty="0">
              <a:solidFill>
                <a:schemeClr val="bg1"/>
              </a:solidFill>
              <a:latin typeface="Franklin Gothic Medium" panose="020B0603020102020204" pitchFamily="34" charset="0"/>
            </a:endParaRPr>
          </a:p>
          <a:p>
            <a:pPr lvl="1" algn="r"/>
            <a:r>
              <a:rPr lang="en-US" sz="3600" b="1" dirty="0">
                <a:solidFill>
                  <a:schemeClr val="bg1"/>
                </a:solidFill>
                <a:latin typeface="Franklin Gothic Medium" panose="020B0603020102020204" pitchFamily="34" charset="0"/>
              </a:rPr>
              <a:t> </a:t>
            </a:r>
          </a:p>
        </p:txBody>
      </p:sp>
    </p:spTree>
    <p:extLst>
      <p:ext uri="{BB962C8B-B14F-4D97-AF65-F5344CB8AC3E}">
        <p14:creationId xmlns:p14="http://schemas.microsoft.com/office/powerpoint/2010/main" val="358915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04800" y="289947"/>
            <a:ext cx="8534400" cy="779315"/>
          </a:xfrm>
          <a:prstGeom prst="rect">
            <a:avLst/>
          </a:prstGeom>
        </p:spPr>
        <p:txBody>
          <a:bodyPr vert="horz" wrap="square" lIns="0" tIns="162305" rIns="0" bIns="0" rtlCol="0">
            <a:spAutoFit/>
          </a:bodyPr>
          <a:lstStyle/>
          <a:p>
            <a:pPr marL="5776" marR="2310">
              <a:lnSpc>
                <a:spcPct val="83200"/>
              </a:lnSpc>
              <a:spcBef>
                <a:spcPts val="1278"/>
              </a:spcBef>
            </a:pPr>
            <a:r>
              <a:rPr lang="en-US" sz="4800" b="1" cap="all" spc="-2" dirty="0">
                <a:solidFill>
                  <a:srgbClr val="00B0F0"/>
                </a:solidFill>
                <a:latin typeface="DIN Condensed"/>
                <a:cs typeface="DIN Condensed"/>
              </a:rPr>
              <a:t>DIMENSIONS OF FRUITFUL SERVANT LEADERS</a:t>
            </a:r>
          </a:p>
        </p:txBody>
      </p:sp>
      <p:pic>
        <p:nvPicPr>
          <p:cNvPr id="5" name="Graphic 4" descr="Business Growth">
            <a:extLst>
              <a:ext uri="{FF2B5EF4-FFF2-40B4-BE49-F238E27FC236}">
                <a16:creationId xmlns:a16="http://schemas.microsoft.com/office/drawing/2014/main" id="{5CF33EF6-7274-C540-B689-2FC69441A2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9413" y="2778913"/>
            <a:ext cx="2364587" cy="2364587"/>
          </a:xfrm>
          <a:prstGeom prst="rect">
            <a:avLst/>
          </a:prstGeom>
        </p:spPr>
      </p:pic>
      <p:sp>
        <p:nvSpPr>
          <p:cNvPr id="2" name="Rectangle 1">
            <a:extLst>
              <a:ext uri="{FF2B5EF4-FFF2-40B4-BE49-F238E27FC236}">
                <a16:creationId xmlns:a16="http://schemas.microsoft.com/office/drawing/2014/main" id="{396AA0F1-6E53-4D46-B888-8B6D459A9372}"/>
              </a:ext>
            </a:extLst>
          </p:cNvPr>
          <p:cNvSpPr/>
          <p:nvPr/>
        </p:nvSpPr>
        <p:spPr>
          <a:xfrm>
            <a:off x="304800" y="1581150"/>
            <a:ext cx="6019800" cy="2862322"/>
          </a:xfrm>
          <a:prstGeom prst="rect">
            <a:avLst/>
          </a:prstGeom>
        </p:spPr>
        <p:txBody>
          <a:bodyPr wrap="square">
            <a:spAutoFit/>
          </a:bodyPr>
          <a:lstStyle/>
          <a:p>
            <a:pPr lvl="1" algn="r"/>
            <a:r>
              <a:rPr lang="en-US" sz="3600" b="1" dirty="0">
                <a:solidFill>
                  <a:srgbClr val="FFC000"/>
                </a:solidFill>
                <a:latin typeface="Franklin Gothic Medium" panose="020B0603020102020204" pitchFamily="34" charset="0"/>
              </a:rPr>
              <a:t>EMOTIONAL MATURITY</a:t>
            </a:r>
          </a:p>
          <a:p>
            <a:pPr lvl="1" algn="r"/>
            <a:r>
              <a:rPr lang="en-US" sz="3600" b="1" dirty="0">
                <a:solidFill>
                  <a:schemeClr val="bg1"/>
                </a:solidFill>
                <a:latin typeface="Franklin Gothic Medium" panose="020B0603020102020204" pitchFamily="34" charset="0"/>
              </a:rPr>
              <a:t>People have </a:t>
            </a:r>
            <a:r>
              <a:rPr lang="en-US" sz="3600" b="1" u="sng" dirty="0">
                <a:solidFill>
                  <a:srgbClr val="92D050"/>
                </a:solidFill>
                <a:latin typeface="Franklin Gothic Medium" panose="020B0603020102020204" pitchFamily="34" charset="0"/>
              </a:rPr>
              <a:t>hope</a:t>
            </a:r>
            <a:r>
              <a:rPr lang="en-US" sz="3600" b="1" dirty="0">
                <a:solidFill>
                  <a:schemeClr val="bg1"/>
                </a:solidFill>
                <a:latin typeface="Franklin Gothic Medium" panose="020B0603020102020204" pitchFamily="34" charset="0"/>
              </a:rPr>
              <a:t> because they matter just like the leader and they are part of an important mission</a:t>
            </a:r>
          </a:p>
        </p:txBody>
      </p:sp>
    </p:spTree>
    <p:extLst>
      <p:ext uri="{BB962C8B-B14F-4D97-AF65-F5344CB8AC3E}">
        <p14:creationId xmlns:p14="http://schemas.microsoft.com/office/powerpoint/2010/main" val="142045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04800" y="289947"/>
            <a:ext cx="8534400" cy="779315"/>
          </a:xfrm>
          <a:prstGeom prst="rect">
            <a:avLst/>
          </a:prstGeom>
        </p:spPr>
        <p:txBody>
          <a:bodyPr vert="horz" wrap="square" lIns="0" tIns="162305" rIns="0" bIns="0" rtlCol="0">
            <a:spAutoFit/>
          </a:bodyPr>
          <a:lstStyle/>
          <a:p>
            <a:pPr marL="5776" marR="2310">
              <a:lnSpc>
                <a:spcPct val="83200"/>
              </a:lnSpc>
              <a:spcBef>
                <a:spcPts val="1278"/>
              </a:spcBef>
            </a:pPr>
            <a:r>
              <a:rPr lang="en-US" sz="4800" b="1" cap="all" spc="-2" dirty="0">
                <a:solidFill>
                  <a:srgbClr val="00B0F0"/>
                </a:solidFill>
                <a:latin typeface="DIN Condensed"/>
                <a:cs typeface="DIN Condensed"/>
              </a:rPr>
              <a:t>DIMENSIONS OF FRUITFUL SERVANT LEADERS</a:t>
            </a:r>
          </a:p>
        </p:txBody>
      </p:sp>
      <p:pic>
        <p:nvPicPr>
          <p:cNvPr id="5" name="Graphic 4" descr="Business Growth">
            <a:extLst>
              <a:ext uri="{FF2B5EF4-FFF2-40B4-BE49-F238E27FC236}">
                <a16:creationId xmlns:a16="http://schemas.microsoft.com/office/drawing/2014/main" id="{5CF33EF6-7274-C540-B689-2FC69441A2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9413" y="2778913"/>
            <a:ext cx="2364587" cy="2364587"/>
          </a:xfrm>
          <a:prstGeom prst="rect">
            <a:avLst/>
          </a:prstGeom>
        </p:spPr>
      </p:pic>
      <p:sp>
        <p:nvSpPr>
          <p:cNvPr id="2" name="Rectangle 1">
            <a:extLst>
              <a:ext uri="{FF2B5EF4-FFF2-40B4-BE49-F238E27FC236}">
                <a16:creationId xmlns:a16="http://schemas.microsoft.com/office/drawing/2014/main" id="{396AA0F1-6E53-4D46-B888-8B6D459A9372}"/>
              </a:ext>
            </a:extLst>
          </p:cNvPr>
          <p:cNvSpPr/>
          <p:nvPr/>
        </p:nvSpPr>
        <p:spPr>
          <a:xfrm>
            <a:off x="304800" y="1352550"/>
            <a:ext cx="6019800" cy="3416320"/>
          </a:xfrm>
          <a:prstGeom prst="rect">
            <a:avLst/>
          </a:prstGeom>
        </p:spPr>
        <p:txBody>
          <a:bodyPr wrap="square">
            <a:spAutoFit/>
          </a:bodyPr>
          <a:lstStyle/>
          <a:p>
            <a:pPr lvl="1" algn="r"/>
            <a:r>
              <a:rPr lang="en-US" sz="3600" b="1" dirty="0">
                <a:solidFill>
                  <a:srgbClr val="FFC000"/>
                </a:solidFill>
                <a:latin typeface="Franklin Gothic Medium" panose="020B0603020102020204" pitchFamily="34" charset="0"/>
              </a:rPr>
              <a:t>LEADERSHIP MATURITY</a:t>
            </a:r>
          </a:p>
          <a:p>
            <a:pPr lvl="1" algn="r"/>
            <a:r>
              <a:rPr lang="en-US" sz="3600" b="1" dirty="0">
                <a:solidFill>
                  <a:schemeClr val="bg1"/>
                </a:solidFill>
                <a:latin typeface="Franklin Gothic Medium" panose="020B0603020102020204" pitchFamily="34" charset="0"/>
              </a:rPr>
              <a:t>The congregation, ministry or organization achieves goals and transformational results that move the mission forward. </a:t>
            </a:r>
          </a:p>
        </p:txBody>
      </p:sp>
    </p:spTree>
    <p:extLst>
      <p:ext uri="{BB962C8B-B14F-4D97-AF65-F5344CB8AC3E}">
        <p14:creationId xmlns:p14="http://schemas.microsoft.com/office/powerpoint/2010/main" val="1360063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04800" y="289947"/>
            <a:ext cx="8534400" cy="779315"/>
          </a:xfrm>
          <a:prstGeom prst="rect">
            <a:avLst/>
          </a:prstGeom>
        </p:spPr>
        <p:txBody>
          <a:bodyPr vert="horz" wrap="square" lIns="0" tIns="162305" rIns="0" bIns="0" rtlCol="0">
            <a:spAutoFit/>
          </a:bodyPr>
          <a:lstStyle/>
          <a:p>
            <a:pPr marL="5776" marR="2310">
              <a:lnSpc>
                <a:spcPct val="83200"/>
              </a:lnSpc>
              <a:spcBef>
                <a:spcPts val="1278"/>
              </a:spcBef>
            </a:pPr>
            <a:r>
              <a:rPr lang="en-US" sz="4800" b="1" cap="all" spc="-2" dirty="0">
                <a:solidFill>
                  <a:srgbClr val="00B0F0"/>
                </a:solidFill>
                <a:latin typeface="DIN Condensed"/>
                <a:cs typeface="DIN Condensed"/>
              </a:rPr>
              <a:t>DIMENSIONS OF FRUITFUL SERVANT LEADERS</a:t>
            </a:r>
          </a:p>
        </p:txBody>
      </p:sp>
      <p:sp>
        <p:nvSpPr>
          <p:cNvPr id="2" name="Rectangle 1">
            <a:extLst>
              <a:ext uri="{FF2B5EF4-FFF2-40B4-BE49-F238E27FC236}">
                <a16:creationId xmlns:a16="http://schemas.microsoft.com/office/drawing/2014/main" id="{396AA0F1-6E53-4D46-B888-8B6D459A9372}"/>
              </a:ext>
            </a:extLst>
          </p:cNvPr>
          <p:cNvSpPr/>
          <p:nvPr/>
        </p:nvSpPr>
        <p:spPr>
          <a:xfrm>
            <a:off x="304800" y="1352550"/>
            <a:ext cx="5257800" cy="3452227"/>
          </a:xfrm>
          <a:prstGeom prst="rect">
            <a:avLst/>
          </a:prstGeom>
        </p:spPr>
        <p:txBody>
          <a:bodyPr wrap="square">
            <a:spAutoFit/>
          </a:bodyPr>
          <a:lstStyle/>
          <a:p>
            <a:pPr marL="342900" indent="-342900">
              <a:spcAft>
                <a:spcPts val="1000"/>
              </a:spcAft>
              <a:buFont typeface="Arial" panose="020B0604020202020204" pitchFamily="34" charset="0"/>
              <a:buChar char="•"/>
            </a:pPr>
            <a:r>
              <a:rPr lang="en-US" sz="3200" b="1" dirty="0">
                <a:solidFill>
                  <a:srgbClr val="FFC000"/>
                </a:solidFill>
                <a:latin typeface="Franklin Gothic Medium" panose="020B0603020102020204" pitchFamily="34" charset="0"/>
                <a:ea typeface="Times New Roman" panose="02020603050405020304" pitchFamily="18" charset="0"/>
                <a:cs typeface="Times New Roman" panose="02020603050405020304" pitchFamily="18" charset="0"/>
              </a:rPr>
              <a:t>SPIRITUAL MATURITY</a:t>
            </a:r>
          </a:p>
          <a:p>
            <a:pPr marL="342900" indent="-342900">
              <a:spcAft>
                <a:spcPts val="1000"/>
              </a:spcAft>
              <a:buFont typeface="Arial" panose="020B0604020202020204" pitchFamily="34" charset="0"/>
              <a:buChar char="•"/>
            </a:pPr>
            <a:r>
              <a:rPr lang="en-US" sz="3200" b="1" dirty="0">
                <a:solidFill>
                  <a:srgbClr val="FFC000"/>
                </a:solidFill>
                <a:latin typeface="Franklin Gothic Medium" panose="020B0603020102020204" pitchFamily="34" charset="0"/>
                <a:ea typeface="Times New Roman" panose="02020603050405020304" pitchFamily="18" charset="0"/>
                <a:cs typeface="Times New Roman" panose="02020603050405020304" pitchFamily="18" charset="0"/>
              </a:rPr>
              <a:t>EMOTIONAL MATURITY</a:t>
            </a:r>
          </a:p>
          <a:p>
            <a:pPr marL="342900" indent="-342900">
              <a:spcAft>
                <a:spcPts val="1000"/>
              </a:spcAft>
              <a:buFont typeface="Arial" panose="020B0604020202020204" pitchFamily="34" charset="0"/>
              <a:buChar char="•"/>
            </a:pPr>
            <a:r>
              <a:rPr lang="en-US" sz="3200" b="1" dirty="0">
                <a:solidFill>
                  <a:srgbClr val="FFC000"/>
                </a:solidFill>
                <a:latin typeface="Franklin Gothic Medium" panose="020B0603020102020204" pitchFamily="34" charset="0"/>
                <a:ea typeface="Times New Roman" panose="02020603050405020304" pitchFamily="18" charset="0"/>
                <a:cs typeface="Times New Roman" panose="02020603050405020304" pitchFamily="18" charset="0"/>
              </a:rPr>
              <a:t>LEADERSHIP MATURITY</a:t>
            </a:r>
          </a:p>
          <a:p>
            <a:pPr marL="342900" indent="-342900">
              <a:spcAft>
                <a:spcPts val="1000"/>
              </a:spcAft>
              <a:buFont typeface="Arial" panose="020B0604020202020204" pitchFamily="34" charset="0"/>
              <a:buChar char="•"/>
            </a:pPr>
            <a:endParaRPr lang="en-US" sz="7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endParaRPr>
          </a:p>
          <a:p>
            <a:pPr marL="342900" indent="-342900">
              <a:spcAft>
                <a:spcPts val="1000"/>
              </a:spcAft>
              <a:buFont typeface="Arial" panose="020B0604020202020204" pitchFamily="34" charset="0"/>
              <a:buChar char="•"/>
            </a:pPr>
            <a:r>
              <a:rPr lang="en-US" sz="2500" b="1"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Note: Three dimensions could be inserted into a pyramid shape or cycles that show interconnections</a:t>
            </a:r>
          </a:p>
        </p:txBody>
      </p:sp>
      <p:pic>
        <p:nvPicPr>
          <p:cNvPr id="7" name="Graphic 6" descr="Customer review">
            <a:extLst>
              <a:ext uri="{FF2B5EF4-FFF2-40B4-BE49-F238E27FC236}">
                <a16:creationId xmlns:a16="http://schemas.microsoft.com/office/drawing/2014/main" id="{08A5B72E-E9DD-6346-B501-18474EC78B9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58000" y="3472774"/>
            <a:ext cx="914400" cy="914400"/>
          </a:xfrm>
          <a:prstGeom prst="rect">
            <a:avLst/>
          </a:prstGeom>
        </p:spPr>
      </p:pic>
      <p:sp>
        <p:nvSpPr>
          <p:cNvPr id="3" name="Rectangle 2">
            <a:extLst>
              <a:ext uri="{FF2B5EF4-FFF2-40B4-BE49-F238E27FC236}">
                <a16:creationId xmlns:a16="http://schemas.microsoft.com/office/drawing/2014/main" id="{AE65A703-18A9-CB4A-B8E4-5125CC05B2C9}"/>
              </a:ext>
            </a:extLst>
          </p:cNvPr>
          <p:cNvSpPr/>
          <p:nvPr/>
        </p:nvSpPr>
        <p:spPr>
          <a:xfrm>
            <a:off x="5562600" y="1581150"/>
            <a:ext cx="3276600" cy="1754326"/>
          </a:xfrm>
          <a:prstGeom prst="rect">
            <a:avLst/>
          </a:prstGeom>
        </p:spPr>
        <p:txBody>
          <a:bodyPr wrap="square">
            <a:spAutoFit/>
          </a:bodyPr>
          <a:lstStyle/>
          <a:p>
            <a:pPr algn="r"/>
            <a:r>
              <a:rPr lang="en-US" sz="1800" i="1" dirty="0">
                <a:solidFill>
                  <a:srgbClr val="92D050"/>
                </a:solidFill>
              </a:rPr>
              <a:t>What dimension(s)  and one or two attribute(s) of servant leadership do you need to pay special attention and develop over the next year to grow in your discipleship and leadership?</a:t>
            </a:r>
          </a:p>
        </p:txBody>
      </p:sp>
    </p:spTree>
    <p:extLst>
      <p:ext uri="{BB962C8B-B14F-4D97-AF65-F5344CB8AC3E}">
        <p14:creationId xmlns:p14="http://schemas.microsoft.com/office/powerpoint/2010/main" val="53500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454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7D91A75-0552-6F4E-B3B4-099CDD5F5CE5}"/>
              </a:ext>
            </a:extLst>
          </p:cNvPr>
          <p:cNvSpPr txBox="1"/>
          <p:nvPr/>
        </p:nvSpPr>
        <p:spPr>
          <a:xfrm>
            <a:off x="377757" y="153958"/>
            <a:ext cx="8534400" cy="856195"/>
          </a:xfrm>
          <a:prstGeom prst="rect">
            <a:avLst/>
          </a:prstGeom>
        </p:spPr>
        <p:txBody>
          <a:bodyPr vert="horz" wrap="square" lIns="0" tIns="162305" rIns="0" bIns="0" rtlCol="0">
            <a:spAutoFit/>
          </a:bodyPr>
          <a:lstStyle/>
          <a:p>
            <a:pPr marL="5776" marR="2310">
              <a:lnSpc>
                <a:spcPct val="83200"/>
              </a:lnSpc>
              <a:spcBef>
                <a:spcPts val="1278"/>
              </a:spcBef>
            </a:pPr>
            <a:r>
              <a:rPr lang="en-US" sz="5400" b="1" spc="-2" dirty="0">
                <a:solidFill>
                  <a:srgbClr val="00B0F0"/>
                </a:solidFill>
                <a:latin typeface="DIN Condensed"/>
                <a:cs typeface="DIN Condensed"/>
              </a:rPr>
              <a:t>SPRC Membership</a:t>
            </a:r>
          </a:p>
        </p:txBody>
      </p:sp>
      <p:sp>
        <p:nvSpPr>
          <p:cNvPr id="3" name="Rectangle 2">
            <a:extLst>
              <a:ext uri="{FF2B5EF4-FFF2-40B4-BE49-F238E27FC236}">
                <a16:creationId xmlns:a16="http://schemas.microsoft.com/office/drawing/2014/main" id="{15512A76-8CF7-6646-B604-7FE6B6F5FBF7}"/>
              </a:ext>
            </a:extLst>
          </p:cNvPr>
          <p:cNvSpPr/>
          <p:nvPr/>
        </p:nvSpPr>
        <p:spPr>
          <a:xfrm>
            <a:off x="2590800" y="1028085"/>
            <a:ext cx="5759826" cy="3990836"/>
          </a:xfrm>
          <a:prstGeom prst="rect">
            <a:avLst/>
          </a:prstGeom>
        </p:spPr>
        <p:txBody>
          <a:bodyPr wrap="square">
            <a:spAutoFit/>
          </a:bodyPr>
          <a:lstStyle/>
          <a:p>
            <a:pPr marL="457200" indent="-457200">
              <a:spcAft>
                <a:spcPts val="1000"/>
              </a:spcAft>
              <a:buFont typeface="Wingdings" panose="05000000000000000000" pitchFamily="2" charset="2"/>
              <a:buChar char="v"/>
            </a:pPr>
            <a:r>
              <a:rPr lang="en-US" sz="2000" dirty="0">
                <a:solidFill>
                  <a:schemeClr val="bg1"/>
                </a:solidFill>
                <a:latin typeface="Franklin Gothic Medium" panose="020B0603020102020204" pitchFamily="34" charset="0"/>
                <a:ea typeface="Times New Roman" panose="02020603050405020304" pitchFamily="18" charset="0"/>
                <a:cs typeface="Times New Roman" panose="02020603050405020304" pitchFamily="18" charset="0"/>
              </a:rPr>
              <a:t>Composed of 5 to 9 professing members of the congregation. Three years term.</a:t>
            </a:r>
          </a:p>
          <a:p>
            <a:pPr marL="457200" indent="-457200">
              <a:spcAft>
                <a:spcPts val="1000"/>
              </a:spcAft>
              <a:buFont typeface="Wingdings" panose="05000000000000000000" pitchFamily="2" charset="2"/>
              <a:buChar char="v"/>
            </a:pPr>
            <a:r>
              <a:rPr lang="en-US" sz="2000" dirty="0">
                <a:solidFill>
                  <a:schemeClr val="bg1"/>
                </a:solidFill>
                <a:latin typeface="Franklin Gothic Medium" panose="020B0603020102020204" pitchFamily="34" charset="0"/>
                <a:cs typeface="Times New Roman" panose="02020603050405020304" pitchFamily="18" charset="0"/>
              </a:rPr>
              <a:t>One member shall be a young adult and one member a youth (when possible). </a:t>
            </a:r>
          </a:p>
          <a:p>
            <a:pPr marL="457200" indent="-457200">
              <a:spcAft>
                <a:spcPts val="1000"/>
              </a:spcAft>
              <a:buFont typeface="Wingdings" panose="05000000000000000000" pitchFamily="2" charset="2"/>
              <a:buChar char="v"/>
            </a:pPr>
            <a:r>
              <a:rPr lang="en-US" sz="2000" dirty="0">
                <a:solidFill>
                  <a:schemeClr val="bg1"/>
                </a:solidFill>
                <a:latin typeface="Franklin Gothic Medium" panose="020B0603020102020204" pitchFamily="34" charset="0"/>
                <a:cs typeface="Times New Roman" panose="02020603050405020304" pitchFamily="18" charset="0"/>
              </a:rPr>
              <a:t>The congregation’s lay leader and lay delegate to AC are members at large. </a:t>
            </a:r>
          </a:p>
          <a:p>
            <a:pPr marL="457200" indent="-457200">
              <a:spcAft>
                <a:spcPts val="1000"/>
              </a:spcAft>
              <a:buFont typeface="Wingdings" panose="05000000000000000000" pitchFamily="2" charset="2"/>
              <a:buChar char="v"/>
            </a:pPr>
            <a:r>
              <a:rPr lang="en-US" sz="2000" dirty="0">
                <a:solidFill>
                  <a:schemeClr val="bg1"/>
                </a:solidFill>
                <a:latin typeface="Franklin Gothic Medium" panose="020B0603020102020204" pitchFamily="34" charset="0"/>
                <a:cs typeface="Times New Roman" panose="02020603050405020304" pitchFamily="18" charset="0"/>
              </a:rPr>
              <a:t>No staff or immediate family member of a pastor or staff can serve in this committee.</a:t>
            </a:r>
          </a:p>
          <a:p>
            <a:pPr marL="457200" indent="-457200">
              <a:spcAft>
                <a:spcPts val="1000"/>
              </a:spcAft>
              <a:buFont typeface="Wingdings" panose="05000000000000000000" pitchFamily="2" charset="2"/>
              <a:buChar char="v"/>
            </a:pPr>
            <a:r>
              <a:rPr lang="en-US" sz="2000" dirty="0">
                <a:solidFill>
                  <a:schemeClr val="bg1"/>
                </a:solidFill>
                <a:latin typeface="Franklin Gothic Medium" panose="020B0603020102020204" pitchFamily="34" charset="0"/>
                <a:cs typeface="Times New Roman" panose="02020603050405020304" pitchFamily="18" charset="0"/>
              </a:rPr>
              <a:t>Only one person from an immediate family residing in the same household can serve in this committee.  </a:t>
            </a:r>
          </a:p>
        </p:txBody>
      </p:sp>
      <p:pic>
        <p:nvPicPr>
          <p:cNvPr id="5" name="Picture 4">
            <a:extLst>
              <a:ext uri="{FF2B5EF4-FFF2-40B4-BE49-F238E27FC236}">
                <a16:creationId xmlns:a16="http://schemas.microsoft.com/office/drawing/2014/main" id="{002E69D5-46AD-EB4E-8F87-177881A25CC4}"/>
              </a:ext>
            </a:extLst>
          </p:cNvPr>
          <p:cNvPicPr>
            <a:picLocks noChangeAspect="1"/>
          </p:cNvPicPr>
          <p:nvPr/>
        </p:nvPicPr>
        <p:blipFill>
          <a:blip r:embed="rId3"/>
          <a:stretch>
            <a:fillRect/>
          </a:stretch>
        </p:blipFill>
        <p:spPr>
          <a:xfrm>
            <a:off x="685800" y="1581150"/>
            <a:ext cx="1524000" cy="2352842"/>
          </a:xfrm>
          <a:prstGeom prst="rect">
            <a:avLst/>
          </a:prstGeom>
        </p:spPr>
      </p:pic>
    </p:spTree>
    <p:extLst>
      <p:ext uri="{BB962C8B-B14F-4D97-AF65-F5344CB8AC3E}">
        <p14:creationId xmlns:p14="http://schemas.microsoft.com/office/powerpoint/2010/main" val="25620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rvirargus templat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12614</TotalTime>
  <Words>1357</Words>
  <Application>Microsoft Macintosh PowerPoint</Application>
  <PresentationFormat>On-screen Show (16:9)</PresentationFormat>
  <Paragraphs>161</Paragraphs>
  <Slides>39</Slides>
  <Notes>37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39</vt:i4>
      </vt:variant>
    </vt:vector>
  </HeadingPairs>
  <TitlesOfParts>
    <vt:vector size="51" baseType="lpstr">
      <vt:lpstr>Arial</vt:lpstr>
      <vt:lpstr>Calibri</vt:lpstr>
      <vt:lpstr>Corbel</vt:lpstr>
      <vt:lpstr>DIN Condensed</vt:lpstr>
      <vt:lpstr>Franklin Gothic Medium</vt:lpstr>
      <vt:lpstr>Karla</vt:lpstr>
      <vt:lpstr>Montserrat</vt:lpstr>
      <vt:lpstr>Montserrat Regular</vt:lpstr>
      <vt:lpstr>Wingdings</vt:lpstr>
      <vt:lpstr>Office Theme</vt:lpstr>
      <vt:lpstr>Arvirargus template</vt:lpstr>
      <vt:lpstr>Banded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LEADING  THROUGH CONFLICT   Central Region NICOLA MULLIGAN  </vt:lpstr>
      <vt:lpstr>Every congregation experiences conflict as a part of normal,  healthy growth and change.  These periods of conflict can be difficult for individuals and congregations.</vt:lpstr>
      <vt:lpstr>Healthy relationships include:   </vt:lpstr>
      <vt:lpstr>1. COMMUNICATE</vt:lpstr>
      <vt:lpstr>2. COMPANIONS</vt:lpstr>
      <vt:lpstr>3. COUNCIL</vt:lpstr>
      <vt:lpstr>LEADING THROUGH CONFLICT</vt:lpstr>
      <vt:lpstr>How to Assess  the 5 levels of Conflict</vt:lpstr>
      <vt:lpstr>PowerPoint Presentation</vt:lpstr>
      <vt:lpstr>PowerPoint Presentation</vt:lpstr>
      <vt:lpstr>PowerPoint Presentation</vt:lpstr>
      <vt:lpstr>PowerPoint Presentation</vt:lpstr>
      <vt:lpstr>LEADING THROUGH CONFLICT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Questions &amp; Conversation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109</cp:revision>
  <dcterms:created xsi:type="dcterms:W3CDTF">2019-05-13T10:53:55Z</dcterms:created>
  <dcterms:modified xsi:type="dcterms:W3CDTF">2021-03-19T00:21:26Z</dcterms:modified>
</cp:coreProperties>
</file>