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78" r:id="rId3"/>
    <p:sldId id="390" r:id="rId4"/>
    <p:sldId id="303" r:id="rId5"/>
    <p:sldId id="376" r:id="rId6"/>
    <p:sldId id="391" r:id="rId7"/>
    <p:sldId id="392" r:id="rId8"/>
    <p:sldId id="393" r:id="rId9"/>
    <p:sldId id="305" r:id="rId10"/>
    <p:sldId id="377" r:id="rId11"/>
    <p:sldId id="394" r:id="rId12"/>
    <p:sldId id="350" r:id="rId13"/>
    <p:sldId id="379" r:id="rId14"/>
    <p:sldId id="395" r:id="rId15"/>
  </p:sldIdLst>
  <p:sldSz cx="9144000" cy="5143500" type="screen16x9"/>
  <p:notesSz cx="20104100" cy="11309350"/>
  <p:defaultTextStyle>
    <a:defPPr>
      <a:defRPr lang="en-US"/>
    </a:defPPr>
    <a:lvl1pPr marL="0" algn="l" defTabSz="207935" rtl="0" eaLnBrk="1" latinLnBrk="0" hangingPunct="1">
      <a:defRPr sz="819" kern="1200">
        <a:solidFill>
          <a:schemeClr val="tx1"/>
        </a:solidFill>
        <a:latin typeface="+mn-lt"/>
        <a:ea typeface="+mn-ea"/>
        <a:cs typeface="+mn-cs"/>
      </a:defRPr>
    </a:lvl1pPr>
    <a:lvl2pPr marL="207935" algn="l" defTabSz="207935" rtl="0" eaLnBrk="1" latinLnBrk="0" hangingPunct="1">
      <a:defRPr sz="819" kern="1200">
        <a:solidFill>
          <a:schemeClr val="tx1"/>
        </a:solidFill>
        <a:latin typeface="+mn-lt"/>
        <a:ea typeface="+mn-ea"/>
        <a:cs typeface="+mn-cs"/>
      </a:defRPr>
    </a:lvl2pPr>
    <a:lvl3pPr marL="415869" algn="l" defTabSz="207935" rtl="0" eaLnBrk="1" latinLnBrk="0" hangingPunct="1">
      <a:defRPr sz="819" kern="1200">
        <a:solidFill>
          <a:schemeClr val="tx1"/>
        </a:solidFill>
        <a:latin typeface="+mn-lt"/>
        <a:ea typeface="+mn-ea"/>
        <a:cs typeface="+mn-cs"/>
      </a:defRPr>
    </a:lvl3pPr>
    <a:lvl4pPr marL="623804" algn="l" defTabSz="207935" rtl="0" eaLnBrk="1" latinLnBrk="0" hangingPunct="1">
      <a:defRPr sz="819" kern="1200">
        <a:solidFill>
          <a:schemeClr val="tx1"/>
        </a:solidFill>
        <a:latin typeface="+mn-lt"/>
        <a:ea typeface="+mn-ea"/>
        <a:cs typeface="+mn-cs"/>
      </a:defRPr>
    </a:lvl4pPr>
    <a:lvl5pPr marL="831738" algn="l" defTabSz="207935" rtl="0" eaLnBrk="1" latinLnBrk="0" hangingPunct="1">
      <a:defRPr sz="819" kern="1200">
        <a:solidFill>
          <a:schemeClr val="tx1"/>
        </a:solidFill>
        <a:latin typeface="+mn-lt"/>
        <a:ea typeface="+mn-ea"/>
        <a:cs typeface="+mn-cs"/>
      </a:defRPr>
    </a:lvl5pPr>
    <a:lvl6pPr marL="1039673" algn="l" defTabSz="207935" rtl="0" eaLnBrk="1" latinLnBrk="0" hangingPunct="1">
      <a:defRPr sz="819" kern="1200">
        <a:solidFill>
          <a:schemeClr val="tx1"/>
        </a:solidFill>
        <a:latin typeface="+mn-lt"/>
        <a:ea typeface="+mn-ea"/>
        <a:cs typeface="+mn-cs"/>
      </a:defRPr>
    </a:lvl6pPr>
    <a:lvl7pPr marL="1247607" algn="l" defTabSz="207935" rtl="0" eaLnBrk="1" latinLnBrk="0" hangingPunct="1">
      <a:defRPr sz="819" kern="1200">
        <a:solidFill>
          <a:schemeClr val="tx1"/>
        </a:solidFill>
        <a:latin typeface="+mn-lt"/>
        <a:ea typeface="+mn-ea"/>
        <a:cs typeface="+mn-cs"/>
      </a:defRPr>
    </a:lvl7pPr>
    <a:lvl8pPr marL="1455542" algn="l" defTabSz="207935" rtl="0" eaLnBrk="1" latinLnBrk="0" hangingPunct="1">
      <a:defRPr sz="819" kern="1200">
        <a:solidFill>
          <a:schemeClr val="tx1"/>
        </a:solidFill>
        <a:latin typeface="+mn-lt"/>
        <a:ea typeface="+mn-ea"/>
        <a:cs typeface="+mn-cs"/>
      </a:defRPr>
    </a:lvl8pPr>
    <a:lvl9pPr marL="1663476" algn="l" defTabSz="207935"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0" userDrawn="1">
          <p15:clr>
            <a:srgbClr val="A4A3A4"/>
          </p15:clr>
        </p15:guide>
        <p15:guide id="2" pos="9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5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97"/>
    <p:restoredTop sz="90146"/>
  </p:normalViewPr>
  <p:slideViewPr>
    <p:cSldViewPr>
      <p:cViewPr varScale="1">
        <p:scale>
          <a:sx n="164" d="100"/>
          <a:sy n="164" d="100"/>
        </p:scale>
        <p:origin x="176" y="448"/>
      </p:cViewPr>
      <p:guideLst>
        <p:guide orient="horz" pos="1310"/>
        <p:guide pos="9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51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565150"/>
          </a:xfrm>
          <a:prstGeom prst="rect">
            <a:avLst/>
          </a:prstGeom>
        </p:spPr>
        <p:txBody>
          <a:bodyPr vert="horz" lIns="91440" tIns="45720" rIns="91440" bIns="45720" rtlCol="0"/>
          <a:lstStyle>
            <a:lvl1pPr algn="r">
              <a:defRPr sz="1200"/>
            </a:lvl1pPr>
          </a:lstStyle>
          <a:p>
            <a:fld id="{E6C798A5-095B-F146-82EB-C851DA7DBDF4}" type="datetimeFigureOut">
              <a:rPr lang="en-US" smtClean="0"/>
              <a:t>3/17/21</a:t>
            </a:fld>
            <a:endParaRPr lang="en-US"/>
          </a:p>
        </p:txBody>
      </p:sp>
      <p:sp>
        <p:nvSpPr>
          <p:cNvPr id="4" name="Slide Image Placeholder 3"/>
          <p:cNvSpPr>
            <a:spLocks noGrp="1" noRot="1" noChangeAspect="1"/>
          </p:cNvSpPr>
          <p:nvPr>
            <p:ph type="sldImg" idx="2"/>
          </p:nvPr>
        </p:nvSpPr>
        <p:spPr>
          <a:xfrm>
            <a:off x="6281738" y="847725"/>
            <a:ext cx="7540625" cy="4241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5372100"/>
            <a:ext cx="16084550" cy="5089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2613"/>
            <a:ext cx="8712200" cy="5651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0742613"/>
            <a:ext cx="8712200" cy="565150"/>
          </a:xfrm>
          <a:prstGeom prst="rect">
            <a:avLst/>
          </a:prstGeom>
        </p:spPr>
        <p:txBody>
          <a:bodyPr vert="horz" lIns="91440" tIns="45720" rIns="91440" bIns="45720" rtlCol="0" anchor="b"/>
          <a:lstStyle>
            <a:lvl1pPr algn="r">
              <a:defRPr sz="1200"/>
            </a:lvl1pPr>
          </a:lstStyle>
          <a:p>
            <a:fld id="{A4C8A9B5-A9CE-C743-A078-1B5F3CDA02F4}" type="slidenum">
              <a:rPr lang="en-US" smtClean="0"/>
              <a:t>‹#›</a:t>
            </a:fld>
            <a:endParaRPr lang="en-US"/>
          </a:p>
        </p:txBody>
      </p:sp>
    </p:spTree>
    <p:extLst>
      <p:ext uri="{BB962C8B-B14F-4D97-AF65-F5344CB8AC3E}">
        <p14:creationId xmlns:p14="http://schemas.microsoft.com/office/powerpoint/2010/main" val="126287401"/>
      </p:ext>
    </p:extLst>
  </p:cSld>
  <p:clrMap bg1="lt1" tx1="dk1" bg2="lt2" tx2="dk2" accent1="accent1" accent2="accent2" accent3="accent3" accent4="accent4" accent5="accent5" accent6="accent6" hlink="hlink" folHlink="folHlink"/>
  <p:notesStyle>
    <a:lvl1pPr marL="0" algn="l" defTabSz="207935" rtl="0" eaLnBrk="1" latinLnBrk="0" hangingPunct="1">
      <a:defRPr sz="546" kern="1200">
        <a:solidFill>
          <a:schemeClr val="tx1"/>
        </a:solidFill>
        <a:latin typeface="+mn-lt"/>
        <a:ea typeface="+mn-ea"/>
        <a:cs typeface="+mn-cs"/>
      </a:defRPr>
    </a:lvl1pPr>
    <a:lvl2pPr marL="207935" algn="l" defTabSz="207935" rtl="0" eaLnBrk="1" latinLnBrk="0" hangingPunct="1">
      <a:defRPr sz="546" kern="1200">
        <a:solidFill>
          <a:schemeClr val="tx1"/>
        </a:solidFill>
        <a:latin typeface="+mn-lt"/>
        <a:ea typeface="+mn-ea"/>
        <a:cs typeface="+mn-cs"/>
      </a:defRPr>
    </a:lvl2pPr>
    <a:lvl3pPr marL="415869" algn="l" defTabSz="207935" rtl="0" eaLnBrk="1" latinLnBrk="0" hangingPunct="1">
      <a:defRPr sz="546" kern="1200">
        <a:solidFill>
          <a:schemeClr val="tx1"/>
        </a:solidFill>
        <a:latin typeface="+mn-lt"/>
        <a:ea typeface="+mn-ea"/>
        <a:cs typeface="+mn-cs"/>
      </a:defRPr>
    </a:lvl3pPr>
    <a:lvl4pPr marL="623804" algn="l" defTabSz="207935" rtl="0" eaLnBrk="1" latinLnBrk="0" hangingPunct="1">
      <a:defRPr sz="546" kern="1200">
        <a:solidFill>
          <a:schemeClr val="tx1"/>
        </a:solidFill>
        <a:latin typeface="+mn-lt"/>
        <a:ea typeface="+mn-ea"/>
        <a:cs typeface="+mn-cs"/>
      </a:defRPr>
    </a:lvl4pPr>
    <a:lvl5pPr marL="831738" algn="l" defTabSz="207935" rtl="0" eaLnBrk="1" latinLnBrk="0" hangingPunct="1">
      <a:defRPr sz="546" kern="1200">
        <a:solidFill>
          <a:schemeClr val="tx1"/>
        </a:solidFill>
        <a:latin typeface="+mn-lt"/>
        <a:ea typeface="+mn-ea"/>
        <a:cs typeface="+mn-cs"/>
      </a:defRPr>
    </a:lvl5pPr>
    <a:lvl6pPr marL="1039673" algn="l" defTabSz="207935" rtl="0" eaLnBrk="1" latinLnBrk="0" hangingPunct="1">
      <a:defRPr sz="546" kern="1200">
        <a:solidFill>
          <a:schemeClr val="tx1"/>
        </a:solidFill>
        <a:latin typeface="+mn-lt"/>
        <a:ea typeface="+mn-ea"/>
        <a:cs typeface="+mn-cs"/>
      </a:defRPr>
    </a:lvl6pPr>
    <a:lvl7pPr marL="1247607" algn="l" defTabSz="207935" rtl="0" eaLnBrk="1" latinLnBrk="0" hangingPunct="1">
      <a:defRPr sz="546" kern="1200">
        <a:solidFill>
          <a:schemeClr val="tx1"/>
        </a:solidFill>
        <a:latin typeface="+mn-lt"/>
        <a:ea typeface="+mn-ea"/>
        <a:cs typeface="+mn-cs"/>
      </a:defRPr>
    </a:lvl7pPr>
    <a:lvl8pPr marL="1455542" algn="l" defTabSz="207935" rtl="0" eaLnBrk="1" latinLnBrk="0" hangingPunct="1">
      <a:defRPr sz="546" kern="1200">
        <a:solidFill>
          <a:schemeClr val="tx1"/>
        </a:solidFill>
        <a:latin typeface="+mn-lt"/>
        <a:ea typeface="+mn-ea"/>
        <a:cs typeface="+mn-cs"/>
      </a:defRPr>
    </a:lvl8pPr>
    <a:lvl9pPr marL="1663476" algn="l" defTabSz="207935"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8A9B5-A9CE-C743-A078-1B5F3CDA02F4}" type="slidenum">
              <a:rPr lang="en-US" smtClean="0"/>
              <a:t>1</a:t>
            </a:fld>
            <a:endParaRPr lang="en-US"/>
          </a:p>
        </p:txBody>
      </p:sp>
    </p:spTree>
    <p:extLst>
      <p:ext uri="{BB962C8B-B14F-4D97-AF65-F5344CB8AC3E}">
        <p14:creationId xmlns:p14="http://schemas.microsoft.com/office/powerpoint/2010/main" val="1188979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10</a:t>
            </a:fld>
            <a:endParaRPr lang="en-US"/>
          </a:p>
        </p:txBody>
      </p:sp>
    </p:spTree>
    <p:extLst>
      <p:ext uri="{BB962C8B-B14F-4D97-AF65-F5344CB8AC3E}">
        <p14:creationId xmlns:p14="http://schemas.microsoft.com/office/powerpoint/2010/main" val="1739794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11</a:t>
            </a:fld>
            <a:endParaRPr lang="en-US"/>
          </a:p>
        </p:txBody>
      </p:sp>
    </p:spTree>
    <p:extLst>
      <p:ext uri="{BB962C8B-B14F-4D97-AF65-F5344CB8AC3E}">
        <p14:creationId xmlns:p14="http://schemas.microsoft.com/office/powerpoint/2010/main" val="3546182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13</a:t>
            </a:fld>
            <a:endParaRPr lang="en-US"/>
          </a:p>
        </p:txBody>
      </p:sp>
    </p:spTree>
    <p:extLst>
      <p:ext uri="{BB962C8B-B14F-4D97-AF65-F5344CB8AC3E}">
        <p14:creationId xmlns:p14="http://schemas.microsoft.com/office/powerpoint/2010/main" val="400087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C8A9B5-A9CE-C743-A078-1B5F3CDA02F4}" type="slidenum">
              <a:rPr lang="en-US" smtClean="0"/>
              <a:t>14</a:t>
            </a:fld>
            <a:endParaRPr lang="en-US"/>
          </a:p>
        </p:txBody>
      </p:sp>
    </p:spTree>
    <p:extLst>
      <p:ext uri="{BB962C8B-B14F-4D97-AF65-F5344CB8AC3E}">
        <p14:creationId xmlns:p14="http://schemas.microsoft.com/office/powerpoint/2010/main" val="91785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2</a:t>
            </a:fld>
            <a:endParaRPr lang="en-US"/>
          </a:p>
        </p:txBody>
      </p:sp>
    </p:spTree>
    <p:extLst>
      <p:ext uri="{BB962C8B-B14F-4D97-AF65-F5344CB8AC3E}">
        <p14:creationId xmlns:p14="http://schemas.microsoft.com/office/powerpoint/2010/main" val="292864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3</a:t>
            </a:fld>
            <a:endParaRPr lang="en-US"/>
          </a:p>
        </p:txBody>
      </p:sp>
    </p:spTree>
    <p:extLst>
      <p:ext uri="{BB962C8B-B14F-4D97-AF65-F5344CB8AC3E}">
        <p14:creationId xmlns:p14="http://schemas.microsoft.com/office/powerpoint/2010/main" val="4122359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(5/14/19 14:46) -----</a:t>
            </a:r>
          </a:p>
          <a:p>
            <a:r>
              <a:rPr lang="en-US" dirty="0"/>
              <a:t>Q: Do you have a church website?</a:t>
            </a:r>
          </a:p>
          <a:p>
            <a:r>
              <a:rPr lang="en-US" dirty="0"/>
              <a:t>Q: Are you happy with your church website?</a:t>
            </a:r>
          </a:p>
          <a:p>
            <a:r>
              <a:rPr lang="en-US" dirty="0"/>
              <a:t>Q: Do you have some control over your church website?</a:t>
            </a:r>
          </a:p>
        </p:txBody>
      </p:sp>
      <p:sp>
        <p:nvSpPr>
          <p:cNvPr id="4" name="Slide Number Placeholder 3"/>
          <p:cNvSpPr>
            <a:spLocks noGrp="1"/>
          </p:cNvSpPr>
          <p:nvPr>
            <p:ph type="sldNum" sz="quarter" idx="10"/>
          </p:nvPr>
        </p:nvSpPr>
        <p:spPr/>
        <p:txBody>
          <a:bodyPr/>
          <a:lstStyle/>
          <a:p>
            <a:fld id="{A4C8A9B5-A9CE-C743-A078-1B5F3CDA02F4}" type="slidenum">
              <a:rPr lang="en-US" smtClean="0"/>
              <a:t>4</a:t>
            </a:fld>
            <a:endParaRPr lang="en-US"/>
          </a:p>
        </p:txBody>
      </p:sp>
    </p:spTree>
    <p:extLst>
      <p:ext uri="{BB962C8B-B14F-4D97-AF65-F5344CB8AC3E}">
        <p14:creationId xmlns:p14="http://schemas.microsoft.com/office/powerpoint/2010/main" val="172810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(5/14/19 14:46) -----</a:t>
            </a:r>
          </a:p>
          <a:p>
            <a:r>
              <a:rPr lang="en-US" dirty="0"/>
              <a:t>Q: Do you have a church website?</a:t>
            </a:r>
          </a:p>
          <a:p>
            <a:r>
              <a:rPr lang="en-US" dirty="0"/>
              <a:t>Q: Are you happy with your church website?</a:t>
            </a:r>
          </a:p>
          <a:p>
            <a:r>
              <a:rPr lang="en-US" dirty="0"/>
              <a:t>Q: Do you have some control over your church website?</a:t>
            </a:r>
          </a:p>
        </p:txBody>
      </p:sp>
      <p:sp>
        <p:nvSpPr>
          <p:cNvPr id="4" name="Slide Number Placeholder 3"/>
          <p:cNvSpPr>
            <a:spLocks noGrp="1"/>
          </p:cNvSpPr>
          <p:nvPr>
            <p:ph type="sldNum" sz="quarter" idx="10"/>
          </p:nvPr>
        </p:nvSpPr>
        <p:spPr/>
        <p:txBody>
          <a:bodyPr/>
          <a:lstStyle/>
          <a:p>
            <a:fld id="{A4C8A9B5-A9CE-C743-A078-1B5F3CDA02F4}" type="slidenum">
              <a:rPr lang="en-US" smtClean="0"/>
              <a:t>5</a:t>
            </a:fld>
            <a:endParaRPr lang="en-US"/>
          </a:p>
        </p:txBody>
      </p:sp>
    </p:spTree>
    <p:extLst>
      <p:ext uri="{BB962C8B-B14F-4D97-AF65-F5344CB8AC3E}">
        <p14:creationId xmlns:p14="http://schemas.microsoft.com/office/powerpoint/2010/main" val="4278278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(5/14/19 14:46) -----</a:t>
            </a:r>
          </a:p>
          <a:p>
            <a:r>
              <a:rPr lang="en-US" dirty="0"/>
              <a:t>Q: Do you have a church website?</a:t>
            </a:r>
          </a:p>
          <a:p>
            <a:r>
              <a:rPr lang="en-US" dirty="0"/>
              <a:t>Q: Are you happy with your church website?</a:t>
            </a:r>
          </a:p>
          <a:p>
            <a:r>
              <a:rPr lang="en-US" dirty="0"/>
              <a:t>Q: Do you have some control over your church website?</a:t>
            </a:r>
          </a:p>
        </p:txBody>
      </p:sp>
      <p:sp>
        <p:nvSpPr>
          <p:cNvPr id="4" name="Slide Number Placeholder 3"/>
          <p:cNvSpPr>
            <a:spLocks noGrp="1"/>
          </p:cNvSpPr>
          <p:nvPr>
            <p:ph type="sldNum" sz="quarter" idx="10"/>
          </p:nvPr>
        </p:nvSpPr>
        <p:spPr/>
        <p:txBody>
          <a:bodyPr/>
          <a:lstStyle/>
          <a:p>
            <a:fld id="{A4C8A9B5-A9CE-C743-A078-1B5F3CDA02F4}" type="slidenum">
              <a:rPr lang="en-US" smtClean="0"/>
              <a:t>6</a:t>
            </a:fld>
            <a:endParaRPr lang="en-US"/>
          </a:p>
        </p:txBody>
      </p:sp>
    </p:spTree>
    <p:extLst>
      <p:ext uri="{BB962C8B-B14F-4D97-AF65-F5344CB8AC3E}">
        <p14:creationId xmlns:p14="http://schemas.microsoft.com/office/powerpoint/2010/main" val="1219981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(5/14/19 14:46) -----</a:t>
            </a:r>
          </a:p>
          <a:p>
            <a:r>
              <a:rPr lang="en-US" dirty="0"/>
              <a:t>Q: Do you have a church website?</a:t>
            </a:r>
          </a:p>
          <a:p>
            <a:r>
              <a:rPr lang="en-US" dirty="0"/>
              <a:t>Q: Are you happy with your church website?</a:t>
            </a:r>
          </a:p>
          <a:p>
            <a:r>
              <a:rPr lang="en-US" dirty="0"/>
              <a:t>Q: Do you have some control over your church website?</a:t>
            </a:r>
          </a:p>
        </p:txBody>
      </p:sp>
      <p:sp>
        <p:nvSpPr>
          <p:cNvPr id="4" name="Slide Number Placeholder 3"/>
          <p:cNvSpPr>
            <a:spLocks noGrp="1"/>
          </p:cNvSpPr>
          <p:nvPr>
            <p:ph type="sldNum" sz="quarter" idx="10"/>
          </p:nvPr>
        </p:nvSpPr>
        <p:spPr/>
        <p:txBody>
          <a:bodyPr/>
          <a:lstStyle/>
          <a:p>
            <a:fld id="{A4C8A9B5-A9CE-C743-A078-1B5F3CDA02F4}" type="slidenum">
              <a:rPr lang="en-US" smtClean="0"/>
              <a:t>7</a:t>
            </a:fld>
            <a:endParaRPr lang="en-US"/>
          </a:p>
        </p:txBody>
      </p:sp>
    </p:spTree>
    <p:extLst>
      <p:ext uri="{BB962C8B-B14F-4D97-AF65-F5344CB8AC3E}">
        <p14:creationId xmlns:p14="http://schemas.microsoft.com/office/powerpoint/2010/main" val="220274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(5/14/19 14:46) -----</a:t>
            </a:r>
          </a:p>
          <a:p>
            <a:r>
              <a:rPr lang="en-US" dirty="0"/>
              <a:t>Q: Do you have a church website?</a:t>
            </a:r>
          </a:p>
          <a:p>
            <a:r>
              <a:rPr lang="en-US" dirty="0"/>
              <a:t>Q: Are you happy with your church website?</a:t>
            </a:r>
          </a:p>
          <a:p>
            <a:r>
              <a:rPr lang="en-US" dirty="0"/>
              <a:t>Q: Do you have some control over your church website?</a:t>
            </a:r>
          </a:p>
        </p:txBody>
      </p:sp>
      <p:sp>
        <p:nvSpPr>
          <p:cNvPr id="4" name="Slide Number Placeholder 3"/>
          <p:cNvSpPr>
            <a:spLocks noGrp="1"/>
          </p:cNvSpPr>
          <p:nvPr>
            <p:ph type="sldNum" sz="quarter" idx="10"/>
          </p:nvPr>
        </p:nvSpPr>
        <p:spPr/>
        <p:txBody>
          <a:bodyPr/>
          <a:lstStyle/>
          <a:p>
            <a:fld id="{A4C8A9B5-A9CE-C743-A078-1B5F3CDA02F4}" type="slidenum">
              <a:rPr lang="en-US" smtClean="0"/>
              <a:t>8</a:t>
            </a:fld>
            <a:endParaRPr lang="en-US"/>
          </a:p>
        </p:txBody>
      </p:sp>
    </p:spTree>
    <p:extLst>
      <p:ext uri="{BB962C8B-B14F-4D97-AF65-F5344CB8AC3E}">
        <p14:creationId xmlns:p14="http://schemas.microsoft.com/office/powerpoint/2010/main" val="825536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A9B5-A9CE-C743-A078-1B5F3CDA02F4}" type="slidenum">
              <a:rPr lang="en-US" smtClean="0"/>
              <a:t>9</a:t>
            </a:fld>
            <a:endParaRPr lang="en-US"/>
          </a:p>
        </p:txBody>
      </p:sp>
    </p:spTree>
    <p:extLst>
      <p:ext uri="{BB962C8B-B14F-4D97-AF65-F5344CB8AC3E}">
        <p14:creationId xmlns:p14="http://schemas.microsoft.com/office/powerpoint/2010/main" val="59260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9156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6" name="bk object 16"/>
          <p:cNvSpPr/>
          <p:nvPr/>
        </p:nvSpPr>
        <p:spPr>
          <a:xfrm>
            <a:off x="0" y="0"/>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222222"/>
          </a:solidFill>
        </p:spPr>
        <p:txBody>
          <a:bodyPr wrap="square" lIns="0" tIns="0" rIns="0" bIns="0" rtlCol="0"/>
          <a:lstStyle/>
          <a:p>
            <a:endParaRPr sz="372"/>
          </a:p>
        </p:txBody>
      </p:sp>
      <p:sp>
        <p:nvSpPr>
          <p:cNvPr id="17" name="bk object 17"/>
          <p:cNvSpPr/>
          <p:nvPr/>
        </p:nvSpPr>
        <p:spPr>
          <a:xfrm>
            <a:off x="285750" y="523700"/>
            <a:ext cx="8572717" cy="289"/>
          </a:xfrm>
          <a:custGeom>
            <a:avLst/>
            <a:gdLst/>
            <a:ahLst/>
            <a:cxnLst/>
            <a:rect l="l" t="t" r="r" b="b"/>
            <a:pathLst>
              <a:path w="18848070" h="634">
                <a:moveTo>
                  <a:pt x="0" y="303"/>
                </a:moveTo>
                <a:lnTo>
                  <a:pt x="18847593" y="0"/>
                </a:lnTo>
              </a:path>
            </a:pathLst>
          </a:custGeom>
          <a:ln w="20941">
            <a:solidFill>
              <a:srgbClr val="A6AAA9"/>
            </a:solidFill>
          </a:ln>
        </p:spPr>
        <p:txBody>
          <a:bodyPr wrap="square" lIns="0" tIns="0" rIns="0" bIns="0" rtlCol="0"/>
          <a:lstStyle/>
          <a:p>
            <a:endParaRPr sz="372"/>
          </a:p>
        </p:txBody>
      </p:sp>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sz="half" idx="2"/>
          </p:nvPr>
        </p:nvSpPr>
        <p:spPr>
          <a:xfrm>
            <a:off x="457200" y="1183005"/>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99024" y="721835"/>
            <a:ext cx="8545952" cy="416396"/>
          </a:xfrm>
        </p:spPr>
        <p:txBody>
          <a:bodyPr lIns="0" tIns="0" rIns="0" bIns="0"/>
          <a:lstStyle>
            <a:lvl1pPr>
              <a:defRPr sz="2706" b="1" i="0">
                <a:solidFill>
                  <a:srgbClr val="34A5DA"/>
                </a:solidFill>
                <a:latin typeface="DIN Condensed"/>
                <a:cs typeface="DIN Condense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3/17/21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211"/>
          </a:xfrm>
          <a:custGeom>
            <a:avLst/>
            <a:gdLst/>
            <a:ahLst/>
            <a:cxnLst/>
            <a:rect l="l" t="t" r="r" b="b"/>
            <a:pathLst>
              <a:path w="20104100" h="11308715">
                <a:moveTo>
                  <a:pt x="0" y="11308556"/>
                </a:moveTo>
                <a:lnTo>
                  <a:pt x="20104099" y="11308556"/>
                </a:lnTo>
                <a:lnTo>
                  <a:pt x="20104099" y="0"/>
                </a:lnTo>
                <a:lnTo>
                  <a:pt x="0" y="0"/>
                </a:lnTo>
                <a:lnTo>
                  <a:pt x="0" y="11308556"/>
                </a:lnTo>
                <a:close/>
              </a:path>
            </a:pathLst>
          </a:custGeom>
          <a:solidFill>
            <a:srgbClr val="222222"/>
          </a:solidFill>
        </p:spPr>
        <p:txBody>
          <a:bodyPr wrap="square" lIns="0" tIns="0" rIns="0" bIns="0" rtlCol="0"/>
          <a:lstStyle/>
          <a:p>
            <a:endParaRPr sz="372"/>
          </a:p>
        </p:txBody>
      </p:sp>
      <p:sp>
        <p:nvSpPr>
          <p:cNvPr id="2" name="Holder 2"/>
          <p:cNvSpPr>
            <a:spLocks noGrp="1"/>
          </p:cNvSpPr>
          <p:nvPr>
            <p:ph type="title"/>
          </p:nvPr>
        </p:nvSpPr>
        <p:spPr>
          <a:xfrm>
            <a:off x="299024" y="721835"/>
            <a:ext cx="8545952" cy="915635"/>
          </a:xfrm>
          <a:prstGeom prst="rect">
            <a:avLst/>
          </a:prstGeom>
        </p:spPr>
        <p:txBody>
          <a:bodyPr wrap="square" lIns="0" tIns="0" rIns="0" bIns="0">
            <a:spAutoFit/>
          </a:bodyPr>
          <a:lstStyle>
            <a:lvl1pPr>
              <a:defRPr sz="5950" b="1" i="0">
                <a:solidFill>
                  <a:srgbClr val="34A5DA"/>
                </a:solidFill>
                <a:latin typeface="DIN Condensed"/>
                <a:cs typeface="DIN Condensed"/>
              </a:defRPr>
            </a:lvl1pPr>
          </a:lstStyle>
          <a:p>
            <a:endParaRPr/>
          </a:p>
        </p:txBody>
      </p:sp>
      <p:sp>
        <p:nvSpPr>
          <p:cNvPr id="3" name="Holder 3"/>
          <p:cNvSpPr>
            <a:spLocks noGrp="1"/>
          </p:cNvSpPr>
          <p:nvPr>
            <p:ph type="body" idx="1"/>
          </p:nvPr>
        </p:nvSpPr>
        <p:spPr>
          <a:xfrm>
            <a:off x="299024" y="1429064"/>
            <a:ext cx="8545952"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1260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1260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3/17/21</a:t>
            </a:fld>
            <a:endParaRPr lang="en-US"/>
          </a:p>
        </p:txBody>
      </p:sp>
      <p:sp>
        <p:nvSpPr>
          <p:cNvPr id="6" name="Holder 6"/>
          <p:cNvSpPr>
            <a:spLocks noGrp="1"/>
          </p:cNvSpPr>
          <p:nvPr>
            <p:ph type="sldNum" sz="quarter" idx="7"/>
          </p:nvPr>
        </p:nvSpPr>
        <p:spPr>
          <a:xfrm>
            <a:off x="6583681" y="4783455"/>
            <a:ext cx="2103120" cy="1260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bodyStyle>
    <p:otherStyle>
      <a:lvl1pPr marL="0">
        <a:defRPr>
          <a:latin typeface="+mn-lt"/>
          <a:ea typeface="+mn-ea"/>
          <a:cs typeface="+mn-cs"/>
        </a:defRPr>
      </a:lvl1pPr>
      <a:lvl2pPr marL="207935">
        <a:defRPr>
          <a:latin typeface="+mn-lt"/>
          <a:ea typeface="+mn-ea"/>
          <a:cs typeface="+mn-cs"/>
        </a:defRPr>
      </a:lvl2pPr>
      <a:lvl3pPr marL="415869">
        <a:defRPr>
          <a:latin typeface="+mn-lt"/>
          <a:ea typeface="+mn-ea"/>
          <a:cs typeface="+mn-cs"/>
        </a:defRPr>
      </a:lvl3pPr>
      <a:lvl4pPr marL="623804">
        <a:defRPr>
          <a:latin typeface="+mn-lt"/>
          <a:ea typeface="+mn-ea"/>
          <a:cs typeface="+mn-cs"/>
        </a:defRPr>
      </a:lvl4pPr>
      <a:lvl5pPr marL="831738">
        <a:defRPr>
          <a:latin typeface="+mn-lt"/>
          <a:ea typeface="+mn-ea"/>
          <a:cs typeface="+mn-cs"/>
        </a:defRPr>
      </a:lvl5pPr>
      <a:lvl6pPr marL="1039673">
        <a:defRPr>
          <a:latin typeface="+mn-lt"/>
          <a:ea typeface="+mn-ea"/>
          <a:cs typeface="+mn-cs"/>
        </a:defRPr>
      </a:lvl6pPr>
      <a:lvl7pPr marL="1247607">
        <a:defRPr>
          <a:latin typeface="+mn-lt"/>
          <a:ea typeface="+mn-ea"/>
          <a:cs typeface="+mn-cs"/>
        </a:defRPr>
      </a:lvl7pPr>
      <a:lvl8pPr marL="1455542">
        <a:defRPr>
          <a:latin typeface="+mn-lt"/>
          <a:ea typeface="+mn-ea"/>
          <a:cs typeface="+mn-cs"/>
        </a:defRPr>
      </a:lvl8pPr>
      <a:lvl9pPr marL="166347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0024" y="3368834"/>
            <a:ext cx="8572115" cy="289"/>
          </a:xfrm>
          <a:custGeom>
            <a:avLst/>
            <a:gdLst/>
            <a:ahLst/>
            <a:cxnLst/>
            <a:rect l="l" t="t" r="r" b="b"/>
            <a:pathLst>
              <a:path w="18848070" h="634">
                <a:moveTo>
                  <a:pt x="0" y="303"/>
                </a:moveTo>
                <a:lnTo>
                  <a:pt x="18847593" y="0"/>
                </a:lnTo>
              </a:path>
            </a:pathLst>
          </a:custGeom>
          <a:ln w="41883">
            <a:solidFill>
              <a:srgbClr val="A6AAA9"/>
            </a:solidFill>
          </a:ln>
        </p:spPr>
        <p:txBody>
          <a:bodyPr wrap="square" lIns="0" tIns="0" rIns="0" bIns="0" rtlCol="0"/>
          <a:lstStyle/>
          <a:p>
            <a:endParaRPr sz="372"/>
          </a:p>
        </p:txBody>
      </p:sp>
      <p:sp>
        <p:nvSpPr>
          <p:cNvPr id="3" name="object 3"/>
          <p:cNvSpPr txBox="1"/>
          <p:nvPr/>
        </p:nvSpPr>
        <p:spPr>
          <a:xfrm>
            <a:off x="307890" y="806736"/>
            <a:ext cx="8528218" cy="2548214"/>
          </a:xfrm>
          <a:prstGeom prst="rect">
            <a:avLst/>
          </a:prstGeom>
        </p:spPr>
        <p:txBody>
          <a:bodyPr vert="horz" wrap="square" lIns="0" tIns="7509" rIns="0" bIns="0" rtlCol="0">
            <a:spAutoFit/>
          </a:bodyPr>
          <a:lstStyle/>
          <a:p>
            <a:pPr marL="5776" algn="ctr">
              <a:lnSpc>
                <a:spcPct val="70000"/>
              </a:lnSpc>
              <a:spcBef>
                <a:spcPts val="59"/>
              </a:spcBef>
            </a:pPr>
            <a:r>
              <a:rPr lang="en-US" sz="11500" b="1" cap="all" spc="5" dirty="0">
                <a:solidFill>
                  <a:srgbClr val="92D050"/>
                </a:solidFill>
                <a:latin typeface="DIN Condensed"/>
                <a:cs typeface="DIN Condensed"/>
              </a:rPr>
              <a:t>Lay Leaders &amp; Lay Members</a:t>
            </a:r>
            <a:endParaRPr lang="en-US" sz="3600" b="1" cap="all" spc="5" dirty="0">
              <a:solidFill>
                <a:srgbClr val="92D050"/>
              </a:solidFill>
              <a:latin typeface="DIN Condensed"/>
              <a:cs typeface="DIN Condensed"/>
            </a:endParaRPr>
          </a:p>
        </p:txBody>
      </p:sp>
      <p:sp>
        <p:nvSpPr>
          <p:cNvPr id="4" name="object 4"/>
          <p:cNvSpPr txBox="1"/>
          <p:nvPr/>
        </p:nvSpPr>
        <p:spPr>
          <a:xfrm>
            <a:off x="2365669" y="3867150"/>
            <a:ext cx="4412659" cy="604551"/>
          </a:xfrm>
          <a:prstGeom prst="rect">
            <a:avLst/>
          </a:prstGeom>
        </p:spPr>
        <p:txBody>
          <a:bodyPr vert="horz" wrap="square" lIns="0" tIns="5487" rIns="0" bIns="0" rtlCol="0">
            <a:spAutoFit/>
          </a:bodyPr>
          <a:lstStyle/>
          <a:p>
            <a:pPr marL="5776" algn="ctr">
              <a:lnSpc>
                <a:spcPct val="120000"/>
              </a:lnSpc>
              <a:spcBef>
                <a:spcPts val="43"/>
              </a:spcBef>
            </a:pPr>
            <a:r>
              <a:rPr lang="en-US" sz="2183" spc="-2" dirty="0">
                <a:solidFill>
                  <a:schemeClr val="bg1"/>
                </a:solidFill>
                <a:latin typeface="Montserrat Regular"/>
                <a:cs typeface="Montserrat Regular"/>
              </a:rPr>
              <a:t>Rev. Ronell Howard</a:t>
            </a:r>
          </a:p>
          <a:p>
            <a:pPr marL="5776" algn="ctr">
              <a:spcBef>
                <a:spcPts val="43"/>
              </a:spcBef>
            </a:pPr>
            <a:r>
              <a:rPr lang="en-US" sz="1273" spc="-2" dirty="0">
                <a:solidFill>
                  <a:schemeClr val="bg1"/>
                </a:solidFill>
                <a:latin typeface="Montserrat Regular"/>
                <a:cs typeface="Montserrat Regular"/>
              </a:rPr>
              <a:t>Pastor of Christ UMC Piscataway</a:t>
            </a:r>
            <a:endParaRPr lang="en-US" sz="1092" i="1" spc="-2" dirty="0">
              <a:solidFill>
                <a:schemeClr val="bg1"/>
              </a:solidFill>
              <a:latin typeface="Montserrat Regular"/>
              <a:cs typeface="Montserrat Regul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AA1E25DF-199A-274C-A87E-B60DBBF5ACD2}"/>
              </a:ext>
            </a:extLst>
          </p:cNvPr>
          <p:cNvSpPr txBox="1"/>
          <p:nvPr/>
        </p:nvSpPr>
        <p:spPr>
          <a:xfrm>
            <a:off x="2643057" y="1123950"/>
            <a:ext cx="5819663" cy="3026533"/>
          </a:xfrm>
          <a:prstGeom prst="rect">
            <a:avLst/>
          </a:prstGeom>
        </p:spPr>
        <p:txBody>
          <a:bodyPr vert="horz" wrap="square" lIns="0" tIns="162305" rIns="0" bIns="0" rtlCol="0">
            <a:spAutoFit/>
          </a:bodyPr>
          <a:lstStyle/>
          <a:p>
            <a:pPr marL="5776" marR="2310" algn="r">
              <a:lnSpc>
                <a:spcPct val="83200"/>
              </a:lnSpc>
              <a:spcBef>
                <a:spcPts val="1278"/>
              </a:spcBef>
            </a:pPr>
            <a:r>
              <a:rPr lang="en-US" sz="2800" spc="-2" dirty="0">
                <a:solidFill>
                  <a:schemeClr val="bg1"/>
                </a:solidFill>
                <a:latin typeface="DIN Condensed"/>
                <a:cs typeface="DIN Condensed"/>
              </a:rPr>
              <a:t>You know that those who rule the Gentiles show off their authority over them and their high-ranking officials order them around. But that’s not the way it will be with you. </a:t>
            </a:r>
            <a:r>
              <a:rPr lang="en-US" sz="2800" spc="-2" dirty="0">
                <a:solidFill>
                  <a:srgbClr val="FFFF00"/>
                </a:solidFill>
                <a:latin typeface="DIN Condensed"/>
                <a:cs typeface="DIN Condensed"/>
              </a:rPr>
              <a:t>Whoever wants to be great among you will be your servant. </a:t>
            </a:r>
            <a:r>
              <a:rPr lang="en-US" sz="2800" spc="-2" dirty="0">
                <a:solidFill>
                  <a:schemeClr val="bg1"/>
                </a:solidFill>
                <a:latin typeface="DIN Condensed"/>
                <a:cs typeface="DIN Condensed"/>
              </a:rPr>
              <a:t>Whoever wants to be first among you will be your slave—just as the Human One didn’t come to be served but rather to serve and to give his life to liberate many people.”</a:t>
            </a:r>
          </a:p>
        </p:txBody>
      </p:sp>
      <p:sp>
        <p:nvSpPr>
          <p:cNvPr id="4" name="object 2">
            <a:extLst>
              <a:ext uri="{FF2B5EF4-FFF2-40B4-BE49-F238E27FC236}">
                <a16:creationId xmlns:a16="http://schemas.microsoft.com/office/drawing/2014/main" id="{3D48FD6B-95EE-AB4F-B610-803B99BCD171}"/>
              </a:ext>
            </a:extLst>
          </p:cNvPr>
          <p:cNvSpPr txBox="1"/>
          <p:nvPr/>
        </p:nvSpPr>
        <p:spPr>
          <a:xfrm>
            <a:off x="647700" y="988063"/>
            <a:ext cx="533400" cy="4010071"/>
          </a:xfrm>
          <a:prstGeom prst="rect">
            <a:avLst/>
          </a:prstGeom>
        </p:spPr>
        <p:txBody>
          <a:bodyPr vert="horz" wrap="square" lIns="0" tIns="162305" rIns="0" bIns="0" rtlCol="0">
            <a:spAutoFit/>
          </a:bodyPr>
          <a:lstStyle/>
          <a:p>
            <a:pPr marL="5776" marR="2310">
              <a:lnSpc>
                <a:spcPct val="83200"/>
              </a:lnSpc>
              <a:spcBef>
                <a:spcPts val="1278"/>
              </a:spcBef>
            </a:pPr>
            <a:r>
              <a:rPr lang="en-US" sz="30000" b="1" spc="-2" dirty="0">
                <a:solidFill>
                  <a:srgbClr val="F6511F"/>
                </a:solidFill>
                <a:latin typeface="Montserrat" pitchFamily="2" charset="77"/>
                <a:cs typeface="DIN Condensed"/>
              </a:rPr>
              <a:t>“</a:t>
            </a:r>
          </a:p>
        </p:txBody>
      </p:sp>
      <p:sp>
        <p:nvSpPr>
          <p:cNvPr id="6" name="object 2">
            <a:extLst>
              <a:ext uri="{FF2B5EF4-FFF2-40B4-BE49-F238E27FC236}">
                <a16:creationId xmlns:a16="http://schemas.microsoft.com/office/drawing/2014/main" id="{D7D91A75-0552-6F4E-B3B4-099CDD5F5CE5}"/>
              </a:ext>
            </a:extLst>
          </p:cNvPr>
          <p:cNvSpPr txBox="1"/>
          <p:nvPr/>
        </p:nvSpPr>
        <p:spPr>
          <a:xfrm>
            <a:off x="304800" y="133350"/>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92D050"/>
                </a:solidFill>
                <a:latin typeface="DIN Condensed"/>
                <a:cs typeface="DIN Condensed"/>
              </a:rPr>
              <a:t>Servant Leadership</a:t>
            </a:r>
          </a:p>
        </p:txBody>
      </p:sp>
      <p:sp>
        <p:nvSpPr>
          <p:cNvPr id="2" name="Rectangle 1">
            <a:extLst>
              <a:ext uri="{FF2B5EF4-FFF2-40B4-BE49-F238E27FC236}">
                <a16:creationId xmlns:a16="http://schemas.microsoft.com/office/drawing/2014/main" id="{2C0A20CE-37D0-3649-97F2-9C93A6EA9602}"/>
              </a:ext>
            </a:extLst>
          </p:cNvPr>
          <p:cNvSpPr/>
          <p:nvPr/>
        </p:nvSpPr>
        <p:spPr>
          <a:xfrm>
            <a:off x="5715000" y="4324350"/>
            <a:ext cx="2904962" cy="369332"/>
          </a:xfrm>
          <a:prstGeom prst="rect">
            <a:avLst/>
          </a:prstGeom>
        </p:spPr>
        <p:txBody>
          <a:bodyPr wrap="none">
            <a:spAutoFit/>
          </a:bodyPr>
          <a:lstStyle/>
          <a:p>
            <a:pPr marL="457200" marR="0">
              <a:spcBef>
                <a:spcPts val="0"/>
              </a:spcBef>
              <a:spcAft>
                <a:spcPts val="0"/>
              </a:spcAft>
            </a:pPr>
            <a:r>
              <a:rPr lang="en-US" sz="1800" dirty="0">
                <a:solidFill>
                  <a:schemeClr val="bg1"/>
                </a:solidFill>
                <a:latin typeface="Montserrat Medium" pitchFamily="2" charset="77"/>
                <a:ea typeface="Calibri" panose="020F0502020204030204" pitchFamily="34" charset="0"/>
                <a:cs typeface="Times New Roman" panose="02020603050405020304" pitchFamily="18" charset="0"/>
              </a:rPr>
              <a:t>(Matthew 20:25-28)</a:t>
            </a:r>
          </a:p>
        </p:txBody>
      </p:sp>
    </p:spTree>
    <p:extLst>
      <p:ext uri="{BB962C8B-B14F-4D97-AF65-F5344CB8AC3E}">
        <p14:creationId xmlns:p14="http://schemas.microsoft.com/office/powerpoint/2010/main" val="392749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AA1E25DF-199A-274C-A87E-B60DBBF5ACD2}"/>
              </a:ext>
            </a:extLst>
          </p:cNvPr>
          <p:cNvSpPr txBox="1"/>
          <p:nvPr/>
        </p:nvSpPr>
        <p:spPr>
          <a:xfrm>
            <a:off x="2643057" y="1123950"/>
            <a:ext cx="5819663" cy="2924518"/>
          </a:xfrm>
          <a:prstGeom prst="rect">
            <a:avLst/>
          </a:prstGeom>
        </p:spPr>
        <p:txBody>
          <a:bodyPr vert="horz" wrap="square" lIns="0" tIns="162305" rIns="0" bIns="0" rtlCol="0">
            <a:spAutoFit/>
          </a:bodyPr>
          <a:lstStyle/>
          <a:p>
            <a:pPr marL="5776" marR="2310">
              <a:lnSpc>
                <a:spcPct val="83200"/>
              </a:lnSpc>
              <a:spcBef>
                <a:spcPts val="1278"/>
              </a:spcBef>
            </a:pPr>
            <a:r>
              <a:rPr lang="en-US" sz="3600" spc="-2" dirty="0">
                <a:solidFill>
                  <a:schemeClr val="bg1"/>
                </a:solidFill>
                <a:latin typeface="DIN Condensed"/>
                <a:cs typeface="DIN Condensed"/>
              </a:rPr>
              <a:t>“O begin! Fix some part of every day for private exercises. . . . </a:t>
            </a:r>
            <a:br>
              <a:rPr lang="en-US" sz="3600" spc="-2" dirty="0">
                <a:solidFill>
                  <a:schemeClr val="bg1"/>
                </a:solidFill>
                <a:latin typeface="DIN Condensed"/>
                <a:cs typeface="DIN Condensed"/>
              </a:rPr>
            </a:br>
            <a:r>
              <a:rPr lang="en-US" sz="3600" spc="-2" dirty="0">
                <a:solidFill>
                  <a:schemeClr val="bg1"/>
                </a:solidFill>
                <a:latin typeface="DIN Condensed"/>
                <a:cs typeface="DIN Condensed"/>
              </a:rPr>
              <a:t>Whether you like it or no, read and pray daily. It is for your life; there is no other way: else you will be a trifler all your days.” </a:t>
            </a:r>
          </a:p>
        </p:txBody>
      </p:sp>
      <p:sp>
        <p:nvSpPr>
          <p:cNvPr id="4" name="object 2">
            <a:extLst>
              <a:ext uri="{FF2B5EF4-FFF2-40B4-BE49-F238E27FC236}">
                <a16:creationId xmlns:a16="http://schemas.microsoft.com/office/drawing/2014/main" id="{3D48FD6B-95EE-AB4F-B610-803B99BCD171}"/>
              </a:ext>
            </a:extLst>
          </p:cNvPr>
          <p:cNvSpPr txBox="1"/>
          <p:nvPr/>
        </p:nvSpPr>
        <p:spPr>
          <a:xfrm>
            <a:off x="647700" y="988063"/>
            <a:ext cx="533400" cy="4010071"/>
          </a:xfrm>
          <a:prstGeom prst="rect">
            <a:avLst/>
          </a:prstGeom>
        </p:spPr>
        <p:txBody>
          <a:bodyPr vert="horz" wrap="square" lIns="0" tIns="162305" rIns="0" bIns="0" rtlCol="0">
            <a:spAutoFit/>
          </a:bodyPr>
          <a:lstStyle/>
          <a:p>
            <a:pPr marL="5776" marR="2310">
              <a:lnSpc>
                <a:spcPct val="83200"/>
              </a:lnSpc>
              <a:spcBef>
                <a:spcPts val="1278"/>
              </a:spcBef>
            </a:pPr>
            <a:r>
              <a:rPr lang="en-US" sz="30000" b="1" spc="-2" dirty="0">
                <a:solidFill>
                  <a:srgbClr val="F6511F"/>
                </a:solidFill>
                <a:latin typeface="Montserrat" pitchFamily="2" charset="77"/>
                <a:cs typeface="DIN Condensed"/>
              </a:rPr>
              <a:t>“</a:t>
            </a:r>
          </a:p>
        </p:txBody>
      </p:sp>
      <p:sp>
        <p:nvSpPr>
          <p:cNvPr id="6" name="object 2">
            <a:extLst>
              <a:ext uri="{FF2B5EF4-FFF2-40B4-BE49-F238E27FC236}">
                <a16:creationId xmlns:a16="http://schemas.microsoft.com/office/drawing/2014/main" id="{D7D91A75-0552-6F4E-B3B4-099CDD5F5CE5}"/>
              </a:ext>
            </a:extLst>
          </p:cNvPr>
          <p:cNvSpPr txBox="1"/>
          <p:nvPr/>
        </p:nvSpPr>
        <p:spPr>
          <a:xfrm>
            <a:off x="304800" y="133350"/>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92D050"/>
                </a:solidFill>
                <a:latin typeface="DIN Condensed"/>
                <a:cs typeface="DIN Condensed"/>
              </a:rPr>
              <a:t>Spiritual Disciplines</a:t>
            </a:r>
          </a:p>
        </p:txBody>
      </p:sp>
      <p:sp>
        <p:nvSpPr>
          <p:cNvPr id="2" name="Rectangle 1">
            <a:extLst>
              <a:ext uri="{FF2B5EF4-FFF2-40B4-BE49-F238E27FC236}">
                <a16:creationId xmlns:a16="http://schemas.microsoft.com/office/drawing/2014/main" id="{2C0A20CE-37D0-3649-97F2-9C93A6EA9602}"/>
              </a:ext>
            </a:extLst>
          </p:cNvPr>
          <p:cNvSpPr/>
          <p:nvPr/>
        </p:nvSpPr>
        <p:spPr>
          <a:xfrm>
            <a:off x="3276600" y="4073809"/>
            <a:ext cx="5261377" cy="646331"/>
          </a:xfrm>
          <a:prstGeom prst="rect">
            <a:avLst/>
          </a:prstGeom>
        </p:spPr>
        <p:txBody>
          <a:bodyPr wrap="none">
            <a:spAutoFit/>
          </a:bodyPr>
          <a:lstStyle/>
          <a:p>
            <a:pPr marL="457200" marR="0">
              <a:spcBef>
                <a:spcPts val="0"/>
              </a:spcBef>
              <a:spcAft>
                <a:spcPts val="0"/>
              </a:spcAft>
            </a:pPr>
            <a:r>
              <a:rPr lang="en-US" sz="1800" dirty="0">
                <a:solidFill>
                  <a:schemeClr val="bg1"/>
                </a:solidFill>
                <a:latin typeface="Montserrat Medium" pitchFamily="2" charset="77"/>
                <a:ea typeface="Calibri" panose="020F0502020204030204" pitchFamily="34" charset="0"/>
                <a:cs typeface="Times New Roman" panose="02020603050405020304" pitchFamily="18" charset="0"/>
              </a:rPr>
              <a:t>— John Wesley, </a:t>
            </a:r>
          </a:p>
          <a:p>
            <a:pPr marL="457200" marR="0">
              <a:spcBef>
                <a:spcPts val="0"/>
              </a:spcBef>
              <a:spcAft>
                <a:spcPts val="0"/>
              </a:spcAft>
            </a:pPr>
            <a:r>
              <a:rPr lang="en-US" sz="1800" dirty="0">
                <a:solidFill>
                  <a:schemeClr val="bg1"/>
                </a:solidFill>
                <a:latin typeface="Montserrat Medium" pitchFamily="2" charset="77"/>
                <a:ea typeface="Calibri" panose="020F0502020204030204" pitchFamily="34" charset="0"/>
                <a:cs typeface="Times New Roman" panose="02020603050405020304" pitchFamily="18" charset="0"/>
              </a:rPr>
              <a:t>   in a letter to Mr. John </a:t>
            </a:r>
            <a:r>
              <a:rPr lang="en-US" sz="1800" dirty="0" err="1">
                <a:solidFill>
                  <a:schemeClr val="bg1"/>
                </a:solidFill>
                <a:latin typeface="Montserrat Medium" pitchFamily="2" charset="77"/>
                <a:ea typeface="Calibri" panose="020F0502020204030204" pitchFamily="34" charset="0"/>
                <a:cs typeface="Times New Roman" panose="02020603050405020304" pitchFamily="18" charset="0"/>
              </a:rPr>
              <a:t>Trembath</a:t>
            </a:r>
            <a:r>
              <a:rPr lang="en-US" sz="1800" dirty="0">
                <a:solidFill>
                  <a:schemeClr val="bg1"/>
                </a:solidFill>
                <a:latin typeface="Montserrat Medium" pitchFamily="2" charset="77"/>
                <a:ea typeface="Calibri" panose="020F0502020204030204" pitchFamily="34" charset="0"/>
                <a:cs typeface="Times New Roman" panose="02020603050405020304" pitchFamily="18" charset="0"/>
              </a:rPr>
              <a:t>, 1760</a:t>
            </a:r>
          </a:p>
        </p:txBody>
      </p:sp>
    </p:spTree>
    <p:extLst>
      <p:ext uri="{BB962C8B-B14F-4D97-AF65-F5344CB8AC3E}">
        <p14:creationId xmlns:p14="http://schemas.microsoft.com/office/powerpoint/2010/main" val="395021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AA1E25DF-199A-274C-A87E-B60DBBF5ACD2}"/>
              </a:ext>
            </a:extLst>
          </p:cNvPr>
          <p:cNvSpPr txBox="1"/>
          <p:nvPr/>
        </p:nvSpPr>
        <p:spPr>
          <a:xfrm>
            <a:off x="2743200" y="2161101"/>
            <a:ext cx="1371600" cy="1394740"/>
          </a:xfrm>
          <a:prstGeom prst="rect">
            <a:avLst/>
          </a:prstGeom>
        </p:spPr>
        <p:txBody>
          <a:bodyPr vert="horz" wrap="square" lIns="0" tIns="162305" rIns="0" bIns="0" rtlCol="0">
            <a:spAutoFit/>
          </a:bodyPr>
          <a:lstStyle/>
          <a:p>
            <a:pPr marL="5776" marR="2310" algn="ctr">
              <a:lnSpc>
                <a:spcPct val="83200"/>
              </a:lnSpc>
              <a:spcBef>
                <a:spcPts val="1278"/>
              </a:spcBef>
            </a:pPr>
            <a:r>
              <a:rPr lang="en-US" sz="9600" b="1" spc="-2" dirty="0">
                <a:solidFill>
                  <a:srgbClr val="F6511F"/>
                </a:solidFill>
                <a:latin typeface="DIN Condensed"/>
                <a:cs typeface="DIN Condensed"/>
              </a:rPr>
              <a:t>&amp;</a:t>
            </a:r>
            <a:endParaRPr sz="9600" dirty="0">
              <a:solidFill>
                <a:srgbClr val="FFC000"/>
              </a:solidFill>
              <a:latin typeface="DIN Condensed"/>
              <a:cs typeface="DIN Condensed"/>
            </a:endParaRPr>
          </a:p>
        </p:txBody>
      </p:sp>
      <p:sp>
        <p:nvSpPr>
          <p:cNvPr id="11" name="object 2">
            <a:extLst>
              <a:ext uri="{FF2B5EF4-FFF2-40B4-BE49-F238E27FC236}">
                <a16:creationId xmlns:a16="http://schemas.microsoft.com/office/drawing/2014/main" id="{6D07A6CC-A8FF-7D4F-A2CD-64955A2F47F5}"/>
              </a:ext>
            </a:extLst>
          </p:cNvPr>
          <p:cNvSpPr txBox="1"/>
          <p:nvPr/>
        </p:nvSpPr>
        <p:spPr>
          <a:xfrm>
            <a:off x="304800" y="133350"/>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92D050"/>
                </a:solidFill>
                <a:latin typeface="DIN Condensed"/>
                <a:cs typeface="DIN Condensed"/>
              </a:rPr>
              <a:t>Spiritual Disciplines</a:t>
            </a:r>
          </a:p>
        </p:txBody>
      </p:sp>
      <p:sp>
        <p:nvSpPr>
          <p:cNvPr id="3" name="Rectangle 2">
            <a:extLst>
              <a:ext uri="{FF2B5EF4-FFF2-40B4-BE49-F238E27FC236}">
                <a16:creationId xmlns:a16="http://schemas.microsoft.com/office/drawing/2014/main" id="{109FEEE9-8620-D34D-8DE0-67A6C6F682F9}"/>
              </a:ext>
            </a:extLst>
          </p:cNvPr>
          <p:cNvSpPr/>
          <p:nvPr/>
        </p:nvSpPr>
        <p:spPr>
          <a:xfrm>
            <a:off x="762000" y="1352550"/>
            <a:ext cx="5650778" cy="1323439"/>
          </a:xfrm>
          <a:prstGeom prst="rect">
            <a:avLst/>
          </a:prstGeom>
        </p:spPr>
        <p:txBody>
          <a:bodyPr wrap="none">
            <a:spAutoFit/>
          </a:bodyPr>
          <a:lstStyle/>
          <a:p>
            <a:r>
              <a:rPr lang="en-US" sz="8000" b="1" spc="-2" dirty="0">
                <a:solidFill>
                  <a:srgbClr val="00B0F0"/>
                </a:solidFill>
                <a:latin typeface="DIN Condensed"/>
                <a:cs typeface="DIN Condensed"/>
              </a:rPr>
              <a:t>WORKS OF PIETY </a:t>
            </a:r>
            <a:endParaRPr lang="en-US" sz="8000" dirty="0"/>
          </a:p>
        </p:txBody>
      </p:sp>
      <p:sp>
        <p:nvSpPr>
          <p:cNvPr id="4" name="Rectangle 3">
            <a:extLst>
              <a:ext uri="{FF2B5EF4-FFF2-40B4-BE49-F238E27FC236}">
                <a16:creationId xmlns:a16="http://schemas.microsoft.com/office/drawing/2014/main" id="{844825F7-37B4-A14A-AF01-068B3CA3341E}"/>
              </a:ext>
            </a:extLst>
          </p:cNvPr>
          <p:cNvSpPr/>
          <p:nvPr/>
        </p:nvSpPr>
        <p:spPr>
          <a:xfrm>
            <a:off x="2209800" y="3130415"/>
            <a:ext cx="5915530" cy="1323439"/>
          </a:xfrm>
          <a:prstGeom prst="rect">
            <a:avLst/>
          </a:prstGeom>
        </p:spPr>
        <p:txBody>
          <a:bodyPr wrap="none">
            <a:spAutoFit/>
          </a:bodyPr>
          <a:lstStyle/>
          <a:p>
            <a:r>
              <a:rPr lang="en-US" sz="8000" b="1" spc="-2" dirty="0">
                <a:solidFill>
                  <a:srgbClr val="FFC000"/>
                </a:solidFill>
                <a:latin typeface="DIN Condensed"/>
                <a:cs typeface="DIN Condensed"/>
              </a:rPr>
              <a:t>WORKS OF MERCY</a:t>
            </a:r>
            <a:endParaRPr lang="en-US" sz="8000" dirty="0"/>
          </a:p>
        </p:txBody>
      </p:sp>
    </p:spTree>
    <p:extLst>
      <p:ext uri="{BB962C8B-B14F-4D97-AF65-F5344CB8AC3E}">
        <p14:creationId xmlns:p14="http://schemas.microsoft.com/office/powerpoint/2010/main" val="646573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DF48BF90-10EE-0F4C-AFAA-E6C806AA009E}"/>
              </a:ext>
            </a:extLst>
          </p:cNvPr>
          <p:cNvSpPr txBox="1"/>
          <p:nvPr/>
        </p:nvSpPr>
        <p:spPr>
          <a:xfrm>
            <a:off x="304800" y="133350"/>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92D050"/>
                </a:solidFill>
                <a:latin typeface="DIN Condensed"/>
                <a:cs typeface="DIN Condensed"/>
              </a:rPr>
              <a:t>Leading Meetings:</a:t>
            </a:r>
          </a:p>
        </p:txBody>
      </p:sp>
      <p:sp>
        <p:nvSpPr>
          <p:cNvPr id="4" name="object 2">
            <a:extLst>
              <a:ext uri="{FF2B5EF4-FFF2-40B4-BE49-F238E27FC236}">
                <a16:creationId xmlns:a16="http://schemas.microsoft.com/office/drawing/2014/main" id="{6AD2EC53-DBDD-AE44-A29A-F895016CEFC8}"/>
              </a:ext>
            </a:extLst>
          </p:cNvPr>
          <p:cNvSpPr txBox="1"/>
          <p:nvPr/>
        </p:nvSpPr>
        <p:spPr>
          <a:xfrm>
            <a:off x="990600" y="1066490"/>
            <a:ext cx="7162800" cy="3604512"/>
          </a:xfrm>
          <a:prstGeom prst="rect">
            <a:avLst/>
          </a:prstGeom>
        </p:spPr>
        <p:txBody>
          <a:bodyPr vert="horz" wrap="square" lIns="0" tIns="162305" rIns="0" bIns="0" rtlCol="0">
            <a:spAutoFit/>
          </a:bodyPr>
          <a:lstStyle/>
          <a:p>
            <a:pPr marL="5776" marR="2310">
              <a:lnSpc>
                <a:spcPct val="83200"/>
              </a:lnSpc>
              <a:spcBef>
                <a:spcPts val="1278"/>
              </a:spcBef>
            </a:pPr>
            <a:r>
              <a:rPr lang="en-US" sz="3200" b="1" spc="-2" dirty="0">
                <a:solidFill>
                  <a:srgbClr val="FFFF00"/>
                </a:solidFill>
                <a:latin typeface="DIN Condensed"/>
                <a:cs typeface="DIN Condensed"/>
              </a:rPr>
              <a:t>When leading meetings, here are some things to consider:</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The Means of Grace</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Discernment</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Consensus</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Mutual Invitation</a:t>
            </a:r>
          </a:p>
          <a:p>
            <a:pPr marL="5776" marR="2310">
              <a:lnSpc>
                <a:spcPct val="83200"/>
              </a:lnSpc>
              <a:spcBef>
                <a:spcPts val="1278"/>
              </a:spcBef>
            </a:pPr>
            <a:endParaRPr lang="en-US" sz="2800" b="1" spc="-2" dirty="0">
              <a:solidFill>
                <a:schemeClr val="bg1"/>
              </a:solidFill>
              <a:latin typeface="DIN Condensed"/>
              <a:cs typeface="DIN Condensed"/>
            </a:endParaRPr>
          </a:p>
        </p:txBody>
      </p:sp>
      <p:sp>
        <p:nvSpPr>
          <p:cNvPr id="2" name="Rectangle 1">
            <a:extLst>
              <a:ext uri="{FF2B5EF4-FFF2-40B4-BE49-F238E27FC236}">
                <a16:creationId xmlns:a16="http://schemas.microsoft.com/office/drawing/2014/main" id="{19D5829D-EDB5-0547-9D83-2545BC58D0FF}"/>
              </a:ext>
            </a:extLst>
          </p:cNvPr>
          <p:cNvSpPr/>
          <p:nvPr/>
        </p:nvSpPr>
        <p:spPr>
          <a:xfrm>
            <a:off x="4191000" y="2190750"/>
            <a:ext cx="4572000" cy="2024465"/>
          </a:xfrm>
          <a:prstGeom prst="rect">
            <a:avLst/>
          </a:prstGeom>
        </p:spPr>
        <p:txBody>
          <a:bodyPr>
            <a:spAutoFit/>
          </a:bodyPr>
          <a:lstStyle/>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Inclusivity</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Communication Skills</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Leading Change</a:t>
            </a:r>
          </a:p>
          <a:p>
            <a:pPr marL="577276" marR="2310" indent="-571500">
              <a:lnSpc>
                <a:spcPct val="83200"/>
              </a:lnSpc>
              <a:spcBef>
                <a:spcPts val="1278"/>
              </a:spcBef>
              <a:buFont typeface="Arial" panose="020B0604020202020204" pitchFamily="34" charset="0"/>
              <a:buChar char="•"/>
            </a:pPr>
            <a:r>
              <a:rPr lang="en-US" sz="2800" b="1" spc="-2" dirty="0">
                <a:solidFill>
                  <a:schemeClr val="bg1"/>
                </a:solidFill>
                <a:latin typeface="DIN Condensed"/>
                <a:cs typeface="DIN Condensed"/>
              </a:rPr>
              <a:t>Conflict and Mediation Skills</a:t>
            </a:r>
          </a:p>
        </p:txBody>
      </p:sp>
    </p:spTree>
    <p:extLst>
      <p:ext uri="{BB962C8B-B14F-4D97-AF65-F5344CB8AC3E}">
        <p14:creationId xmlns:p14="http://schemas.microsoft.com/office/powerpoint/2010/main" val="25046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0024" y="3368834"/>
            <a:ext cx="8572115" cy="289"/>
          </a:xfrm>
          <a:custGeom>
            <a:avLst/>
            <a:gdLst/>
            <a:ahLst/>
            <a:cxnLst/>
            <a:rect l="l" t="t" r="r" b="b"/>
            <a:pathLst>
              <a:path w="18848070" h="634">
                <a:moveTo>
                  <a:pt x="0" y="303"/>
                </a:moveTo>
                <a:lnTo>
                  <a:pt x="18847593" y="0"/>
                </a:lnTo>
              </a:path>
            </a:pathLst>
          </a:custGeom>
          <a:ln w="41883">
            <a:solidFill>
              <a:srgbClr val="A6AAA9"/>
            </a:solidFill>
          </a:ln>
        </p:spPr>
        <p:txBody>
          <a:bodyPr wrap="square" lIns="0" tIns="0" rIns="0" bIns="0" rtlCol="0"/>
          <a:lstStyle/>
          <a:p>
            <a:endParaRPr sz="372"/>
          </a:p>
        </p:txBody>
      </p:sp>
      <p:sp>
        <p:nvSpPr>
          <p:cNvPr id="3" name="object 3"/>
          <p:cNvSpPr txBox="1"/>
          <p:nvPr/>
        </p:nvSpPr>
        <p:spPr>
          <a:xfrm>
            <a:off x="307890" y="806736"/>
            <a:ext cx="8528218" cy="2548214"/>
          </a:xfrm>
          <a:prstGeom prst="rect">
            <a:avLst/>
          </a:prstGeom>
        </p:spPr>
        <p:txBody>
          <a:bodyPr vert="horz" wrap="square" lIns="0" tIns="7509" rIns="0" bIns="0" rtlCol="0">
            <a:spAutoFit/>
          </a:bodyPr>
          <a:lstStyle/>
          <a:p>
            <a:pPr marL="5776" algn="ctr">
              <a:lnSpc>
                <a:spcPct val="70000"/>
              </a:lnSpc>
              <a:spcBef>
                <a:spcPts val="59"/>
              </a:spcBef>
            </a:pPr>
            <a:r>
              <a:rPr lang="en-US" sz="11500" b="1" cap="all" spc="5" dirty="0">
                <a:solidFill>
                  <a:srgbClr val="92D050"/>
                </a:solidFill>
                <a:latin typeface="DIN Condensed"/>
                <a:cs typeface="DIN Condensed"/>
              </a:rPr>
              <a:t>Lay Leaders &amp; Lay Members</a:t>
            </a:r>
            <a:endParaRPr lang="en-US" sz="3600" b="1" cap="all" spc="5" dirty="0">
              <a:solidFill>
                <a:srgbClr val="92D050"/>
              </a:solidFill>
              <a:latin typeface="DIN Condensed"/>
              <a:cs typeface="DIN Condensed"/>
            </a:endParaRPr>
          </a:p>
        </p:txBody>
      </p:sp>
      <p:sp>
        <p:nvSpPr>
          <p:cNvPr id="4" name="object 4"/>
          <p:cNvSpPr txBox="1"/>
          <p:nvPr/>
        </p:nvSpPr>
        <p:spPr>
          <a:xfrm>
            <a:off x="2365669" y="3867150"/>
            <a:ext cx="4412659" cy="604551"/>
          </a:xfrm>
          <a:prstGeom prst="rect">
            <a:avLst/>
          </a:prstGeom>
        </p:spPr>
        <p:txBody>
          <a:bodyPr vert="horz" wrap="square" lIns="0" tIns="5487" rIns="0" bIns="0" rtlCol="0">
            <a:spAutoFit/>
          </a:bodyPr>
          <a:lstStyle/>
          <a:p>
            <a:pPr marL="5776" algn="ctr">
              <a:lnSpc>
                <a:spcPct val="120000"/>
              </a:lnSpc>
              <a:spcBef>
                <a:spcPts val="43"/>
              </a:spcBef>
            </a:pPr>
            <a:r>
              <a:rPr lang="en-US" sz="2183" spc="-2" dirty="0">
                <a:solidFill>
                  <a:schemeClr val="bg1"/>
                </a:solidFill>
                <a:latin typeface="Montserrat Regular"/>
                <a:cs typeface="Montserrat Regular"/>
              </a:rPr>
              <a:t>Rev. Ronell Howard</a:t>
            </a:r>
          </a:p>
          <a:p>
            <a:pPr marL="5776" algn="ctr">
              <a:spcBef>
                <a:spcPts val="43"/>
              </a:spcBef>
            </a:pPr>
            <a:r>
              <a:rPr lang="en-US" sz="1273" spc="-2" dirty="0">
                <a:solidFill>
                  <a:schemeClr val="bg1"/>
                </a:solidFill>
                <a:latin typeface="Montserrat Regular"/>
                <a:cs typeface="Montserrat Regular"/>
              </a:rPr>
              <a:t>Pastor of Christ UMC Piscataway</a:t>
            </a:r>
            <a:endParaRPr lang="en-US" sz="1092" i="1" spc="-2" dirty="0">
              <a:solidFill>
                <a:schemeClr val="bg1"/>
              </a:solidFill>
              <a:latin typeface="Montserrat Regular"/>
              <a:cs typeface="Montserrat Regular"/>
            </a:endParaRPr>
          </a:p>
        </p:txBody>
      </p:sp>
    </p:spTree>
    <p:extLst>
      <p:ext uri="{BB962C8B-B14F-4D97-AF65-F5344CB8AC3E}">
        <p14:creationId xmlns:p14="http://schemas.microsoft.com/office/powerpoint/2010/main" val="249853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DF48BF90-10EE-0F4C-AFAA-E6C806AA009E}"/>
              </a:ext>
            </a:extLst>
          </p:cNvPr>
          <p:cNvSpPr txBox="1"/>
          <p:nvPr/>
        </p:nvSpPr>
        <p:spPr>
          <a:xfrm>
            <a:off x="381000" y="292734"/>
            <a:ext cx="8534400" cy="933140"/>
          </a:xfrm>
          <a:prstGeom prst="rect">
            <a:avLst/>
          </a:prstGeom>
        </p:spPr>
        <p:txBody>
          <a:bodyPr vert="horz" wrap="square" lIns="0" tIns="162305" rIns="0" bIns="0" rtlCol="0">
            <a:spAutoFit/>
          </a:bodyPr>
          <a:lstStyle/>
          <a:p>
            <a:pPr marL="5776" marR="2310">
              <a:lnSpc>
                <a:spcPct val="83200"/>
              </a:lnSpc>
              <a:spcBef>
                <a:spcPts val="1278"/>
              </a:spcBef>
            </a:pPr>
            <a:r>
              <a:rPr lang="en-US" sz="6000" b="1" spc="-2" dirty="0">
                <a:solidFill>
                  <a:srgbClr val="92D050"/>
                </a:solidFill>
                <a:latin typeface="DIN Condensed"/>
                <a:cs typeface="DIN Condensed"/>
              </a:rPr>
              <a:t>Cycle of Discipleship</a:t>
            </a:r>
          </a:p>
        </p:txBody>
      </p:sp>
      <p:sp>
        <p:nvSpPr>
          <p:cNvPr id="5" name="object 2">
            <a:extLst>
              <a:ext uri="{FF2B5EF4-FFF2-40B4-BE49-F238E27FC236}">
                <a16:creationId xmlns:a16="http://schemas.microsoft.com/office/drawing/2014/main" id="{B938EDB7-166F-2E4F-A656-2214977C37F4}"/>
              </a:ext>
            </a:extLst>
          </p:cNvPr>
          <p:cNvSpPr txBox="1"/>
          <p:nvPr/>
        </p:nvSpPr>
        <p:spPr>
          <a:xfrm>
            <a:off x="381000" y="1428750"/>
            <a:ext cx="7848600" cy="4064830"/>
          </a:xfrm>
          <a:prstGeom prst="rect">
            <a:avLst/>
          </a:prstGeom>
        </p:spPr>
        <p:txBody>
          <a:bodyPr vert="horz" wrap="square" lIns="0" tIns="162305" rIns="0" bIns="0" rtlCol="0">
            <a:spAutoFit/>
          </a:bodyPr>
          <a:lstStyle/>
          <a:p>
            <a:pPr marL="577276" marR="2310" indent="-571500">
              <a:lnSpc>
                <a:spcPct val="83200"/>
              </a:lnSpc>
              <a:spcBef>
                <a:spcPts val="1278"/>
              </a:spcBef>
              <a:buFont typeface="Arial" panose="020B0604020202020204" pitchFamily="34" charset="0"/>
              <a:buChar char="•"/>
            </a:pPr>
            <a:r>
              <a:rPr lang="en-US" sz="4000" b="1" spc="-2" dirty="0">
                <a:solidFill>
                  <a:schemeClr val="bg1"/>
                </a:solidFill>
                <a:latin typeface="DIN Condensed"/>
                <a:cs typeface="DIN Condensed"/>
              </a:rPr>
              <a:t>Reach out</a:t>
            </a:r>
          </a:p>
          <a:p>
            <a:pPr marL="577276" marR="2310" indent="-571500">
              <a:lnSpc>
                <a:spcPct val="83200"/>
              </a:lnSpc>
              <a:spcBef>
                <a:spcPts val="1278"/>
              </a:spcBef>
              <a:buFont typeface="Arial" panose="020B0604020202020204" pitchFamily="34" charset="0"/>
              <a:buChar char="•"/>
            </a:pPr>
            <a:r>
              <a:rPr lang="en-US" sz="4000" b="1" spc="-2" dirty="0">
                <a:solidFill>
                  <a:schemeClr val="bg1"/>
                </a:solidFill>
                <a:latin typeface="DIN Condensed"/>
                <a:cs typeface="DIN Condensed"/>
              </a:rPr>
              <a:t>Help people relate to Christ</a:t>
            </a:r>
          </a:p>
          <a:p>
            <a:pPr marL="577276" marR="2310" indent="-571500">
              <a:lnSpc>
                <a:spcPct val="83200"/>
              </a:lnSpc>
              <a:spcBef>
                <a:spcPts val="1278"/>
              </a:spcBef>
              <a:buFont typeface="Arial" panose="020B0604020202020204" pitchFamily="34" charset="0"/>
              <a:buChar char="•"/>
            </a:pPr>
            <a:r>
              <a:rPr lang="en-US" sz="4000" b="1" spc="-2" dirty="0">
                <a:solidFill>
                  <a:schemeClr val="bg1"/>
                </a:solidFill>
                <a:latin typeface="DIN Condensed"/>
                <a:cs typeface="DIN Condensed"/>
              </a:rPr>
              <a:t>Nurture &amp; strengthen</a:t>
            </a:r>
          </a:p>
          <a:p>
            <a:pPr marL="577276" marR="2310" indent="-571500">
              <a:lnSpc>
                <a:spcPct val="83200"/>
              </a:lnSpc>
              <a:spcBef>
                <a:spcPts val="1278"/>
              </a:spcBef>
              <a:buFont typeface="Arial" panose="020B0604020202020204" pitchFamily="34" charset="0"/>
              <a:buChar char="•"/>
            </a:pPr>
            <a:r>
              <a:rPr lang="en-US" sz="4000" b="1" spc="-2" dirty="0">
                <a:solidFill>
                  <a:schemeClr val="bg1"/>
                </a:solidFill>
                <a:latin typeface="DIN Condensed"/>
                <a:cs typeface="DIN Condensed"/>
              </a:rPr>
              <a:t>Send transformed people</a:t>
            </a:r>
          </a:p>
          <a:p>
            <a:pPr marL="577276" marR="2310" indent="-571500">
              <a:lnSpc>
                <a:spcPct val="83200"/>
              </a:lnSpc>
              <a:spcBef>
                <a:spcPts val="1278"/>
              </a:spcBef>
              <a:buFont typeface="Arial" panose="020B0604020202020204" pitchFamily="34" charset="0"/>
              <a:buChar char="•"/>
            </a:pPr>
            <a:r>
              <a:rPr lang="en-US" sz="4000" b="1" spc="-2" dirty="0">
                <a:solidFill>
                  <a:schemeClr val="bg1"/>
                </a:solidFill>
                <a:latin typeface="DIN Condensed"/>
                <a:cs typeface="DIN Condensed"/>
              </a:rPr>
              <a:t>Continue</a:t>
            </a:r>
          </a:p>
          <a:p>
            <a:pPr marL="577276" marR="2310" indent="-571500">
              <a:lnSpc>
                <a:spcPct val="83200"/>
              </a:lnSpc>
              <a:spcBef>
                <a:spcPts val="1278"/>
              </a:spcBef>
              <a:buFont typeface="Arial" panose="020B0604020202020204" pitchFamily="34" charset="0"/>
              <a:buChar char="•"/>
            </a:pPr>
            <a:endParaRPr lang="en-US" sz="4000" b="1" spc="-2" dirty="0">
              <a:solidFill>
                <a:schemeClr val="bg1"/>
              </a:solidFill>
              <a:latin typeface="DIN Condensed"/>
              <a:cs typeface="DIN Condensed"/>
            </a:endParaRPr>
          </a:p>
        </p:txBody>
      </p:sp>
      <p:sp>
        <p:nvSpPr>
          <p:cNvPr id="6" name="Rectangle 5">
            <a:extLst>
              <a:ext uri="{FF2B5EF4-FFF2-40B4-BE49-F238E27FC236}">
                <a16:creationId xmlns:a16="http://schemas.microsoft.com/office/drawing/2014/main" id="{DBEFFB0C-60D8-CF43-A075-B9732AAD734A}"/>
              </a:ext>
            </a:extLst>
          </p:cNvPr>
          <p:cNvSpPr/>
          <p:nvPr/>
        </p:nvSpPr>
        <p:spPr>
          <a:xfrm>
            <a:off x="2628900" y="1508165"/>
            <a:ext cx="3352800" cy="646331"/>
          </a:xfrm>
          <a:prstGeom prst="rect">
            <a:avLst/>
          </a:prstGeom>
        </p:spPr>
        <p:txBody>
          <a:bodyPr wrap="square">
            <a:spAutoFit/>
          </a:bodyPr>
          <a:lstStyle/>
          <a:p>
            <a:pPr marL="5776">
              <a:spcBef>
                <a:spcPts val="48"/>
              </a:spcBef>
            </a:pPr>
            <a:r>
              <a:rPr lang="en-US" sz="1800" b="1" dirty="0">
                <a:solidFill>
                  <a:schemeClr val="bg1"/>
                </a:solidFill>
                <a:latin typeface="AvenirNext-Medium"/>
                <a:cs typeface="AvenirNext-Medium"/>
              </a:rPr>
              <a:t>and receive people into the body of Christ,</a:t>
            </a:r>
          </a:p>
        </p:txBody>
      </p:sp>
      <p:sp>
        <p:nvSpPr>
          <p:cNvPr id="7" name="Rectangle 6">
            <a:extLst>
              <a:ext uri="{FF2B5EF4-FFF2-40B4-BE49-F238E27FC236}">
                <a16:creationId xmlns:a16="http://schemas.microsoft.com/office/drawing/2014/main" id="{260CAD75-BF65-B14C-B104-B5F67A2493F3}"/>
              </a:ext>
            </a:extLst>
          </p:cNvPr>
          <p:cNvSpPr/>
          <p:nvPr/>
        </p:nvSpPr>
        <p:spPr>
          <a:xfrm>
            <a:off x="5257800" y="2179557"/>
            <a:ext cx="3429000" cy="646331"/>
          </a:xfrm>
          <a:prstGeom prst="rect">
            <a:avLst/>
          </a:prstGeom>
        </p:spPr>
        <p:txBody>
          <a:bodyPr wrap="square">
            <a:spAutoFit/>
          </a:bodyPr>
          <a:lstStyle/>
          <a:p>
            <a:pPr marL="5776">
              <a:spcBef>
                <a:spcPts val="48"/>
              </a:spcBef>
            </a:pPr>
            <a:r>
              <a:rPr lang="en-US" sz="1800" b="1" dirty="0">
                <a:solidFill>
                  <a:schemeClr val="bg1"/>
                </a:solidFill>
                <a:latin typeface="AvenirNext-Medium"/>
                <a:cs typeface="AvenirNext-Medium"/>
              </a:rPr>
              <a:t>through their unique gifts and circumstances,</a:t>
            </a:r>
          </a:p>
        </p:txBody>
      </p:sp>
      <p:sp>
        <p:nvSpPr>
          <p:cNvPr id="8" name="Rectangle 7">
            <a:extLst>
              <a:ext uri="{FF2B5EF4-FFF2-40B4-BE49-F238E27FC236}">
                <a16:creationId xmlns:a16="http://schemas.microsoft.com/office/drawing/2014/main" id="{904A4A08-CD7B-6D48-AAAC-22AC60571BB9}"/>
              </a:ext>
            </a:extLst>
          </p:cNvPr>
          <p:cNvSpPr/>
          <p:nvPr/>
        </p:nvSpPr>
        <p:spPr>
          <a:xfrm>
            <a:off x="4305300" y="2837067"/>
            <a:ext cx="3924300" cy="646331"/>
          </a:xfrm>
          <a:prstGeom prst="rect">
            <a:avLst/>
          </a:prstGeom>
        </p:spPr>
        <p:txBody>
          <a:bodyPr wrap="square">
            <a:spAutoFit/>
          </a:bodyPr>
          <a:lstStyle/>
          <a:p>
            <a:pPr marL="5776">
              <a:spcBef>
                <a:spcPts val="48"/>
              </a:spcBef>
            </a:pPr>
            <a:r>
              <a:rPr lang="en-US" sz="1800" b="1" dirty="0">
                <a:solidFill>
                  <a:schemeClr val="bg1"/>
                </a:solidFill>
                <a:latin typeface="AvenirNext-Medium"/>
                <a:cs typeface="AvenirNext-Medium"/>
              </a:rPr>
              <a:t>people in their relationships with God and with others,</a:t>
            </a:r>
          </a:p>
        </p:txBody>
      </p:sp>
      <p:sp>
        <p:nvSpPr>
          <p:cNvPr id="9" name="Rectangle 8">
            <a:extLst>
              <a:ext uri="{FF2B5EF4-FFF2-40B4-BE49-F238E27FC236}">
                <a16:creationId xmlns:a16="http://schemas.microsoft.com/office/drawing/2014/main" id="{FEC6A37E-4C3C-C848-8267-CF5724C7382F}"/>
              </a:ext>
            </a:extLst>
          </p:cNvPr>
          <p:cNvSpPr/>
          <p:nvPr/>
        </p:nvSpPr>
        <p:spPr>
          <a:xfrm>
            <a:off x="4962525" y="3546099"/>
            <a:ext cx="4019550" cy="646331"/>
          </a:xfrm>
          <a:prstGeom prst="rect">
            <a:avLst/>
          </a:prstGeom>
        </p:spPr>
        <p:txBody>
          <a:bodyPr wrap="square">
            <a:spAutoFit/>
          </a:bodyPr>
          <a:lstStyle/>
          <a:p>
            <a:pPr marL="5776">
              <a:spcBef>
                <a:spcPts val="48"/>
              </a:spcBef>
            </a:pPr>
            <a:r>
              <a:rPr lang="en-US" sz="1800" b="1" dirty="0">
                <a:solidFill>
                  <a:schemeClr val="bg1"/>
                </a:solidFill>
                <a:latin typeface="AvenirNext-Medium"/>
                <a:cs typeface="AvenirNext-Medium"/>
              </a:rPr>
              <a:t>out into the world to lead transformed &amp; transforming lives,</a:t>
            </a:r>
          </a:p>
        </p:txBody>
      </p:sp>
      <p:sp>
        <p:nvSpPr>
          <p:cNvPr id="10" name="Rectangle 9">
            <a:extLst>
              <a:ext uri="{FF2B5EF4-FFF2-40B4-BE49-F238E27FC236}">
                <a16:creationId xmlns:a16="http://schemas.microsoft.com/office/drawing/2014/main" id="{A3AC7702-79AA-C94F-B838-9A3C2AA12E73}"/>
              </a:ext>
            </a:extLst>
          </p:cNvPr>
          <p:cNvSpPr/>
          <p:nvPr/>
        </p:nvSpPr>
        <p:spPr>
          <a:xfrm>
            <a:off x="2438400" y="4192430"/>
            <a:ext cx="3543300" cy="646331"/>
          </a:xfrm>
          <a:prstGeom prst="rect">
            <a:avLst/>
          </a:prstGeom>
        </p:spPr>
        <p:txBody>
          <a:bodyPr wrap="square">
            <a:spAutoFit/>
          </a:bodyPr>
          <a:lstStyle/>
          <a:p>
            <a:pPr marL="5776">
              <a:spcBef>
                <a:spcPts val="48"/>
              </a:spcBef>
            </a:pPr>
            <a:r>
              <a:rPr lang="en-US" sz="1800" b="1" dirty="0">
                <a:solidFill>
                  <a:schemeClr val="bg1"/>
                </a:solidFill>
                <a:latin typeface="AvenirNext-Medium"/>
                <a:cs typeface="AvenirNext-Medium"/>
              </a:rPr>
              <a:t>to reach out, relate, nurture, and send disciples</a:t>
            </a:r>
          </a:p>
        </p:txBody>
      </p:sp>
    </p:spTree>
    <p:extLst>
      <p:ext uri="{BB962C8B-B14F-4D97-AF65-F5344CB8AC3E}">
        <p14:creationId xmlns:p14="http://schemas.microsoft.com/office/powerpoint/2010/main" val="346847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DF48BF90-10EE-0F4C-AFAA-E6C806AA009E}"/>
              </a:ext>
            </a:extLst>
          </p:cNvPr>
          <p:cNvSpPr txBox="1"/>
          <p:nvPr/>
        </p:nvSpPr>
        <p:spPr>
          <a:xfrm>
            <a:off x="381000" y="292734"/>
            <a:ext cx="8534400" cy="779315"/>
          </a:xfrm>
          <a:prstGeom prst="rect">
            <a:avLst/>
          </a:prstGeom>
        </p:spPr>
        <p:txBody>
          <a:bodyPr vert="horz" wrap="square" lIns="0" tIns="162305" rIns="0" bIns="0" rtlCol="0">
            <a:spAutoFit/>
          </a:bodyPr>
          <a:lstStyle/>
          <a:p>
            <a:pPr marL="5776" marR="2310">
              <a:lnSpc>
                <a:spcPct val="83200"/>
              </a:lnSpc>
              <a:spcBef>
                <a:spcPts val="1278"/>
              </a:spcBef>
            </a:pPr>
            <a:r>
              <a:rPr lang="en-US" sz="4800" b="1" spc="-2" dirty="0">
                <a:solidFill>
                  <a:srgbClr val="92D050"/>
                </a:solidFill>
                <a:latin typeface="DIN Condensed"/>
                <a:cs typeface="DIN Condensed"/>
              </a:rPr>
              <a:t>Responsibilities of Lay Leader/Lay Member</a:t>
            </a:r>
          </a:p>
        </p:txBody>
      </p:sp>
      <p:sp>
        <p:nvSpPr>
          <p:cNvPr id="5" name="object 2">
            <a:extLst>
              <a:ext uri="{FF2B5EF4-FFF2-40B4-BE49-F238E27FC236}">
                <a16:creationId xmlns:a16="http://schemas.microsoft.com/office/drawing/2014/main" id="{B938EDB7-166F-2E4F-A656-2214977C37F4}"/>
              </a:ext>
            </a:extLst>
          </p:cNvPr>
          <p:cNvSpPr txBox="1"/>
          <p:nvPr/>
        </p:nvSpPr>
        <p:spPr>
          <a:xfrm>
            <a:off x="647700" y="1504950"/>
            <a:ext cx="7848600" cy="3564693"/>
          </a:xfrm>
          <a:prstGeom prst="rect">
            <a:avLst/>
          </a:prstGeom>
        </p:spPr>
        <p:txBody>
          <a:bodyPr vert="horz" wrap="square" lIns="0" tIns="162305" rIns="0" bIns="0" rtlCol="0">
            <a:spAutoFit/>
          </a:bodyPr>
          <a:lstStyle/>
          <a:p>
            <a:pPr marL="577276" marR="2310" indent="-571500">
              <a:lnSpc>
                <a:spcPct val="83200"/>
              </a:lnSpc>
              <a:spcBef>
                <a:spcPts val="1278"/>
              </a:spcBef>
              <a:buFont typeface="Arial" panose="020B0604020202020204" pitchFamily="34" charset="0"/>
              <a:buChar char="•"/>
            </a:pPr>
            <a:r>
              <a:rPr lang="en-US" sz="4000" spc="-2" dirty="0">
                <a:solidFill>
                  <a:srgbClr val="FFFF00"/>
                </a:solidFill>
                <a:latin typeface="DIN Condensed"/>
                <a:cs typeface="DIN Condensed"/>
              </a:rPr>
              <a:t>Interpreting</a:t>
            </a:r>
            <a:r>
              <a:rPr lang="en-US" sz="4000" spc="-2" dirty="0">
                <a:solidFill>
                  <a:schemeClr val="bg1"/>
                </a:solidFill>
                <a:latin typeface="DIN Condensed"/>
                <a:cs typeface="DIN Condensed"/>
              </a:rPr>
              <a:t> the actions and programs of the annual conference and the general church,</a:t>
            </a:r>
          </a:p>
          <a:p>
            <a:pPr marL="577276" marR="2310" indent="-571500">
              <a:lnSpc>
                <a:spcPct val="83200"/>
              </a:lnSpc>
              <a:spcBef>
                <a:spcPts val="1278"/>
              </a:spcBef>
              <a:buFont typeface="Arial" panose="020B0604020202020204" pitchFamily="34" charset="0"/>
              <a:buChar char="•"/>
            </a:pPr>
            <a:r>
              <a:rPr lang="en-US" sz="4000" spc="-2" dirty="0">
                <a:solidFill>
                  <a:srgbClr val="FFFF00"/>
                </a:solidFill>
                <a:latin typeface="DIN Condensed"/>
                <a:cs typeface="DIN Condensed"/>
              </a:rPr>
              <a:t>Communicating</a:t>
            </a:r>
            <a:r>
              <a:rPr lang="en-US" sz="4000" spc="-2" dirty="0">
                <a:solidFill>
                  <a:schemeClr val="bg1"/>
                </a:solidFill>
                <a:latin typeface="DIN Condensed"/>
                <a:cs typeface="DIN Condensed"/>
              </a:rPr>
              <a:t> the vision and needs of the local church to the annual conference and general church.</a:t>
            </a:r>
          </a:p>
          <a:p>
            <a:pPr marL="577276" marR="2310" indent="-571500">
              <a:lnSpc>
                <a:spcPct val="83200"/>
              </a:lnSpc>
              <a:spcBef>
                <a:spcPts val="1278"/>
              </a:spcBef>
              <a:buFont typeface="Arial" panose="020B0604020202020204" pitchFamily="34" charset="0"/>
              <a:buChar char="•"/>
            </a:pPr>
            <a:endParaRPr lang="en-US" sz="4000" spc="-2" dirty="0">
              <a:solidFill>
                <a:schemeClr val="bg1"/>
              </a:solidFill>
              <a:latin typeface="DIN Condensed"/>
              <a:cs typeface="DIN Condensed"/>
            </a:endParaRPr>
          </a:p>
        </p:txBody>
      </p:sp>
    </p:spTree>
    <p:extLst>
      <p:ext uri="{BB962C8B-B14F-4D97-AF65-F5344CB8AC3E}">
        <p14:creationId xmlns:p14="http://schemas.microsoft.com/office/powerpoint/2010/main" val="161135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270801"/>
            <a:ext cx="7829325" cy="1115689"/>
          </a:xfrm>
          <a:prstGeom prst="rect">
            <a:avLst/>
          </a:prstGeom>
        </p:spPr>
        <p:txBody>
          <a:bodyPr vert="horz" wrap="square" lIns="0" tIns="162305" rIns="0" bIns="0" rtlCol="0">
            <a:spAutoFit/>
          </a:bodyPr>
          <a:lstStyle/>
          <a:p>
            <a:pPr marL="5776" marR="2310">
              <a:lnSpc>
                <a:spcPct val="75000"/>
              </a:lnSpc>
              <a:spcBef>
                <a:spcPts val="1278"/>
              </a:spcBef>
            </a:pPr>
            <a:r>
              <a:rPr lang="en-US" sz="8000" b="1" spc="-2" dirty="0">
                <a:solidFill>
                  <a:srgbClr val="00B0F0"/>
                </a:solidFill>
                <a:latin typeface="DIN Condensed"/>
                <a:cs typeface="DIN Condensed"/>
              </a:rPr>
              <a:t>THE BASICS:</a:t>
            </a:r>
            <a:endParaRPr sz="8000" b="1" spc="-2" dirty="0">
              <a:solidFill>
                <a:schemeClr val="bg1"/>
              </a:solidFill>
              <a:latin typeface="DIN Condensed"/>
              <a:cs typeface="DIN Condensed"/>
            </a:endParaRPr>
          </a:p>
        </p:txBody>
      </p:sp>
      <p:pic>
        <p:nvPicPr>
          <p:cNvPr id="3" name="Picture 2">
            <a:extLst>
              <a:ext uri="{FF2B5EF4-FFF2-40B4-BE49-F238E27FC236}">
                <a16:creationId xmlns:a16="http://schemas.microsoft.com/office/drawing/2014/main" id="{ACA26C7F-815E-774B-89DA-31277D3B7534}"/>
              </a:ext>
            </a:extLst>
          </p:cNvPr>
          <p:cNvPicPr>
            <a:picLocks noChangeAspect="1"/>
          </p:cNvPicPr>
          <p:nvPr/>
        </p:nvPicPr>
        <p:blipFill>
          <a:blip r:embed="rId3"/>
          <a:stretch>
            <a:fillRect/>
          </a:stretch>
        </p:blipFill>
        <p:spPr>
          <a:xfrm>
            <a:off x="457200" y="1733550"/>
            <a:ext cx="1524000" cy="2352842"/>
          </a:xfrm>
          <a:prstGeom prst="rect">
            <a:avLst/>
          </a:prstGeom>
        </p:spPr>
      </p:pic>
      <p:sp>
        <p:nvSpPr>
          <p:cNvPr id="4" name="object 2">
            <a:extLst>
              <a:ext uri="{FF2B5EF4-FFF2-40B4-BE49-F238E27FC236}">
                <a16:creationId xmlns:a16="http://schemas.microsoft.com/office/drawing/2014/main" id="{8C3F31BA-7786-3E43-BE64-BE704A26B758}"/>
              </a:ext>
            </a:extLst>
          </p:cNvPr>
          <p:cNvSpPr txBox="1"/>
          <p:nvPr/>
        </p:nvSpPr>
        <p:spPr>
          <a:xfrm>
            <a:off x="2362200" y="1276350"/>
            <a:ext cx="6477000" cy="3717748"/>
          </a:xfrm>
          <a:prstGeom prst="rect">
            <a:avLst/>
          </a:prstGeom>
        </p:spPr>
        <p:txBody>
          <a:bodyPr vert="horz" wrap="square" lIns="0" tIns="162305" rIns="0" bIns="0" rtlCol="0">
            <a:spAutoFit/>
          </a:bodyPr>
          <a:lstStyle/>
          <a:p>
            <a:pPr marL="577276" marR="2310" indent="-571500">
              <a:lnSpc>
                <a:spcPct val="83200"/>
              </a:lnSpc>
              <a:spcBef>
                <a:spcPts val="1278"/>
              </a:spcBef>
              <a:buFont typeface="Arial" panose="020B0604020202020204" pitchFamily="34" charset="0"/>
              <a:buChar char="•"/>
            </a:pPr>
            <a:r>
              <a:rPr lang="en-US" sz="3600" b="1" spc="-2" dirty="0">
                <a:solidFill>
                  <a:schemeClr val="bg1"/>
                </a:solidFill>
                <a:latin typeface="DIN Condensed"/>
                <a:cs typeface="DIN Condensed"/>
              </a:rPr>
              <a:t>Professing Member for at least two years &amp; active UMC participate for four years</a:t>
            </a:r>
          </a:p>
          <a:p>
            <a:pPr marL="577276" marR="2310" indent="-571500">
              <a:lnSpc>
                <a:spcPct val="83200"/>
              </a:lnSpc>
              <a:spcBef>
                <a:spcPts val="1278"/>
              </a:spcBef>
              <a:buFont typeface="Arial" panose="020B0604020202020204" pitchFamily="34" charset="0"/>
              <a:buChar char="•"/>
            </a:pPr>
            <a:r>
              <a:rPr lang="en-US" sz="3600" b="1" spc="-2" dirty="0">
                <a:solidFill>
                  <a:schemeClr val="bg1"/>
                </a:solidFill>
                <a:latin typeface="DIN Condensed"/>
                <a:cs typeface="DIN Condensed"/>
              </a:rPr>
              <a:t>Lay member of annual conference is elected annually or quadrennially </a:t>
            </a:r>
          </a:p>
          <a:p>
            <a:pPr marL="577276" marR="2310" indent="-571500">
              <a:lnSpc>
                <a:spcPct val="83200"/>
              </a:lnSpc>
              <a:spcBef>
                <a:spcPts val="1278"/>
              </a:spcBef>
              <a:buFont typeface="Arial" panose="020B0604020202020204" pitchFamily="34" charset="0"/>
              <a:buChar char="•"/>
            </a:pPr>
            <a:r>
              <a:rPr lang="en-US" sz="3600" b="1" spc="-2" dirty="0">
                <a:solidFill>
                  <a:schemeClr val="bg1"/>
                </a:solidFill>
                <a:latin typeface="DIN Condensed"/>
                <a:cs typeface="DIN Condensed"/>
              </a:rPr>
              <a:t>The Discipline also recommends that the lay leader be one of the lay members of annual conference </a:t>
            </a:r>
          </a:p>
        </p:txBody>
      </p:sp>
    </p:spTree>
    <p:extLst>
      <p:ext uri="{BB962C8B-B14F-4D97-AF65-F5344CB8AC3E}">
        <p14:creationId xmlns:p14="http://schemas.microsoft.com/office/powerpoint/2010/main" val="145063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270801"/>
            <a:ext cx="7829325" cy="949105"/>
          </a:xfrm>
          <a:prstGeom prst="rect">
            <a:avLst/>
          </a:prstGeom>
        </p:spPr>
        <p:txBody>
          <a:bodyPr vert="horz" wrap="square" lIns="0" tIns="162305" rIns="0" bIns="0" rtlCol="0">
            <a:spAutoFit/>
          </a:bodyPr>
          <a:lstStyle/>
          <a:p>
            <a:pPr marL="5776" marR="2310">
              <a:lnSpc>
                <a:spcPct val="75000"/>
              </a:lnSpc>
              <a:spcBef>
                <a:spcPts val="1278"/>
              </a:spcBef>
            </a:pPr>
            <a:r>
              <a:rPr lang="en-US" sz="6600" b="1" spc="-2" dirty="0">
                <a:solidFill>
                  <a:srgbClr val="92D050"/>
                </a:solidFill>
                <a:latin typeface="DIN Condensed"/>
                <a:cs typeface="DIN Condensed"/>
              </a:rPr>
              <a:t>Lay Leader</a:t>
            </a:r>
            <a:endParaRPr sz="6600" b="1" spc="-2" dirty="0">
              <a:solidFill>
                <a:srgbClr val="92D050"/>
              </a:solidFill>
              <a:latin typeface="DIN Condensed"/>
              <a:cs typeface="DIN Condensed"/>
            </a:endParaRPr>
          </a:p>
        </p:txBody>
      </p:sp>
      <p:pic>
        <p:nvPicPr>
          <p:cNvPr id="3" name="Picture 2">
            <a:extLst>
              <a:ext uri="{FF2B5EF4-FFF2-40B4-BE49-F238E27FC236}">
                <a16:creationId xmlns:a16="http://schemas.microsoft.com/office/drawing/2014/main" id="{ACA26C7F-815E-774B-89DA-31277D3B7534}"/>
              </a:ext>
            </a:extLst>
          </p:cNvPr>
          <p:cNvPicPr>
            <a:picLocks noChangeAspect="1"/>
          </p:cNvPicPr>
          <p:nvPr/>
        </p:nvPicPr>
        <p:blipFill>
          <a:blip r:embed="rId3"/>
          <a:stretch>
            <a:fillRect/>
          </a:stretch>
        </p:blipFill>
        <p:spPr>
          <a:xfrm>
            <a:off x="457200" y="1733550"/>
            <a:ext cx="1524000" cy="2352842"/>
          </a:xfrm>
          <a:prstGeom prst="rect">
            <a:avLst/>
          </a:prstGeom>
        </p:spPr>
      </p:pic>
      <p:sp>
        <p:nvSpPr>
          <p:cNvPr id="9" name="object 2">
            <a:extLst>
              <a:ext uri="{FF2B5EF4-FFF2-40B4-BE49-F238E27FC236}">
                <a16:creationId xmlns:a16="http://schemas.microsoft.com/office/drawing/2014/main" id="{32E6CD81-950F-A041-AFF2-7038791DB933}"/>
              </a:ext>
            </a:extLst>
          </p:cNvPr>
          <p:cNvSpPr txBox="1"/>
          <p:nvPr/>
        </p:nvSpPr>
        <p:spPr>
          <a:xfrm>
            <a:off x="2286000" y="1047750"/>
            <a:ext cx="6553200" cy="4349651"/>
          </a:xfrm>
          <a:prstGeom prst="rect">
            <a:avLst/>
          </a:prstGeom>
        </p:spPr>
        <p:txBody>
          <a:bodyPr vert="horz" wrap="square" lIns="0" tIns="162305" rIns="0" bIns="0" rtlCol="0">
            <a:spAutoFit/>
          </a:bodyPr>
          <a:lstStyle/>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Represent the Laity</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Model Discipleship</a:t>
            </a:r>
          </a:p>
          <a:p>
            <a:pPr marL="742950" marR="0" lvl="1" indent="-285750">
              <a:spcBef>
                <a:spcPts val="0"/>
              </a:spcBef>
              <a:spcAft>
                <a:spcPts val="0"/>
              </a:spcAft>
              <a:buFont typeface="Courier New" panose="02070309020205020404" pitchFamily="49" charset="0"/>
              <a:buChar char="o"/>
            </a:pPr>
            <a:r>
              <a:rPr lang="en-US" sz="2400" dirty="0">
                <a:solidFill>
                  <a:srgbClr val="FFFF00"/>
                </a:solidFill>
                <a:latin typeface="DIN Condensed" pitchFamily="2" charset="0"/>
                <a:ea typeface="Calibri" panose="020F0502020204030204" pitchFamily="34" charset="0"/>
                <a:cs typeface="Times New Roman" panose="02020603050405020304" pitchFamily="18" charset="0"/>
              </a:rPr>
              <a:t>H.O.P.E.—Hospitality, Offer Christ, Purpose, and Engagement.</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Foster the Role of the Laity</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Recognize and Celebrate the Ministry of the Laity</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Meet with the Pastor</a:t>
            </a:r>
          </a:p>
          <a:p>
            <a:pPr marL="742950" marR="0" lvl="1" indent="-285750">
              <a:spcBef>
                <a:spcPts val="0"/>
              </a:spcBef>
              <a:spcAft>
                <a:spcPts val="0"/>
              </a:spcAft>
              <a:buFont typeface="Courier New" panose="02070309020205020404" pitchFamily="49" charset="0"/>
              <a:buChar char="o"/>
            </a:pPr>
            <a:r>
              <a:rPr lang="en-US" sz="2400" dirty="0">
                <a:solidFill>
                  <a:srgbClr val="FFFF00"/>
                </a:solidFill>
                <a:latin typeface="DIN Condensed" pitchFamily="2" charset="0"/>
                <a:ea typeface="Calibri" panose="020F0502020204030204" pitchFamily="34" charset="0"/>
                <a:cs typeface="Times New Roman" panose="02020603050405020304" pitchFamily="18" charset="0"/>
              </a:rPr>
              <a:t>Establish a Leadership Covenant</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Serve on Various Committees</a:t>
            </a:r>
          </a:p>
          <a:p>
            <a:pPr marL="342900" marR="0" lvl="0" indent="-342900">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Engage in Continuous Study</a:t>
            </a:r>
          </a:p>
          <a:p>
            <a:endParaRPr lang="en-US" sz="2800" dirty="0">
              <a:solidFill>
                <a:schemeClr val="bg1"/>
              </a:solidFill>
              <a:latin typeface="DIN Condensed" pitchFamily="2" charset="0"/>
            </a:endParaRPr>
          </a:p>
        </p:txBody>
      </p:sp>
    </p:spTree>
    <p:extLst>
      <p:ext uri="{BB962C8B-B14F-4D97-AF65-F5344CB8AC3E}">
        <p14:creationId xmlns:p14="http://schemas.microsoft.com/office/powerpoint/2010/main" val="3460494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270801"/>
            <a:ext cx="9220200" cy="877740"/>
          </a:xfrm>
          <a:prstGeom prst="rect">
            <a:avLst/>
          </a:prstGeom>
        </p:spPr>
        <p:txBody>
          <a:bodyPr vert="horz" wrap="square" lIns="0" tIns="162305" rIns="0" bIns="0" rtlCol="0">
            <a:spAutoFit/>
          </a:bodyPr>
          <a:lstStyle/>
          <a:p>
            <a:pPr marL="5776" marR="2310">
              <a:lnSpc>
                <a:spcPct val="75000"/>
              </a:lnSpc>
              <a:spcBef>
                <a:spcPts val="1278"/>
              </a:spcBef>
            </a:pPr>
            <a:r>
              <a:rPr lang="en-US" sz="6000" b="1" spc="-2" dirty="0">
                <a:solidFill>
                  <a:srgbClr val="FFC000"/>
                </a:solidFill>
                <a:latin typeface="DIN Condensed"/>
                <a:cs typeface="DIN Condensed"/>
              </a:rPr>
              <a:t>District &amp; Conference Lay Leaders</a:t>
            </a:r>
            <a:endParaRPr sz="6000" b="1" spc="-2" dirty="0">
              <a:solidFill>
                <a:srgbClr val="FFC000"/>
              </a:solidFill>
              <a:latin typeface="DIN Condensed"/>
              <a:cs typeface="DIN Condensed"/>
            </a:endParaRPr>
          </a:p>
        </p:txBody>
      </p:sp>
      <p:sp>
        <p:nvSpPr>
          <p:cNvPr id="9" name="object 2">
            <a:extLst>
              <a:ext uri="{FF2B5EF4-FFF2-40B4-BE49-F238E27FC236}">
                <a16:creationId xmlns:a16="http://schemas.microsoft.com/office/drawing/2014/main" id="{32E6CD81-950F-A041-AFF2-7038791DB933}"/>
              </a:ext>
            </a:extLst>
          </p:cNvPr>
          <p:cNvSpPr txBox="1"/>
          <p:nvPr/>
        </p:nvSpPr>
        <p:spPr>
          <a:xfrm>
            <a:off x="1143000" y="1142406"/>
            <a:ext cx="7162800" cy="4041875"/>
          </a:xfrm>
          <a:prstGeom prst="rect">
            <a:avLst/>
          </a:prstGeom>
        </p:spPr>
        <p:txBody>
          <a:bodyPr vert="horz" wrap="square" lIns="0" tIns="162305" rIns="0" bIns="0" rtlCol="0">
            <a:spAutoFit/>
          </a:bodyPr>
          <a:lstStyle/>
          <a:p>
            <a:pPr marL="742950" marR="0" lvl="0" indent="-465138">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training local church lay leaders; </a:t>
            </a:r>
          </a:p>
          <a:p>
            <a:pPr marL="742950" marR="0" lvl="0" indent="-465138">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fostering awareness of the role of laity in congregations, workplaces, homes, and communities; </a:t>
            </a:r>
          </a:p>
          <a:p>
            <a:pPr marL="742950" marR="0" lvl="0" indent="-465138">
              <a:spcBef>
                <a:spcPts val="0"/>
              </a:spcBef>
              <a:spcAft>
                <a:spcPts val="0"/>
              </a:spcAft>
              <a:buFont typeface="Symbol" pitchFamily="2" charset="2"/>
              <a:buChar char=""/>
            </a:pPr>
            <a:r>
              <a:rPr lang="en-US" sz="2800" dirty="0">
                <a:solidFill>
                  <a:schemeClr val="bg1"/>
                </a:solidFill>
                <a:latin typeface="DIN Condensed" pitchFamily="2" charset="0"/>
                <a:ea typeface="Calibri" panose="020F0502020204030204" pitchFamily="34" charset="0"/>
                <a:cs typeface="Times New Roman" panose="02020603050405020304" pitchFamily="18" charset="0"/>
              </a:rPr>
              <a:t>and supporting and enabling lay participation in the planning and decision making of the district.</a:t>
            </a:r>
          </a:p>
          <a:p>
            <a:pPr marL="742950" marR="0" lvl="0" indent="-465138">
              <a:spcBef>
                <a:spcPts val="0"/>
              </a:spcBef>
              <a:spcAft>
                <a:spcPts val="0"/>
              </a:spcAft>
              <a:buFont typeface="Symbol" pitchFamily="2" charset="2"/>
              <a:buChar char=""/>
            </a:pPr>
            <a:endParaRPr lang="en-US" sz="2800" dirty="0">
              <a:solidFill>
                <a:schemeClr val="bg1"/>
              </a:solidFill>
              <a:latin typeface="DIN Condensed" pitchFamily="2" charset="0"/>
              <a:ea typeface="Calibri" panose="020F0502020204030204" pitchFamily="34" charset="0"/>
              <a:cs typeface="Times New Roman" panose="02020603050405020304" pitchFamily="18" charset="0"/>
            </a:endParaRPr>
          </a:p>
          <a:p>
            <a:pPr marR="0" lvl="0">
              <a:spcBef>
                <a:spcPts val="0"/>
              </a:spcBef>
              <a:spcAft>
                <a:spcPts val="0"/>
              </a:spcAft>
            </a:pPr>
            <a:r>
              <a:rPr lang="en-US" sz="2800" i="1" dirty="0">
                <a:solidFill>
                  <a:schemeClr val="bg1"/>
                </a:solidFill>
                <a:latin typeface="DIN Condensed" pitchFamily="2" charset="0"/>
                <a:ea typeface="Calibri" panose="020F0502020204030204" pitchFamily="34" charset="0"/>
                <a:cs typeface="Times New Roman" panose="02020603050405020304" pitchFamily="18" charset="0"/>
              </a:rPr>
              <a:t>The annual conference lay leader works in partnership with the bishop and represents the interests of laity.</a:t>
            </a:r>
          </a:p>
          <a:p>
            <a:pPr marL="342900" marR="0" lvl="0" indent="-342900">
              <a:spcBef>
                <a:spcPts val="0"/>
              </a:spcBef>
              <a:spcAft>
                <a:spcPts val="0"/>
              </a:spcAft>
              <a:buFont typeface="Symbol" pitchFamily="2" charset="2"/>
              <a:buChar char=""/>
            </a:pPr>
            <a:endParaRPr lang="en-US" sz="2800" dirty="0">
              <a:solidFill>
                <a:schemeClr val="bg1"/>
              </a:solidFill>
              <a:latin typeface="DIN Condense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52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270801"/>
            <a:ext cx="7829325" cy="806310"/>
          </a:xfrm>
          <a:prstGeom prst="rect">
            <a:avLst/>
          </a:prstGeom>
        </p:spPr>
        <p:txBody>
          <a:bodyPr vert="horz" wrap="square" lIns="0" tIns="162305" rIns="0" bIns="0" rtlCol="0">
            <a:spAutoFit/>
          </a:bodyPr>
          <a:lstStyle/>
          <a:p>
            <a:pPr marL="5776" marR="2310">
              <a:lnSpc>
                <a:spcPct val="75000"/>
              </a:lnSpc>
              <a:spcBef>
                <a:spcPts val="1278"/>
              </a:spcBef>
            </a:pPr>
            <a:r>
              <a:rPr lang="en-US" sz="5400" b="1" spc="-2" dirty="0">
                <a:solidFill>
                  <a:srgbClr val="00B0F0"/>
                </a:solidFill>
                <a:latin typeface="DIN Condensed"/>
                <a:cs typeface="DIN Condensed"/>
              </a:rPr>
              <a:t>Lay Member of Annual Conference </a:t>
            </a:r>
            <a:endParaRPr sz="5400" b="1" spc="-2" dirty="0">
              <a:solidFill>
                <a:srgbClr val="00B0F0"/>
              </a:solidFill>
              <a:latin typeface="DIN Condensed"/>
              <a:cs typeface="DIN Condensed"/>
            </a:endParaRPr>
          </a:p>
        </p:txBody>
      </p:sp>
      <p:pic>
        <p:nvPicPr>
          <p:cNvPr id="3" name="Picture 2">
            <a:extLst>
              <a:ext uri="{FF2B5EF4-FFF2-40B4-BE49-F238E27FC236}">
                <a16:creationId xmlns:a16="http://schemas.microsoft.com/office/drawing/2014/main" id="{ACA26C7F-815E-774B-89DA-31277D3B7534}"/>
              </a:ext>
            </a:extLst>
          </p:cNvPr>
          <p:cNvPicPr>
            <a:picLocks noChangeAspect="1"/>
          </p:cNvPicPr>
          <p:nvPr/>
        </p:nvPicPr>
        <p:blipFill>
          <a:blip r:embed="rId3"/>
          <a:stretch>
            <a:fillRect/>
          </a:stretch>
        </p:blipFill>
        <p:spPr>
          <a:xfrm>
            <a:off x="457200" y="1733550"/>
            <a:ext cx="1524000" cy="2352842"/>
          </a:xfrm>
          <a:prstGeom prst="rect">
            <a:avLst/>
          </a:prstGeom>
        </p:spPr>
      </p:pic>
      <p:sp>
        <p:nvSpPr>
          <p:cNvPr id="9" name="object 2">
            <a:extLst>
              <a:ext uri="{FF2B5EF4-FFF2-40B4-BE49-F238E27FC236}">
                <a16:creationId xmlns:a16="http://schemas.microsoft.com/office/drawing/2014/main" id="{32E6CD81-950F-A041-AFF2-7038791DB933}"/>
              </a:ext>
            </a:extLst>
          </p:cNvPr>
          <p:cNvSpPr txBox="1"/>
          <p:nvPr/>
        </p:nvSpPr>
        <p:spPr>
          <a:xfrm>
            <a:off x="2286000" y="1047750"/>
            <a:ext cx="6553200" cy="4041875"/>
          </a:xfrm>
          <a:prstGeom prst="rect">
            <a:avLst/>
          </a:prstGeom>
        </p:spPr>
        <p:txBody>
          <a:bodyPr vert="horz" wrap="square" lIns="0" tIns="162305" rIns="0" bIns="0" rtlCol="0">
            <a:spAutoFit/>
          </a:bodyPr>
          <a:lstStyle/>
          <a:p>
            <a:pPr marR="0" lvl="0">
              <a:spcBef>
                <a:spcPts val="0"/>
              </a:spcBef>
              <a:spcAft>
                <a:spcPts val="0"/>
              </a:spcAft>
            </a:pPr>
            <a:r>
              <a:rPr lang="en-US" sz="2800" b="1" cap="all" dirty="0">
                <a:solidFill>
                  <a:srgbClr val="FFC000"/>
                </a:solidFill>
                <a:latin typeface="DIN Condensed" pitchFamily="2" charset="0"/>
                <a:ea typeface="Calibri" panose="020F0502020204030204" pitchFamily="34" charset="0"/>
                <a:cs typeface="Times New Roman" panose="02020603050405020304" pitchFamily="18" charset="0"/>
              </a:rPr>
              <a:t>interprets the work done by the annual conference session to the congregation. </a:t>
            </a:r>
          </a:p>
          <a:p>
            <a:pPr marL="342900" marR="0" lvl="0" indent="-342900">
              <a:spcBef>
                <a:spcPts val="0"/>
              </a:spcBef>
              <a:spcAft>
                <a:spcPts val="0"/>
              </a:spcAft>
              <a:buFont typeface="Symbol" pitchFamily="2" charset="2"/>
              <a:buChar char=""/>
            </a:pPr>
            <a:r>
              <a:rPr lang="en-US" sz="2400" dirty="0">
                <a:solidFill>
                  <a:schemeClr val="bg1"/>
                </a:solidFill>
                <a:latin typeface="DIN Condensed" pitchFamily="2" charset="0"/>
                <a:ea typeface="Calibri" panose="020F0502020204030204" pitchFamily="34" charset="0"/>
                <a:cs typeface="Times New Roman" panose="02020603050405020304" pitchFamily="18" charset="0"/>
              </a:rPr>
              <a:t>participates in the annual conference sessions and votes on all matters except those pertaining to ministerial relations;</a:t>
            </a:r>
          </a:p>
          <a:p>
            <a:pPr marL="342900" marR="0" lvl="0" indent="-342900">
              <a:spcBef>
                <a:spcPts val="0"/>
              </a:spcBef>
              <a:spcAft>
                <a:spcPts val="0"/>
              </a:spcAft>
              <a:buFont typeface="Symbol" pitchFamily="2" charset="2"/>
              <a:buChar char=""/>
            </a:pPr>
            <a:r>
              <a:rPr lang="en-US" sz="2400" dirty="0">
                <a:solidFill>
                  <a:schemeClr val="bg1"/>
                </a:solidFill>
                <a:latin typeface="DIN Condensed" pitchFamily="2" charset="0"/>
                <a:ea typeface="Calibri" panose="020F0502020204030204" pitchFamily="34" charset="0"/>
                <a:cs typeface="Times New Roman" panose="02020603050405020304" pitchFamily="18" charset="0"/>
              </a:rPr>
              <a:t>reports to the congregation and to the church council after the close of the conference;</a:t>
            </a:r>
          </a:p>
          <a:p>
            <a:pPr marL="342900" marR="0" lvl="0" indent="-342900">
              <a:spcBef>
                <a:spcPts val="0"/>
              </a:spcBef>
              <a:spcAft>
                <a:spcPts val="0"/>
              </a:spcAft>
              <a:buFont typeface="Symbol" pitchFamily="2" charset="2"/>
              <a:buChar char=""/>
            </a:pPr>
            <a:r>
              <a:rPr lang="en-US" sz="2400" dirty="0">
                <a:solidFill>
                  <a:schemeClr val="bg1"/>
                </a:solidFill>
                <a:latin typeface="DIN Condensed" pitchFamily="2" charset="0"/>
                <a:ea typeface="Calibri" panose="020F0502020204030204" pitchFamily="34" charset="0"/>
                <a:cs typeface="Times New Roman" panose="02020603050405020304" pitchFamily="18" charset="0"/>
              </a:rPr>
              <a:t>serves as a member of the charge conference, church council, the finance committee, and the staff/pastor-parish relations committee</a:t>
            </a:r>
          </a:p>
          <a:p>
            <a:pPr marL="342900" marR="0" lvl="0" indent="-342900">
              <a:spcBef>
                <a:spcPts val="0"/>
              </a:spcBef>
              <a:spcAft>
                <a:spcPts val="0"/>
              </a:spcAft>
              <a:buFont typeface="Symbol" pitchFamily="2" charset="2"/>
              <a:buChar char=""/>
            </a:pPr>
            <a:endParaRPr lang="en-US" sz="2800" dirty="0">
              <a:solidFill>
                <a:schemeClr val="bg1"/>
              </a:solidFill>
              <a:latin typeface="DIN Condense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068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270801"/>
            <a:ext cx="7829325" cy="806310"/>
          </a:xfrm>
          <a:prstGeom prst="rect">
            <a:avLst/>
          </a:prstGeom>
        </p:spPr>
        <p:txBody>
          <a:bodyPr vert="horz" wrap="square" lIns="0" tIns="162305" rIns="0" bIns="0" rtlCol="0">
            <a:spAutoFit/>
          </a:bodyPr>
          <a:lstStyle/>
          <a:p>
            <a:pPr marL="5776" marR="2310">
              <a:lnSpc>
                <a:spcPct val="75000"/>
              </a:lnSpc>
              <a:spcBef>
                <a:spcPts val="1278"/>
              </a:spcBef>
            </a:pPr>
            <a:r>
              <a:rPr lang="en-US" sz="5400" b="1" spc="-2" dirty="0">
                <a:solidFill>
                  <a:srgbClr val="00B0F0"/>
                </a:solidFill>
                <a:latin typeface="DIN Condensed"/>
                <a:cs typeface="DIN Condensed"/>
              </a:rPr>
              <a:t>Lay Member of Annual Conference </a:t>
            </a:r>
            <a:endParaRPr sz="5400" b="1" spc="-2" dirty="0">
              <a:solidFill>
                <a:srgbClr val="00B0F0"/>
              </a:solidFill>
              <a:latin typeface="DIN Condensed"/>
              <a:cs typeface="DIN Condensed"/>
            </a:endParaRPr>
          </a:p>
        </p:txBody>
      </p:sp>
      <p:pic>
        <p:nvPicPr>
          <p:cNvPr id="3" name="Picture 2">
            <a:extLst>
              <a:ext uri="{FF2B5EF4-FFF2-40B4-BE49-F238E27FC236}">
                <a16:creationId xmlns:a16="http://schemas.microsoft.com/office/drawing/2014/main" id="{ACA26C7F-815E-774B-89DA-31277D3B7534}"/>
              </a:ext>
            </a:extLst>
          </p:cNvPr>
          <p:cNvPicPr>
            <a:picLocks noChangeAspect="1"/>
          </p:cNvPicPr>
          <p:nvPr/>
        </p:nvPicPr>
        <p:blipFill>
          <a:blip r:embed="rId3"/>
          <a:stretch>
            <a:fillRect/>
          </a:stretch>
        </p:blipFill>
        <p:spPr>
          <a:xfrm>
            <a:off x="457200" y="1733550"/>
            <a:ext cx="1524000" cy="2352842"/>
          </a:xfrm>
          <a:prstGeom prst="rect">
            <a:avLst/>
          </a:prstGeom>
        </p:spPr>
      </p:pic>
      <p:sp>
        <p:nvSpPr>
          <p:cNvPr id="9" name="object 2">
            <a:extLst>
              <a:ext uri="{FF2B5EF4-FFF2-40B4-BE49-F238E27FC236}">
                <a16:creationId xmlns:a16="http://schemas.microsoft.com/office/drawing/2014/main" id="{32E6CD81-950F-A041-AFF2-7038791DB933}"/>
              </a:ext>
            </a:extLst>
          </p:cNvPr>
          <p:cNvSpPr txBox="1"/>
          <p:nvPr/>
        </p:nvSpPr>
        <p:spPr>
          <a:xfrm>
            <a:off x="2286000" y="1047750"/>
            <a:ext cx="6553200" cy="3426322"/>
          </a:xfrm>
          <a:prstGeom prst="rect">
            <a:avLst/>
          </a:prstGeom>
        </p:spPr>
        <p:txBody>
          <a:bodyPr vert="horz" wrap="square" lIns="0" tIns="162305" rIns="0" bIns="0" rtlCol="0">
            <a:spAutoFit/>
          </a:bodyPr>
          <a:lstStyle/>
          <a:p>
            <a:pPr marR="0" lvl="0">
              <a:spcBef>
                <a:spcPts val="0"/>
              </a:spcBef>
              <a:spcAft>
                <a:spcPts val="0"/>
              </a:spcAft>
            </a:pPr>
            <a:r>
              <a:rPr lang="en-US" sz="2800" b="1" cap="all" dirty="0">
                <a:solidFill>
                  <a:srgbClr val="FFC000"/>
                </a:solidFill>
                <a:latin typeface="DIN Condensed" pitchFamily="2" charset="0"/>
                <a:ea typeface="Calibri" panose="020F0502020204030204" pitchFamily="34" charset="0"/>
                <a:cs typeface="Times New Roman" panose="02020603050405020304" pitchFamily="18" charset="0"/>
              </a:rPr>
              <a:t>has many responsibilities:</a:t>
            </a:r>
          </a:p>
          <a:p>
            <a:pPr marR="0" lvl="0">
              <a:spcBef>
                <a:spcPts val="0"/>
              </a:spcBef>
              <a:spcAft>
                <a:spcPts val="0"/>
              </a:spcAft>
            </a:pPr>
            <a:r>
              <a:rPr lang="en-US" sz="2800" b="1" cap="all" dirty="0">
                <a:solidFill>
                  <a:srgbClr val="FFC000"/>
                </a:solidFill>
                <a:latin typeface="DIN Condensed" pitchFamily="2"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Arial" panose="020B0604020202020204" pitchFamily="34" charset="0"/>
              <a:buChar char="•"/>
            </a:pPr>
            <a:r>
              <a:rPr lang="en-US" sz="3200" dirty="0">
                <a:solidFill>
                  <a:schemeClr val="bg1"/>
                </a:solidFill>
                <a:latin typeface="DIN Condensed" pitchFamily="2" charset="0"/>
                <a:ea typeface="Calibri" panose="020F0502020204030204" pitchFamily="34" charset="0"/>
                <a:cs typeface="Times New Roman" panose="02020603050405020304" pitchFamily="18" charset="0"/>
              </a:rPr>
              <a:t>Prepare for Annual Conference</a:t>
            </a:r>
          </a:p>
          <a:p>
            <a:pPr marL="342900" marR="0" lvl="0" indent="-342900">
              <a:spcBef>
                <a:spcPts val="0"/>
              </a:spcBef>
              <a:spcAft>
                <a:spcPts val="0"/>
              </a:spcAft>
              <a:buFont typeface="Arial" panose="020B0604020202020204" pitchFamily="34" charset="0"/>
              <a:buChar char="•"/>
            </a:pPr>
            <a:r>
              <a:rPr lang="en-US" sz="3200" dirty="0">
                <a:solidFill>
                  <a:schemeClr val="bg1"/>
                </a:solidFill>
                <a:latin typeface="DIN Condensed" pitchFamily="2" charset="0"/>
                <a:ea typeface="Calibri" panose="020F0502020204030204" pitchFamily="34" charset="0"/>
                <a:cs typeface="Times New Roman" panose="02020603050405020304" pitchFamily="18" charset="0"/>
              </a:rPr>
              <a:t>Participate during Annual Conference</a:t>
            </a:r>
          </a:p>
          <a:p>
            <a:pPr marL="342900" marR="0" lvl="0" indent="-342900">
              <a:spcBef>
                <a:spcPts val="0"/>
              </a:spcBef>
              <a:spcAft>
                <a:spcPts val="0"/>
              </a:spcAft>
              <a:buFont typeface="Arial" panose="020B0604020202020204" pitchFamily="34" charset="0"/>
              <a:buChar char="•"/>
            </a:pPr>
            <a:r>
              <a:rPr lang="en-US" sz="3200" dirty="0">
                <a:solidFill>
                  <a:schemeClr val="bg1"/>
                </a:solidFill>
                <a:latin typeface="DIN Condensed" pitchFamily="2" charset="0"/>
                <a:ea typeface="Calibri" panose="020F0502020204030204" pitchFamily="34" charset="0"/>
                <a:cs typeface="Times New Roman" panose="02020603050405020304" pitchFamily="18" charset="0"/>
              </a:rPr>
              <a:t>Serve after Annual Conference</a:t>
            </a:r>
          </a:p>
          <a:p>
            <a:pPr marL="342900" marR="0" lvl="0" indent="-342900">
              <a:spcBef>
                <a:spcPts val="0"/>
              </a:spcBef>
              <a:spcAft>
                <a:spcPts val="0"/>
              </a:spcAft>
              <a:buFont typeface="Arial" panose="020B0604020202020204" pitchFamily="34" charset="0"/>
              <a:buChar char="•"/>
            </a:pPr>
            <a:r>
              <a:rPr lang="en-US" sz="3200" dirty="0">
                <a:solidFill>
                  <a:schemeClr val="bg1"/>
                </a:solidFill>
                <a:latin typeface="DIN Condensed" pitchFamily="2" charset="0"/>
                <a:ea typeface="Calibri" panose="020F0502020204030204" pitchFamily="34" charset="0"/>
                <a:cs typeface="Times New Roman" panose="02020603050405020304" pitchFamily="18" charset="0"/>
              </a:rPr>
              <a:t>General Conference</a:t>
            </a:r>
          </a:p>
          <a:p>
            <a:pPr marL="342900" marR="0" lvl="0" indent="-342900">
              <a:spcBef>
                <a:spcPts val="0"/>
              </a:spcBef>
              <a:spcAft>
                <a:spcPts val="0"/>
              </a:spcAft>
              <a:buFont typeface="Symbol" pitchFamily="2" charset="2"/>
              <a:buChar char=""/>
            </a:pPr>
            <a:endParaRPr lang="en-US" sz="2800" dirty="0">
              <a:solidFill>
                <a:schemeClr val="bg1"/>
              </a:solidFill>
              <a:latin typeface="DIN Condensed"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00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9135" y="590550"/>
            <a:ext cx="8245730" cy="3828291"/>
          </a:xfrm>
          <a:prstGeom prst="rect">
            <a:avLst/>
          </a:prstGeom>
        </p:spPr>
        <p:txBody>
          <a:bodyPr vert="horz" wrap="square" lIns="0" tIns="162305" rIns="0" bIns="0" rtlCol="0">
            <a:spAutoFit/>
          </a:bodyPr>
          <a:lstStyle/>
          <a:p>
            <a:pPr marL="5776" marR="2310" algn="ctr">
              <a:lnSpc>
                <a:spcPct val="83200"/>
              </a:lnSpc>
              <a:spcBef>
                <a:spcPts val="1278"/>
              </a:spcBef>
            </a:pPr>
            <a:r>
              <a:rPr lang="en-US" sz="5139" b="1" spc="-2" dirty="0">
                <a:solidFill>
                  <a:srgbClr val="00B0F0"/>
                </a:solidFill>
                <a:latin typeface="DIN Condensed"/>
                <a:cs typeface="DIN Condensed"/>
              </a:rPr>
              <a:t>REMEMBER:</a:t>
            </a:r>
            <a:br>
              <a:rPr lang="en-US" sz="5139" b="1" spc="-2" dirty="0">
                <a:solidFill>
                  <a:srgbClr val="34A5DA"/>
                </a:solidFill>
                <a:latin typeface="DIN Condensed"/>
                <a:cs typeface="DIN Condensed"/>
              </a:rPr>
            </a:br>
            <a:r>
              <a:rPr lang="en-US" sz="8914" b="1" spc="-2" dirty="0">
                <a:solidFill>
                  <a:srgbClr val="FFFFFF"/>
                </a:solidFill>
                <a:latin typeface="DIN Condensed"/>
                <a:cs typeface="DIN Condensed"/>
              </a:rPr>
              <a:t>LEADERSHIP </a:t>
            </a:r>
            <a:br>
              <a:rPr lang="en-US" sz="8914" b="1" spc="-2" dirty="0">
                <a:solidFill>
                  <a:srgbClr val="FFFFFF"/>
                </a:solidFill>
                <a:latin typeface="DIN Condensed"/>
                <a:cs typeface="DIN Condensed"/>
              </a:rPr>
            </a:br>
            <a:r>
              <a:rPr lang="en-US" sz="8914" b="1" spc="-2" dirty="0">
                <a:solidFill>
                  <a:srgbClr val="FFFFFF"/>
                </a:solidFill>
                <a:latin typeface="DIN Condensed"/>
                <a:cs typeface="DIN Condensed"/>
              </a:rPr>
              <a:t>is a lifelong process </a:t>
            </a:r>
          </a:p>
          <a:p>
            <a:pPr marL="5776" marR="2310" algn="ctr">
              <a:lnSpc>
                <a:spcPct val="83200"/>
              </a:lnSpc>
              <a:spcBef>
                <a:spcPts val="1278"/>
              </a:spcBef>
            </a:pPr>
            <a:r>
              <a:rPr lang="en-US" sz="4400" b="1" spc="-2" dirty="0">
                <a:solidFill>
                  <a:srgbClr val="FFFFFF"/>
                </a:solidFill>
                <a:latin typeface="DIN Condensed"/>
                <a:cs typeface="DIN Condensed"/>
              </a:rPr>
              <a:t>of study, prayer, and discernment. </a:t>
            </a:r>
            <a:endParaRPr lang="en-US" sz="11500" b="1" spc="-2" dirty="0">
              <a:solidFill>
                <a:srgbClr val="FFFFFF"/>
              </a:solidFill>
              <a:latin typeface="DIN Condensed"/>
              <a:cs typeface="DIN Condensed"/>
            </a:endParaRPr>
          </a:p>
        </p:txBody>
      </p:sp>
    </p:spTree>
    <p:extLst>
      <p:ext uri="{BB962C8B-B14F-4D97-AF65-F5344CB8AC3E}">
        <p14:creationId xmlns:p14="http://schemas.microsoft.com/office/powerpoint/2010/main" val="174022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11813</TotalTime>
  <Words>814</Words>
  <Application>Microsoft Macintosh PowerPoint</Application>
  <PresentationFormat>On-screen Show (16:9)</PresentationFormat>
  <Paragraphs>115</Paragraphs>
  <Slides>14</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AvenirNext-Medium</vt:lpstr>
      <vt:lpstr>Calibri</vt:lpstr>
      <vt:lpstr>Courier New</vt:lpstr>
      <vt:lpstr>DIN Condensed</vt:lpstr>
      <vt:lpstr>Montserrat</vt:lpstr>
      <vt:lpstr>Montserrat Medium</vt:lpstr>
      <vt:lpstr>Montserrat Regular</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90</cp:revision>
  <dcterms:created xsi:type="dcterms:W3CDTF">2019-05-13T10:53:55Z</dcterms:created>
  <dcterms:modified xsi:type="dcterms:W3CDTF">2021-03-18T11:00:17Z</dcterms:modified>
</cp:coreProperties>
</file>