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96" r:id="rId2"/>
    <p:sldId id="378" r:id="rId3"/>
    <p:sldId id="397" r:id="rId4"/>
    <p:sldId id="303" r:id="rId5"/>
    <p:sldId id="398" r:id="rId6"/>
    <p:sldId id="399" r:id="rId7"/>
    <p:sldId id="400" r:id="rId8"/>
    <p:sldId id="401" r:id="rId9"/>
    <p:sldId id="390" r:id="rId10"/>
    <p:sldId id="395" r:id="rId11"/>
  </p:sldIdLst>
  <p:sldSz cx="9144000" cy="5143500" type="screen16x9"/>
  <p:notesSz cx="20104100" cy="11309350"/>
  <p:defaultTextStyle>
    <a:defPPr>
      <a:defRPr lang="en-US"/>
    </a:defPPr>
    <a:lvl1pPr marL="0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1pPr>
    <a:lvl2pPr marL="207935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2pPr>
    <a:lvl3pPr marL="415869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3pPr>
    <a:lvl4pPr marL="623804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4pPr>
    <a:lvl5pPr marL="831738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5pPr>
    <a:lvl6pPr marL="1039673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6pPr>
    <a:lvl7pPr marL="1247607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7pPr>
    <a:lvl8pPr marL="1455542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8pPr>
    <a:lvl9pPr marL="1663476" algn="l" defTabSz="207935" rtl="0" eaLnBrk="1" latinLnBrk="0" hangingPunct="1">
      <a:defRPr sz="8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10" userDrawn="1">
          <p15:clr>
            <a:srgbClr val="A4A3A4"/>
          </p15:clr>
        </p15:guide>
        <p15:guide id="2" pos="98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51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497"/>
    <p:restoredTop sz="90146"/>
  </p:normalViewPr>
  <p:slideViewPr>
    <p:cSldViewPr>
      <p:cViewPr varScale="1">
        <p:scale>
          <a:sx n="181" d="100"/>
          <a:sy n="181" d="100"/>
        </p:scale>
        <p:origin x="896" y="184"/>
      </p:cViewPr>
      <p:guideLst>
        <p:guide orient="horz" pos="1310"/>
        <p:guide pos="9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1387138" y="0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798A5-095B-F146-82EB-C851DA7DBDF4}" type="datetimeFigureOut">
              <a:rPr lang="en-US" smtClean="0"/>
              <a:t>3/17/21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281738" y="847725"/>
            <a:ext cx="7540625" cy="4241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009775" y="5372100"/>
            <a:ext cx="16084550" cy="5089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1387138" y="10742613"/>
            <a:ext cx="8712200" cy="5651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8A9B5-A9CE-C743-A078-1B5F3CDA02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7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1pPr>
    <a:lvl2pPr marL="207935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2pPr>
    <a:lvl3pPr marL="415869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3pPr>
    <a:lvl4pPr marL="623804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4pPr>
    <a:lvl5pPr marL="831738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5pPr>
    <a:lvl6pPr marL="1039673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6pPr>
    <a:lvl7pPr marL="1247607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7pPr>
    <a:lvl8pPr marL="1455542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8pPr>
    <a:lvl9pPr marL="1663476" algn="l" defTabSz="207935" rtl="0" eaLnBrk="1" latinLnBrk="0" hangingPunct="1">
      <a:defRPr sz="5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895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500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649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803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(5/14/19 14:46) -----</a:t>
            </a:r>
          </a:p>
          <a:p>
            <a:r>
              <a:rPr lang="en-US" dirty="0"/>
              <a:t>Q: Do you have a church website?</a:t>
            </a:r>
          </a:p>
          <a:p>
            <a:r>
              <a:rPr lang="en-US" dirty="0"/>
              <a:t>Q: Are you happy with your church website?</a:t>
            </a:r>
          </a:p>
          <a:p>
            <a:r>
              <a:rPr lang="en-US" dirty="0"/>
              <a:t>Q: Do you have some control over your church website?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1082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----- Meeting Notes (5/14/19 14:46) -----</a:t>
            </a:r>
          </a:p>
          <a:p>
            <a:r>
              <a:rPr lang="en-US" dirty="0"/>
              <a:t>Q: Do you have a church website?</a:t>
            </a:r>
          </a:p>
          <a:p>
            <a:r>
              <a:rPr lang="en-US" dirty="0"/>
              <a:t>Q: Are you happy with your church website?</a:t>
            </a:r>
          </a:p>
          <a:p>
            <a:r>
              <a:rPr lang="en-US" dirty="0"/>
              <a:t>Q: Do you have some control over your church website?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682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058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0565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0418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4C8A9B5-A9CE-C743-A078-1B5F3CDA02F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59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91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211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17" name="bk object 17"/>
          <p:cNvSpPr/>
          <p:nvPr/>
        </p:nvSpPr>
        <p:spPr>
          <a:xfrm>
            <a:off x="285750" y="523700"/>
            <a:ext cx="8572717" cy="289"/>
          </a:xfrm>
          <a:custGeom>
            <a:avLst/>
            <a:gdLst/>
            <a:ahLst/>
            <a:cxnLst/>
            <a:rect l="l" t="t" r="r" b="b"/>
            <a:pathLst>
              <a:path w="18848070" h="634">
                <a:moveTo>
                  <a:pt x="0" y="303"/>
                </a:moveTo>
                <a:lnTo>
                  <a:pt x="18847593" y="0"/>
                </a:lnTo>
              </a:path>
            </a:pathLst>
          </a:custGeom>
          <a:ln w="20941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024" y="721835"/>
            <a:ext cx="8545952" cy="416396"/>
          </a:xfrm>
        </p:spPr>
        <p:txBody>
          <a:bodyPr lIns="0" tIns="0" rIns="0" bIns="0"/>
          <a:lstStyle>
            <a:lvl1pPr>
              <a:defRPr sz="2706" b="1" i="0">
                <a:solidFill>
                  <a:srgbClr val="34A5DA"/>
                </a:solidFill>
                <a:latin typeface="DIN Condensed"/>
                <a:cs typeface="DIN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024" y="721835"/>
            <a:ext cx="8545952" cy="416396"/>
          </a:xfrm>
        </p:spPr>
        <p:txBody>
          <a:bodyPr lIns="0" tIns="0" rIns="0" bIns="0"/>
          <a:lstStyle>
            <a:lvl1pPr>
              <a:defRPr sz="2706" b="1" i="0">
                <a:solidFill>
                  <a:srgbClr val="34A5DA"/>
                </a:solidFill>
                <a:latin typeface="DIN Condensed"/>
                <a:cs typeface="DIN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183005"/>
            <a:ext cx="39776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024" y="721835"/>
            <a:ext cx="8545952" cy="416396"/>
          </a:xfrm>
        </p:spPr>
        <p:txBody>
          <a:bodyPr lIns="0" tIns="0" rIns="0" bIns="0"/>
          <a:lstStyle>
            <a:lvl1pPr>
              <a:defRPr sz="2706" b="1" i="0">
                <a:solidFill>
                  <a:srgbClr val="34A5DA"/>
                </a:solidFill>
                <a:latin typeface="DIN Condensed"/>
                <a:cs typeface="DIN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5143211"/>
          </a:xfrm>
          <a:custGeom>
            <a:avLst/>
            <a:gdLst/>
            <a:ahLst/>
            <a:cxnLst/>
            <a:rect l="l" t="t" r="r" b="b"/>
            <a:pathLst>
              <a:path w="20104100" h="11308715">
                <a:moveTo>
                  <a:pt x="0" y="11308556"/>
                </a:moveTo>
                <a:lnTo>
                  <a:pt x="20104099" y="11308556"/>
                </a:lnTo>
                <a:lnTo>
                  <a:pt x="20104099" y="0"/>
                </a:lnTo>
                <a:lnTo>
                  <a:pt x="0" y="0"/>
                </a:lnTo>
                <a:lnTo>
                  <a:pt x="0" y="11308556"/>
                </a:lnTo>
                <a:close/>
              </a:path>
            </a:pathLst>
          </a:custGeom>
          <a:solidFill>
            <a:srgbClr val="222222"/>
          </a:solidFill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024" y="721835"/>
            <a:ext cx="8545952" cy="915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950" b="1" i="0">
                <a:solidFill>
                  <a:srgbClr val="34A5DA"/>
                </a:solidFill>
                <a:latin typeface="DIN Condensed"/>
                <a:cs typeface="DIN Condense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99024" y="1429064"/>
            <a:ext cx="8545952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4783455"/>
            <a:ext cx="2926080" cy="12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4783455"/>
            <a:ext cx="2103120" cy="12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3/17/21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1" y="4783455"/>
            <a:ext cx="2103120" cy="1260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207935">
        <a:defRPr>
          <a:latin typeface="+mn-lt"/>
          <a:ea typeface="+mn-ea"/>
          <a:cs typeface="+mn-cs"/>
        </a:defRPr>
      </a:lvl2pPr>
      <a:lvl3pPr marL="415869">
        <a:defRPr>
          <a:latin typeface="+mn-lt"/>
          <a:ea typeface="+mn-ea"/>
          <a:cs typeface="+mn-cs"/>
        </a:defRPr>
      </a:lvl3pPr>
      <a:lvl4pPr marL="623804">
        <a:defRPr>
          <a:latin typeface="+mn-lt"/>
          <a:ea typeface="+mn-ea"/>
          <a:cs typeface="+mn-cs"/>
        </a:defRPr>
      </a:lvl4pPr>
      <a:lvl5pPr marL="831738">
        <a:defRPr>
          <a:latin typeface="+mn-lt"/>
          <a:ea typeface="+mn-ea"/>
          <a:cs typeface="+mn-cs"/>
        </a:defRPr>
      </a:lvl5pPr>
      <a:lvl6pPr marL="1039673">
        <a:defRPr>
          <a:latin typeface="+mn-lt"/>
          <a:ea typeface="+mn-ea"/>
          <a:cs typeface="+mn-cs"/>
        </a:defRPr>
      </a:lvl6pPr>
      <a:lvl7pPr marL="1247607">
        <a:defRPr>
          <a:latin typeface="+mn-lt"/>
          <a:ea typeface="+mn-ea"/>
          <a:cs typeface="+mn-cs"/>
        </a:defRPr>
      </a:lvl7pPr>
      <a:lvl8pPr marL="1455542">
        <a:defRPr>
          <a:latin typeface="+mn-lt"/>
          <a:ea typeface="+mn-ea"/>
          <a:cs typeface="+mn-cs"/>
        </a:defRPr>
      </a:lvl8pPr>
      <a:lvl9pPr marL="166347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207935">
        <a:defRPr>
          <a:latin typeface="+mn-lt"/>
          <a:ea typeface="+mn-ea"/>
          <a:cs typeface="+mn-cs"/>
        </a:defRPr>
      </a:lvl2pPr>
      <a:lvl3pPr marL="415869">
        <a:defRPr>
          <a:latin typeface="+mn-lt"/>
          <a:ea typeface="+mn-ea"/>
          <a:cs typeface="+mn-cs"/>
        </a:defRPr>
      </a:lvl3pPr>
      <a:lvl4pPr marL="623804">
        <a:defRPr>
          <a:latin typeface="+mn-lt"/>
          <a:ea typeface="+mn-ea"/>
          <a:cs typeface="+mn-cs"/>
        </a:defRPr>
      </a:lvl4pPr>
      <a:lvl5pPr marL="831738">
        <a:defRPr>
          <a:latin typeface="+mn-lt"/>
          <a:ea typeface="+mn-ea"/>
          <a:cs typeface="+mn-cs"/>
        </a:defRPr>
      </a:lvl5pPr>
      <a:lvl6pPr marL="1039673">
        <a:defRPr>
          <a:latin typeface="+mn-lt"/>
          <a:ea typeface="+mn-ea"/>
          <a:cs typeface="+mn-cs"/>
        </a:defRPr>
      </a:lvl6pPr>
      <a:lvl7pPr marL="1247607">
        <a:defRPr>
          <a:latin typeface="+mn-lt"/>
          <a:ea typeface="+mn-ea"/>
          <a:cs typeface="+mn-cs"/>
        </a:defRPr>
      </a:lvl7pPr>
      <a:lvl8pPr marL="1455542">
        <a:defRPr>
          <a:latin typeface="+mn-lt"/>
          <a:ea typeface="+mn-ea"/>
          <a:cs typeface="+mn-cs"/>
        </a:defRPr>
      </a:lvl8pPr>
      <a:lvl9pPr marL="166347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Word_Document.docx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24" y="3368834"/>
            <a:ext cx="8572115" cy="289"/>
          </a:xfrm>
          <a:custGeom>
            <a:avLst/>
            <a:gdLst/>
            <a:ahLst/>
            <a:cxnLst/>
            <a:rect l="l" t="t" r="r" b="b"/>
            <a:pathLst>
              <a:path w="18848070" h="634">
                <a:moveTo>
                  <a:pt x="0" y="303"/>
                </a:moveTo>
                <a:lnTo>
                  <a:pt x="18847593" y="0"/>
                </a:lnTo>
              </a:path>
            </a:pathLst>
          </a:custGeom>
          <a:ln w="41883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3" name="object 3"/>
          <p:cNvSpPr txBox="1"/>
          <p:nvPr/>
        </p:nvSpPr>
        <p:spPr>
          <a:xfrm>
            <a:off x="307889" y="1428750"/>
            <a:ext cx="8528218" cy="1309414"/>
          </a:xfrm>
          <a:prstGeom prst="rect">
            <a:avLst/>
          </a:prstGeom>
        </p:spPr>
        <p:txBody>
          <a:bodyPr vert="horz" wrap="square" lIns="0" tIns="7509" rIns="0" bIns="0" rtlCol="0">
            <a:spAutoFit/>
          </a:bodyPr>
          <a:lstStyle/>
          <a:p>
            <a:pPr marL="5776" algn="ctr">
              <a:lnSpc>
                <a:spcPct val="70000"/>
              </a:lnSpc>
              <a:spcBef>
                <a:spcPts val="59"/>
              </a:spcBef>
            </a:pPr>
            <a:r>
              <a:rPr lang="en-US" sz="11500" b="1" cap="all" spc="5" dirty="0">
                <a:solidFill>
                  <a:srgbClr val="92D050"/>
                </a:solidFill>
                <a:latin typeface="DIN Condensed"/>
                <a:cs typeface="DIN Condensed"/>
              </a:rPr>
              <a:t>FINANCE</a:t>
            </a:r>
            <a:endParaRPr lang="en-US" sz="3600" b="1" cap="all" spc="5" dirty="0">
              <a:solidFill>
                <a:srgbClr val="92D050"/>
              </a:solidFill>
              <a:latin typeface="DIN Condensed"/>
              <a:cs typeface="DIN Condense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5669" y="3867150"/>
            <a:ext cx="4412659" cy="604551"/>
          </a:xfrm>
          <a:prstGeom prst="rect">
            <a:avLst/>
          </a:prstGeom>
        </p:spPr>
        <p:txBody>
          <a:bodyPr vert="horz" wrap="square" lIns="0" tIns="5487" rIns="0" bIns="0" rtlCol="0">
            <a:spAutoFit/>
          </a:bodyPr>
          <a:lstStyle/>
          <a:p>
            <a:pPr marL="5776" algn="ctr">
              <a:lnSpc>
                <a:spcPct val="120000"/>
              </a:lnSpc>
              <a:spcBef>
                <a:spcPts val="43"/>
              </a:spcBef>
            </a:pPr>
            <a:r>
              <a:rPr lang="en-US" sz="2183" spc="-2" dirty="0">
                <a:solidFill>
                  <a:schemeClr val="bg1"/>
                </a:solidFill>
                <a:latin typeface="Montserrat Regular"/>
                <a:cs typeface="Montserrat Regular"/>
              </a:rPr>
              <a:t>Rev. Dr. Rich Hendrickson</a:t>
            </a:r>
          </a:p>
          <a:p>
            <a:pPr marL="5776" algn="ctr">
              <a:spcBef>
                <a:spcPts val="43"/>
              </a:spcBef>
            </a:pPr>
            <a:r>
              <a:rPr lang="en-US" sz="1273" spc="-2" dirty="0">
                <a:solidFill>
                  <a:schemeClr val="bg1"/>
                </a:solidFill>
                <a:latin typeface="Montserrat Regular"/>
                <a:cs typeface="Montserrat Regular"/>
              </a:rPr>
              <a:t>Pastor of St. Paul’s UMC Ocean Grove</a:t>
            </a:r>
            <a:endParaRPr lang="en-US" sz="1092" i="1" spc="-2" dirty="0">
              <a:solidFill>
                <a:schemeClr val="bg1"/>
              </a:solidFill>
              <a:latin typeface="Montserrat Regular"/>
              <a:cs typeface="Montserrat Regular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F222F0-2F03-9C43-AE33-109D405E4D7E}"/>
              </a:ext>
            </a:extLst>
          </p:cNvPr>
          <p:cNvSpPr/>
          <p:nvPr/>
        </p:nvSpPr>
        <p:spPr>
          <a:xfrm>
            <a:off x="3822434" y="2530279"/>
            <a:ext cx="1499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92D050"/>
                </a:solidFill>
                <a:latin typeface="Britannic Bold" panose="020B0903060703020204" pitchFamily="34" charset="0"/>
              </a:rPr>
              <a:t>{258.4}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7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40024" y="3368834"/>
            <a:ext cx="8572115" cy="289"/>
          </a:xfrm>
          <a:custGeom>
            <a:avLst/>
            <a:gdLst/>
            <a:ahLst/>
            <a:cxnLst/>
            <a:rect l="l" t="t" r="r" b="b"/>
            <a:pathLst>
              <a:path w="18848070" h="634">
                <a:moveTo>
                  <a:pt x="0" y="303"/>
                </a:moveTo>
                <a:lnTo>
                  <a:pt x="18847593" y="0"/>
                </a:lnTo>
              </a:path>
            </a:pathLst>
          </a:custGeom>
          <a:ln w="41883">
            <a:solidFill>
              <a:srgbClr val="A6AAA9"/>
            </a:solidFill>
          </a:ln>
        </p:spPr>
        <p:txBody>
          <a:bodyPr wrap="square" lIns="0" tIns="0" rIns="0" bIns="0" rtlCol="0"/>
          <a:lstStyle/>
          <a:p>
            <a:endParaRPr sz="372"/>
          </a:p>
        </p:txBody>
      </p:sp>
      <p:sp>
        <p:nvSpPr>
          <p:cNvPr id="3" name="object 3"/>
          <p:cNvSpPr txBox="1"/>
          <p:nvPr/>
        </p:nvSpPr>
        <p:spPr>
          <a:xfrm>
            <a:off x="307889" y="1428750"/>
            <a:ext cx="8528218" cy="1309414"/>
          </a:xfrm>
          <a:prstGeom prst="rect">
            <a:avLst/>
          </a:prstGeom>
        </p:spPr>
        <p:txBody>
          <a:bodyPr vert="horz" wrap="square" lIns="0" tIns="7509" rIns="0" bIns="0" rtlCol="0">
            <a:spAutoFit/>
          </a:bodyPr>
          <a:lstStyle/>
          <a:p>
            <a:pPr marL="5776" algn="ctr">
              <a:lnSpc>
                <a:spcPct val="70000"/>
              </a:lnSpc>
              <a:spcBef>
                <a:spcPts val="59"/>
              </a:spcBef>
            </a:pPr>
            <a:r>
              <a:rPr lang="en-US" sz="11500" b="1" cap="all" spc="5" dirty="0">
                <a:solidFill>
                  <a:srgbClr val="92D050"/>
                </a:solidFill>
                <a:latin typeface="DIN Condensed"/>
                <a:cs typeface="DIN Condensed"/>
              </a:rPr>
              <a:t>FINANCE</a:t>
            </a:r>
            <a:endParaRPr lang="en-US" sz="3600" b="1" cap="all" spc="5" dirty="0">
              <a:solidFill>
                <a:srgbClr val="92D050"/>
              </a:solidFill>
              <a:latin typeface="DIN Condensed"/>
              <a:cs typeface="DIN Condensed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5669" y="3867150"/>
            <a:ext cx="4412659" cy="604551"/>
          </a:xfrm>
          <a:prstGeom prst="rect">
            <a:avLst/>
          </a:prstGeom>
        </p:spPr>
        <p:txBody>
          <a:bodyPr vert="horz" wrap="square" lIns="0" tIns="5487" rIns="0" bIns="0" rtlCol="0">
            <a:spAutoFit/>
          </a:bodyPr>
          <a:lstStyle/>
          <a:p>
            <a:pPr marL="5776" algn="ctr">
              <a:lnSpc>
                <a:spcPct val="120000"/>
              </a:lnSpc>
              <a:spcBef>
                <a:spcPts val="43"/>
              </a:spcBef>
            </a:pPr>
            <a:r>
              <a:rPr lang="en-US" sz="2183" spc="-2" dirty="0">
                <a:solidFill>
                  <a:schemeClr val="bg1"/>
                </a:solidFill>
                <a:latin typeface="Montserrat Regular"/>
                <a:cs typeface="Montserrat Regular"/>
              </a:rPr>
              <a:t>Rev. Dr. Rich Hendrickson</a:t>
            </a:r>
          </a:p>
          <a:p>
            <a:pPr marL="5776" algn="ctr">
              <a:spcBef>
                <a:spcPts val="43"/>
              </a:spcBef>
            </a:pPr>
            <a:r>
              <a:rPr lang="en-US" sz="1273" spc="-2" dirty="0">
                <a:solidFill>
                  <a:schemeClr val="bg1"/>
                </a:solidFill>
                <a:latin typeface="Montserrat Regular"/>
                <a:cs typeface="Montserrat Regular"/>
              </a:rPr>
              <a:t>Pastor of St. Paul’s UMC Ocean Grove</a:t>
            </a:r>
            <a:endParaRPr lang="en-US" sz="1092" i="1" spc="-2" dirty="0">
              <a:solidFill>
                <a:schemeClr val="bg1"/>
              </a:solidFill>
              <a:latin typeface="Montserrat Regular"/>
              <a:cs typeface="Montserrat Regular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6F222F0-2F03-9C43-AE33-109D405E4D7E}"/>
              </a:ext>
            </a:extLst>
          </p:cNvPr>
          <p:cNvSpPr/>
          <p:nvPr/>
        </p:nvSpPr>
        <p:spPr>
          <a:xfrm>
            <a:off x="3822434" y="2530279"/>
            <a:ext cx="149912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rgbClr val="92D050"/>
                </a:solidFill>
                <a:latin typeface="Britannic Bold" panose="020B0903060703020204" pitchFamily="34" charset="0"/>
              </a:rPr>
              <a:t>{258.4}</a:t>
            </a:r>
            <a:endParaRPr lang="en-US" sz="24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530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152400" y="105892"/>
            <a:ext cx="8534400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92D050"/>
                </a:solidFill>
                <a:latin typeface="DIN Condensed"/>
                <a:cs typeface="DIN Condensed"/>
              </a:rPr>
              <a:t>Committee Members </a:t>
            </a:r>
            <a:r>
              <a:rPr lang="en-US" sz="2800" b="1" spc="-2" dirty="0">
                <a:solidFill>
                  <a:srgbClr val="92D050"/>
                </a:solidFill>
                <a:latin typeface="DIN Condensed"/>
                <a:cs typeface="DIN Condensed"/>
              </a:rPr>
              <a:t>¶258.4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938EDB7-166F-2E4F-A656-2214977C37F4}"/>
              </a:ext>
            </a:extLst>
          </p:cNvPr>
          <p:cNvSpPr txBox="1"/>
          <p:nvPr/>
        </p:nvSpPr>
        <p:spPr>
          <a:xfrm>
            <a:off x="838200" y="895350"/>
            <a:ext cx="7848600" cy="4026807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2740025" algn="l"/>
              </a:tabLst>
            </a:pPr>
            <a:r>
              <a:rPr lang="en-US" sz="2800" b="1" spc="-2" dirty="0">
                <a:solidFill>
                  <a:schemeClr val="bg1"/>
                </a:solidFill>
                <a:latin typeface="DIN Condensed"/>
                <a:cs typeface="DIN Condensed"/>
              </a:rPr>
              <a:t>Chairperson				Church Council Chair</a:t>
            </a:r>
          </a:p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2740025" algn="l"/>
              </a:tabLst>
            </a:pPr>
            <a:r>
              <a:rPr lang="en-US" sz="2800" b="1" spc="-2" dirty="0">
                <a:solidFill>
                  <a:schemeClr val="bg1"/>
                </a:solidFill>
                <a:latin typeface="DIN Condensed"/>
                <a:cs typeface="DIN Condensed"/>
              </a:rPr>
              <a:t>Pastor(s)				SPR Chair or Representative</a:t>
            </a:r>
          </a:p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2740025" algn="l"/>
              </a:tabLst>
            </a:pPr>
            <a:r>
              <a:rPr lang="en-US" sz="2800" b="1" spc="-2" dirty="0">
                <a:solidFill>
                  <a:schemeClr val="bg1"/>
                </a:solidFill>
                <a:latin typeface="DIN Condensed"/>
                <a:cs typeface="DIN Condensed"/>
              </a:rPr>
              <a:t>Lay Leader				Trustee Chair or Representative</a:t>
            </a:r>
          </a:p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2740025" algn="l"/>
              </a:tabLst>
            </a:pPr>
            <a:r>
              <a:rPr lang="en-US" sz="2800" b="1" spc="-2" dirty="0">
                <a:solidFill>
                  <a:schemeClr val="bg1"/>
                </a:solidFill>
                <a:latin typeface="DIN Condensed"/>
                <a:cs typeface="DIN Condensed"/>
              </a:rPr>
              <a:t>Lay member to A/C			 *Stewardship Chair or Representative</a:t>
            </a:r>
          </a:p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2740025" algn="l"/>
              </a:tabLst>
            </a:pPr>
            <a:r>
              <a:rPr lang="en-US" sz="2800" b="1" spc="-2" dirty="0">
                <a:solidFill>
                  <a:schemeClr val="bg1"/>
                </a:solidFill>
                <a:latin typeface="DIN Condensed"/>
                <a:cs typeface="DIN Condensed"/>
              </a:rPr>
              <a:t>Financial Secretary			   Treasurer</a:t>
            </a:r>
          </a:p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2740025" algn="l"/>
              </a:tabLst>
            </a:pPr>
            <a:r>
              <a:rPr lang="en-US" sz="2800" b="1" spc="-2" dirty="0">
                <a:solidFill>
                  <a:schemeClr val="bg1"/>
                </a:solidFill>
                <a:latin typeface="DIN Condensed"/>
                <a:cs typeface="DIN Condensed"/>
              </a:rPr>
              <a:t>*Business Administrator 		  Others as determined by charge conference</a:t>
            </a:r>
          </a:p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2740025" algn="l"/>
              </a:tabLst>
            </a:pPr>
            <a:r>
              <a:rPr lang="en-US" sz="1800" b="1" spc="-2" dirty="0">
                <a:solidFill>
                  <a:schemeClr val="bg1"/>
                </a:solidFill>
                <a:latin typeface="DIN Condensed"/>
                <a:cs typeface="DIN Condensed"/>
              </a:rPr>
              <a:t>{*If applicable}</a:t>
            </a:r>
          </a:p>
        </p:txBody>
      </p:sp>
    </p:spTree>
    <p:extLst>
      <p:ext uri="{BB962C8B-B14F-4D97-AF65-F5344CB8AC3E}">
        <p14:creationId xmlns:p14="http://schemas.microsoft.com/office/powerpoint/2010/main" val="3468470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152400" y="105892"/>
            <a:ext cx="8534400" cy="1010084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600" b="1" spc="-2" dirty="0">
                <a:solidFill>
                  <a:srgbClr val="00B0F0"/>
                </a:solidFill>
                <a:latin typeface="DIN Condensed"/>
                <a:cs typeface="DIN Condensed"/>
              </a:rPr>
              <a:t>THE BASICS </a:t>
            </a:r>
            <a:r>
              <a:rPr lang="en-US" sz="3200" b="1" spc="-2" dirty="0">
                <a:solidFill>
                  <a:srgbClr val="00B0F0"/>
                </a:solidFill>
                <a:latin typeface="DIN Condensed"/>
                <a:cs typeface="DIN Condensed"/>
              </a:rPr>
              <a:t>¶258.4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938EDB7-166F-2E4F-A656-2214977C37F4}"/>
              </a:ext>
            </a:extLst>
          </p:cNvPr>
          <p:cNvSpPr txBox="1"/>
          <p:nvPr/>
        </p:nvSpPr>
        <p:spPr>
          <a:xfrm>
            <a:off x="228600" y="1428750"/>
            <a:ext cx="8458200" cy="3375475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4513263" algn="l"/>
              </a:tabLst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Oversee stewardship	Compile a budget annually</a:t>
            </a:r>
          </a:p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4513263" algn="l"/>
              </a:tabLst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Raise sufficient income to support the budget	Administer funds received by the church</a:t>
            </a:r>
          </a:p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4513263" algn="l"/>
              </a:tabLst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Counting and depositing the offering	Disbursing funds</a:t>
            </a:r>
          </a:p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4513263" algn="l"/>
              </a:tabLst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Annually review and report on internal controls	Provide for an annual audit</a:t>
            </a:r>
          </a:p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4513263" algn="l"/>
              </a:tabLst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Report the audit to the annual Charge Conference 	Recommend proper depositories for church funds</a:t>
            </a:r>
          </a:p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4513263" algn="l"/>
              </a:tabLst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Ensure compliance with donors intent		</a:t>
            </a:r>
          </a:p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4513263" algn="l"/>
              </a:tabLst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Annually report to church council all designated funds</a:t>
            </a:r>
          </a:p>
          <a:p>
            <a:pPr marL="4763" marR="2310">
              <a:lnSpc>
                <a:spcPct val="83200"/>
              </a:lnSpc>
              <a:spcBef>
                <a:spcPts val="1278"/>
              </a:spcBef>
              <a:tabLst>
                <a:tab pos="4513263" algn="l"/>
              </a:tabLst>
            </a:pPr>
            <a:endParaRPr lang="en-US" sz="2000" b="1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23649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3400" y="270801"/>
            <a:ext cx="7829325" cy="1115689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75000"/>
              </a:lnSpc>
              <a:spcBef>
                <a:spcPts val="1278"/>
              </a:spcBef>
            </a:pPr>
            <a:r>
              <a:rPr lang="en-US" sz="8000" b="1" spc="-2" dirty="0">
                <a:solidFill>
                  <a:srgbClr val="00B0F0"/>
                </a:solidFill>
                <a:latin typeface="DIN Condensed"/>
                <a:cs typeface="DIN Condensed"/>
              </a:rPr>
              <a:t>THE BIG PICTURE</a:t>
            </a:r>
            <a:endParaRPr sz="8000" b="1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CA26C7F-815E-774B-89DA-31277D3B753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733550"/>
            <a:ext cx="1524000" cy="2352842"/>
          </a:xfrm>
          <a:prstGeom prst="rect">
            <a:avLst/>
          </a:prstGeom>
        </p:spPr>
      </p:pic>
      <p:sp>
        <p:nvSpPr>
          <p:cNvPr id="4" name="object 2">
            <a:extLst>
              <a:ext uri="{FF2B5EF4-FFF2-40B4-BE49-F238E27FC236}">
                <a16:creationId xmlns:a16="http://schemas.microsoft.com/office/drawing/2014/main" id="{8C3F31BA-7786-3E43-BE64-BE704A26B758}"/>
              </a:ext>
            </a:extLst>
          </p:cNvPr>
          <p:cNvSpPr txBox="1"/>
          <p:nvPr/>
        </p:nvSpPr>
        <p:spPr>
          <a:xfrm>
            <a:off x="2362200" y="1276350"/>
            <a:ext cx="6477000" cy="3424654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3600" b="1" spc="-2" dirty="0">
                <a:solidFill>
                  <a:srgbClr val="FFFF00"/>
                </a:solidFill>
                <a:latin typeface="DIN Condensed"/>
                <a:cs typeface="DIN Condensed"/>
              </a:rPr>
              <a:t>“The ministry of the committee on finance is to nurture the financial vitality of the congregation.”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600" b="1" spc="-2" dirty="0">
                <a:solidFill>
                  <a:schemeClr val="bg1"/>
                </a:solidFill>
                <a:latin typeface="DIN Condensed"/>
                <a:cs typeface="DIN Condensed"/>
              </a:rPr>
              <a:t>Financial Transparency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600" b="1" spc="-2" dirty="0">
                <a:solidFill>
                  <a:schemeClr val="bg1"/>
                </a:solidFill>
                <a:latin typeface="DIN Condensed"/>
                <a:cs typeface="DIN Condensed"/>
              </a:rPr>
              <a:t>Missional Budgeting and Fundraising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600" b="1" spc="-2" dirty="0">
                <a:solidFill>
                  <a:schemeClr val="bg1"/>
                </a:solidFill>
                <a:latin typeface="DIN Condensed"/>
                <a:cs typeface="DIN Condensed"/>
              </a:rPr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450631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33800" y="1123950"/>
            <a:ext cx="7829325" cy="1115689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75000"/>
              </a:lnSpc>
              <a:spcBef>
                <a:spcPts val="1278"/>
              </a:spcBef>
            </a:pPr>
            <a:r>
              <a:rPr lang="en-US" sz="8000" b="1" spc="-2" dirty="0">
                <a:solidFill>
                  <a:srgbClr val="00B0F0"/>
                </a:solidFill>
                <a:latin typeface="DIN Condensed"/>
                <a:cs typeface="DIN Condensed"/>
              </a:rPr>
              <a:t>TRANSPARENCY</a:t>
            </a:r>
            <a:endParaRPr sz="8000" b="1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8C3F31BA-7786-3E43-BE64-BE704A26B758}"/>
              </a:ext>
            </a:extLst>
          </p:cNvPr>
          <p:cNvSpPr txBox="1"/>
          <p:nvPr/>
        </p:nvSpPr>
        <p:spPr>
          <a:xfrm>
            <a:off x="381000" y="340787"/>
            <a:ext cx="7391400" cy="4461926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800" b="1" spc="-2" dirty="0">
                <a:solidFill>
                  <a:schemeClr val="bg1"/>
                </a:solidFill>
                <a:latin typeface="DIN Condensed"/>
                <a:cs typeface="DIN Condensed"/>
              </a:rPr>
              <a:t>Clear, easy to understand financial reports (income and expense)</a:t>
            </a:r>
          </a:p>
          <a:p>
            <a:pPr marL="1409014" marR="2310" lvl="4" indent="-571500">
              <a:lnSpc>
                <a:spcPct val="83200"/>
              </a:lnSpc>
              <a:spcBef>
                <a:spcPts val="1278"/>
              </a:spcBef>
              <a:buFont typeface="Courier New" panose="02070309020205020404" pitchFamily="49" charset="0"/>
              <a:buChar char="o"/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Budget</a:t>
            </a:r>
          </a:p>
          <a:p>
            <a:pPr marL="1409014" marR="2310" lvl="4" indent="-571500">
              <a:lnSpc>
                <a:spcPct val="83200"/>
              </a:lnSpc>
              <a:spcBef>
                <a:spcPts val="1278"/>
              </a:spcBef>
              <a:buFont typeface="Courier New" panose="02070309020205020404" pitchFamily="49" charset="0"/>
              <a:buChar char="o"/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Actual</a:t>
            </a:r>
          </a:p>
          <a:p>
            <a:pPr marL="1409014" marR="2310" lvl="4" indent="-571500">
              <a:lnSpc>
                <a:spcPct val="83200"/>
              </a:lnSpc>
              <a:spcBef>
                <a:spcPts val="1278"/>
              </a:spcBef>
              <a:buFont typeface="Courier New" panose="02070309020205020404" pitchFamily="49" charset="0"/>
              <a:buChar char="o"/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YTD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800" b="1" spc="-2" dirty="0">
                <a:solidFill>
                  <a:schemeClr val="bg1"/>
                </a:solidFill>
                <a:latin typeface="DIN Condensed"/>
                <a:cs typeface="DIN Condensed"/>
              </a:rPr>
              <a:t>Annual audit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2800" b="1" spc="-2" dirty="0">
                <a:solidFill>
                  <a:schemeClr val="bg1"/>
                </a:solidFill>
                <a:latin typeface="DIN Condensed"/>
                <a:cs typeface="DIN Condensed"/>
              </a:rPr>
              <a:t>Strong system of internal controls</a:t>
            </a:r>
          </a:p>
          <a:p>
            <a:pPr marL="1409014" marR="2310" lvl="4" indent="-571500">
              <a:lnSpc>
                <a:spcPct val="83200"/>
              </a:lnSpc>
              <a:spcBef>
                <a:spcPts val="1278"/>
              </a:spcBef>
              <a:buFont typeface="Courier New" panose="02070309020205020404" pitchFamily="49" charset="0"/>
              <a:buChar char="o"/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Receiving</a:t>
            </a:r>
          </a:p>
          <a:p>
            <a:pPr marL="1409014" marR="2310" lvl="4" indent="-571500">
              <a:lnSpc>
                <a:spcPct val="83200"/>
              </a:lnSpc>
              <a:spcBef>
                <a:spcPts val="1278"/>
              </a:spcBef>
              <a:buFont typeface="Courier New" panose="02070309020205020404" pitchFamily="49" charset="0"/>
              <a:buChar char="o"/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Handling</a:t>
            </a:r>
          </a:p>
          <a:p>
            <a:pPr marL="1409014" marR="2310" lvl="4" indent="-571500">
              <a:lnSpc>
                <a:spcPct val="83200"/>
              </a:lnSpc>
              <a:spcBef>
                <a:spcPts val="1278"/>
              </a:spcBef>
              <a:buFont typeface="Courier New" panose="02070309020205020404" pitchFamily="49" charset="0"/>
              <a:buChar char="o"/>
            </a:pPr>
            <a:r>
              <a:rPr lang="en-US" sz="2000" b="1" spc="-2" dirty="0">
                <a:solidFill>
                  <a:schemeClr val="bg1"/>
                </a:solidFill>
                <a:latin typeface="DIN Condensed"/>
                <a:cs typeface="DIN Condensed"/>
              </a:rPr>
              <a:t>Counting</a:t>
            </a:r>
            <a:endParaRPr lang="en-US" sz="2800" b="1" spc="-2" dirty="0">
              <a:solidFill>
                <a:schemeClr val="bg1"/>
              </a:solidFill>
              <a:latin typeface="DIN Condensed"/>
              <a:cs typeface="DIN Condensed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F7A4F10-C324-8242-8B11-A25DF99811C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2093" y="2340993"/>
            <a:ext cx="4207073" cy="2802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1267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AA1E25DF-199A-274C-A87E-B60DBBF5ACD2}"/>
              </a:ext>
            </a:extLst>
          </p:cNvPr>
          <p:cNvSpPr txBox="1"/>
          <p:nvPr/>
        </p:nvSpPr>
        <p:spPr>
          <a:xfrm>
            <a:off x="2500111" y="3508814"/>
            <a:ext cx="5819663" cy="108472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 algn="r">
              <a:lnSpc>
                <a:spcPct val="83200"/>
              </a:lnSpc>
              <a:spcBef>
                <a:spcPts val="1278"/>
              </a:spcBef>
            </a:pPr>
            <a:r>
              <a:rPr lang="en-US" sz="2400" spc="-2" dirty="0">
                <a:solidFill>
                  <a:srgbClr val="92D050"/>
                </a:solidFill>
                <a:latin typeface="DIN Condensed"/>
                <a:cs typeface="DIN Condensed"/>
              </a:rPr>
              <a:t>“Fund-raising is proclaiming what we believe is such a way that we offer other people an opportunity to participate with us in our vision and our purpose.”</a:t>
            </a:r>
          </a:p>
        </p:txBody>
      </p:sp>
      <p:sp>
        <p:nvSpPr>
          <p:cNvPr id="4" name="object 2">
            <a:extLst>
              <a:ext uri="{FF2B5EF4-FFF2-40B4-BE49-F238E27FC236}">
                <a16:creationId xmlns:a16="http://schemas.microsoft.com/office/drawing/2014/main" id="{3D48FD6B-95EE-AB4F-B610-803B99BCD171}"/>
              </a:ext>
            </a:extLst>
          </p:cNvPr>
          <p:cNvSpPr txBox="1"/>
          <p:nvPr/>
        </p:nvSpPr>
        <p:spPr>
          <a:xfrm>
            <a:off x="647700" y="988063"/>
            <a:ext cx="533400" cy="4010071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30000" b="1" spc="-2" dirty="0">
                <a:solidFill>
                  <a:srgbClr val="F6511F"/>
                </a:solidFill>
                <a:latin typeface="DIN Condensed" pitchFamily="2" charset="0"/>
                <a:cs typeface="DIN Condensed"/>
              </a:rPr>
              <a:t>?</a:t>
            </a:r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D7D91A75-0552-6F4E-B3B4-099CDD5F5CE5}"/>
              </a:ext>
            </a:extLst>
          </p:cNvPr>
          <p:cNvSpPr txBox="1"/>
          <p:nvPr/>
        </p:nvSpPr>
        <p:spPr>
          <a:xfrm>
            <a:off x="304800" y="133350"/>
            <a:ext cx="8534400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00B0F0"/>
                </a:solidFill>
                <a:latin typeface="DIN Condensed"/>
                <a:cs typeface="DIN Condensed"/>
              </a:rPr>
              <a:t>Budget &amp; Fundraising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C0A20CE-37D0-3649-97F2-9C93A6EA9602}"/>
              </a:ext>
            </a:extLst>
          </p:cNvPr>
          <p:cNvSpPr/>
          <p:nvPr/>
        </p:nvSpPr>
        <p:spPr>
          <a:xfrm>
            <a:off x="6172200" y="4628802"/>
            <a:ext cx="2550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1800" dirty="0">
                <a:solidFill>
                  <a:srgbClr val="92D050"/>
                </a:solidFill>
                <a:latin typeface="Montserrat Medium" pitchFamily="2" charset="77"/>
                <a:ea typeface="Calibri" panose="020F0502020204030204" pitchFamily="34" charset="0"/>
                <a:cs typeface="Times New Roman" panose="02020603050405020304" pitchFamily="18" charset="0"/>
              </a:rPr>
              <a:t>— Henri Nouwen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512A76-8CF7-6646-B604-7FE6B6F5FBF7}"/>
              </a:ext>
            </a:extLst>
          </p:cNvPr>
          <p:cNvSpPr/>
          <p:nvPr/>
        </p:nvSpPr>
        <p:spPr>
          <a:xfrm>
            <a:off x="2286000" y="988063"/>
            <a:ext cx="6553200" cy="2680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C000"/>
                </a:solidFill>
                <a:latin typeface="DIN Condensed" pitchFamily="2" charset="0"/>
              </a:rPr>
              <a:t>The usual questions: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DIN Condensed" pitchFamily="2" charset="0"/>
              </a:rPr>
              <a:t>How much money do we need?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DIN Condensed" pitchFamily="2" charset="0"/>
              </a:rPr>
              <a:t>How are we going to get the money we need?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DIN Condensed" pitchFamily="2" charset="0"/>
              </a:rPr>
              <a:t>Who will give it to us?</a:t>
            </a:r>
          </a:p>
          <a:p>
            <a:pPr marL="665135" lvl="1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bg1"/>
                </a:solidFill>
                <a:latin typeface="DIN Condensed" pitchFamily="2" charset="0"/>
              </a:rPr>
              <a:t>How will we ask them?</a:t>
            </a:r>
          </a:p>
          <a:p>
            <a:endParaRPr lang="en-US" b="1" dirty="0">
              <a:solidFill>
                <a:schemeClr val="bg1"/>
              </a:solidFill>
              <a:latin typeface="DIN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663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D7D91A75-0552-6F4E-B3B4-099CDD5F5CE5}"/>
              </a:ext>
            </a:extLst>
          </p:cNvPr>
          <p:cNvSpPr txBox="1"/>
          <p:nvPr/>
        </p:nvSpPr>
        <p:spPr>
          <a:xfrm>
            <a:off x="304800" y="133350"/>
            <a:ext cx="8534400" cy="933140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00B0F0"/>
                </a:solidFill>
                <a:latin typeface="DIN Condensed"/>
                <a:cs typeface="DIN Condensed"/>
              </a:rPr>
              <a:t>Budget &amp; Fundraising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5512A76-8CF7-6646-B604-7FE6B6F5FBF7}"/>
              </a:ext>
            </a:extLst>
          </p:cNvPr>
          <p:cNvSpPr/>
          <p:nvPr/>
        </p:nvSpPr>
        <p:spPr>
          <a:xfrm>
            <a:off x="317715" y="1262597"/>
            <a:ext cx="65532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C000"/>
                </a:solidFill>
                <a:latin typeface="DIN Condensed" pitchFamily="2" charset="0"/>
              </a:rPr>
              <a:t>Mission drives the budget</a:t>
            </a:r>
          </a:p>
          <a:p>
            <a:pPr marL="1081004" lvl="3" indent="-457200"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chemeClr val="bg1"/>
                </a:solidFill>
                <a:latin typeface="DIN Condensed" pitchFamily="2" charset="0"/>
              </a:rPr>
              <a:t>Vision, goals, outcomes</a:t>
            </a:r>
          </a:p>
          <a:p>
            <a:pPr marL="1081004" lvl="3" indent="-457200"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chemeClr val="bg1"/>
                </a:solidFill>
                <a:latin typeface="DIN Condensed" pitchFamily="2" charset="0"/>
              </a:rPr>
              <a:t>Expense budget</a:t>
            </a:r>
          </a:p>
          <a:p>
            <a:pPr marL="1081004" lvl="3" indent="-457200">
              <a:buFont typeface="Courier New" panose="02070309020205020404" pitchFamily="49" charset="0"/>
              <a:buChar char="o"/>
            </a:pPr>
            <a:r>
              <a:rPr lang="en-US" sz="3200" b="1" dirty="0">
                <a:solidFill>
                  <a:schemeClr val="bg1"/>
                </a:solidFill>
                <a:latin typeface="DIN Condensed" pitchFamily="2" charset="0"/>
              </a:rPr>
              <a:t>Ministry Action Plan (MAP)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FFC000"/>
              </a:solidFill>
              <a:latin typeface="DIN Condensed" pitchFamily="2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rgbClr val="FFC000"/>
                </a:solidFill>
                <a:latin typeface="DIN Condensed" pitchFamily="2" charset="0"/>
              </a:rPr>
              <a:t>Stewardship/Giving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b="1" dirty="0">
              <a:solidFill>
                <a:srgbClr val="FFC000"/>
              </a:solidFill>
              <a:latin typeface="DIN Condensed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F9D0943-8F15-DE44-9ACF-AA834570954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8455" y="1504950"/>
            <a:ext cx="4105545" cy="2724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911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D7D91A75-0552-6F4E-B3B4-099CDD5F5CE5}"/>
              </a:ext>
            </a:extLst>
          </p:cNvPr>
          <p:cNvSpPr txBox="1"/>
          <p:nvPr/>
        </p:nvSpPr>
        <p:spPr>
          <a:xfrm>
            <a:off x="201613" y="1352550"/>
            <a:ext cx="8534400" cy="1866216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00B0F0"/>
                </a:solidFill>
                <a:latin typeface="DIN Condensed"/>
                <a:cs typeface="DIN Condensed"/>
              </a:rPr>
              <a:t>Narrative </a:t>
            </a:r>
          </a:p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6000" b="1" spc="-2" dirty="0">
                <a:solidFill>
                  <a:srgbClr val="00B0F0"/>
                </a:solidFill>
                <a:latin typeface="DIN Condensed"/>
                <a:cs typeface="DIN Condensed"/>
              </a:rPr>
              <a:t>Budget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275462F-3385-464A-91EE-1C1827C7E70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823566"/>
              </p:ext>
            </p:extLst>
          </p:nvPr>
        </p:nvGraphicFramePr>
        <p:xfrm>
          <a:off x="2590800" y="209550"/>
          <a:ext cx="6478539" cy="48786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Document" r:id="rId4" imgW="8928100" imgH="6731000" progId="Word.Document.12">
                  <p:embed/>
                </p:oleObj>
              </mc:Choice>
              <mc:Fallback>
                <p:oleObj name="Document" r:id="rId4" imgW="8928100" imgH="6731000" progId="Word.Document.12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90800" y="209550"/>
                        <a:ext cx="6478539" cy="48786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7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2">
            <a:extLst>
              <a:ext uri="{FF2B5EF4-FFF2-40B4-BE49-F238E27FC236}">
                <a16:creationId xmlns:a16="http://schemas.microsoft.com/office/drawing/2014/main" id="{DF48BF90-10EE-0F4C-AFAA-E6C806AA009E}"/>
              </a:ext>
            </a:extLst>
          </p:cNvPr>
          <p:cNvSpPr txBox="1"/>
          <p:nvPr/>
        </p:nvSpPr>
        <p:spPr>
          <a:xfrm>
            <a:off x="381000" y="292734"/>
            <a:ext cx="8534400" cy="779315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6" marR="2310">
              <a:lnSpc>
                <a:spcPct val="83200"/>
              </a:lnSpc>
              <a:spcBef>
                <a:spcPts val="1278"/>
              </a:spcBef>
            </a:pPr>
            <a:r>
              <a:rPr lang="en-US" sz="4800" b="1" spc="-2" dirty="0">
                <a:solidFill>
                  <a:srgbClr val="92D050"/>
                </a:solidFill>
                <a:latin typeface="DIN Condensed"/>
                <a:cs typeface="DIN Condensed"/>
              </a:rPr>
              <a:t>Resources:</a:t>
            </a:r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938EDB7-166F-2E4F-A656-2214977C37F4}"/>
              </a:ext>
            </a:extLst>
          </p:cNvPr>
          <p:cNvSpPr txBox="1"/>
          <p:nvPr/>
        </p:nvSpPr>
        <p:spPr>
          <a:xfrm>
            <a:off x="647700" y="1352550"/>
            <a:ext cx="7848600" cy="3284552"/>
          </a:xfrm>
          <a:prstGeom prst="rect">
            <a:avLst/>
          </a:prstGeom>
        </p:spPr>
        <p:txBody>
          <a:bodyPr vert="horz" wrap="square" lIns="0" tIns="162305" rIns="0" bIns="0" rtlCol="0">
            <a:spAutoFit/>
          </a:bodyPr>
          <a:lstStyle/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200" spc="-2" dirty="0">
                <a:solidFill>
                  <a:schemeClr val="bg1"/>
                </a:solidFill>
                <a:latin typeface="DIN Condensed"/>
                <a:cs typeface="DIN Condensed"/>
              </a:rPr>
              <a:t>2016-2020 United Methodist Church Financial Records Handbook.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200" spc="-2" dirty="0">
                <a:solidFill>
                  <a:schemeClr val="bg1"/>
                </a:solidFill>
                <a:latin typeface="DIN Condensed"/>
                <a:cs typeface="DIN Condensed"/>
              </a:rPr>
              <a:t>2016 United Methodist Book of Discipline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200" spc="-2" dirty="0">
                <a:solidFill>
                  <a:schemeClr val="bg1"/>
                </a:solidFill>
                <a:latin typeface="DIN Condensed"/>
                <a:cs typeface="DIN Condensed"/>
              </a:rPr>
              <a:t>A Spirituality of Fundraising, by Henri Nouwen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200" spc="-2" dirty="0">
                <a:solidFill>
                  <a:schemeClr val="bg1"/>
                </a:solidFill>
                <a:latin typeface="DIN Condensed"/>
                <a:cs typeface="DIN Condensed"/>
              </a:rPr>
              <a:t>Not Your Parent’s Offering Plate, by J. </a:t>
            </a:r>
            <a:r>
              <a:rPr lang="en-US" sz="3200" spc="-2" dirty="0" err="1">
                <a:solidFill>
                  <a:schemeClr val="bg1"/>
                </a:solidFill>
                <a:latin typeface="DIN Condensed"/>
                <a:cs typeface="DIN Condensed"/>
              </a:rPr>
              <a:t>Clif</a:t>
            </a:r>
            <a:r>
              <a:rPr lang="en-US" sz="3200" spc="-2" dirty="0">
                <a:solidFill>
                  <a:schemeClr val="bg1"/>
                </a:solidFill>
                <a:latin typeface="DIN Condensed"/>
                <a:cs typeface="DIN Condensed"/>
              </a:rPr>
              <a:t> Christopher</a:t>
            </a:r>
          </a:p>
          <a:p>
            <a:pPr marL="577276" marR="2310" indent="-571500">
              <a:lnSpc>
                <a:spcPct val="83200"/>
              </a:lnSpc>
              <a:spcBef>
                <a:spcPts val="1278"/>
              </a:spcBef>
              <a:buFont typeface="Arial" panose="020B0604020202020204" pitchFamily="34" charset="0"/>
              <a:buChar char="•"/>
            </a:pPr>
            <a:r>
              <a:rPr lang="en-US" sz="3200" spc="-2" dirty="0">
                <a:solidFill>
                  <a:schemeClr val="bg1"/>
                </a:solidFill>
                <a:latin typeface="DIN Condensed"/>
                <a:cs typeface="DIN Condensed"/>
              </a:rPr>
              <a:t>Guidelines/Finance Committee</a:t>
            </a:r>
          </a:p>
        </p:txBody>
      </p:sp>
    </p:spTree>
    <p:extLst>
      <p:ext uri="{BB962C8B-B14F-4D97-AF65-F5344CB8AC3E}">
        <p14:creationId xmlns:p14="http://schemas.microsoft.com/office/powerpoint/2010/main" val="1611356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11935</TotalTime>
  <Words>462</Words>
  <Application>Microsoft Macintosh PowerPoint</Application>
  <PresentationFormat>On-screen Show (16:9)</PresentationFormat>
  <Paragraphs>83</Paragraphs>
  <Slides>10</Slides>
  <Notes>10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Britannic Bold</vt:lpstr>
      <vt:lpstr>Calibri</vt:lpstr>
      <vt:lpstr>Courier New</vt:lpstr>
      <vt:lpstr>DIN Condensed</vt:lpstr>
      <vt:lpstr>Montserrat Medium</vt:lpstr>
      <vt:lpstr>Montserrat Regular</vt:lpstr>
      <vt:lpstr>Office Theme</vt:lpstr>
      <vt:lpstr>Microsoft Word Document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93</cp:revision>
  <dcterms:created xsi:type="dcterms:W3CDTF">2019-05-13T10:53:55Z</dcterms:created>
  <dcterms:modified xsi:type="dcterms:W3CDTF">2021-03-18T13:02:13Z</dcterms:modified>
</cp:coreProperties>
</file>