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6" r:id="rId15"/>
    <p:sldId id="277" r:id="rId16"/>
    <p:sldId id="269" r:id="rId17"/>
    <p:sldId id="270" r:id="rId18"/>
    <p:sldId id="271" r:id="rId19"/>
    <p:sldId id="275" r:id="rId20"/>
    <p:sldId id="280" r:id="rId21"/>
    <p:sldId id="272" r:id="rId22"/>
    <p:sldId id="273" r:id="rId23"/>
    <p:sldId id="274" r:id="rId24"/>
    <p:sldId id="278" r:id="rId25"/>
    <p:sldId id="279"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22C517-3A2D-437A-AD41-D8EC386B8BB2}" v="1" dt="2021-02-26T01:37:49.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9" d="100"/>
          <a:sy n="109" d="100"/>
        </p:scale>
        <p:origin x="612"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userId="261bba88-1b6e-4459-a04c-79941e6e81aa" providerId="ADAL" clId="{AF22C517-3A2D-437A-AD41-D8EC386B8BB2}"/>
    <pc:docChg chg="custSel addSld modSld">
      <pc:chgData name="William" userId="261bba88-1b6e-4459-a04c-79941e6e81aa" providerId="ADAL" clId="{AF22C517-3A2D-437A-AD41-D8EC386B8BB2}" dt="2021-02-26T01:37:49.790" v="5"/>
      <pc:docMkLst>
        <pc:docMk/>
      </pc:docMkLst>
      <pc:sldChg chg="addSp delSp modSp add mod">
        <pc:chgData name="William" userId="261bba88-1b6e-4459-a04c-79941e6e81aa" providerId="ADAL" clId="{AF22C517-3A2D-437A-AD41-D8EC386B8BB2}" dt="2021-02-26T01:37:49.790" v="5"/>
        <pc:sldMkLst>
          <pc:docMk/>
          <pc:sldMk cId="1514276551" sldId="281"/>
        </pc:sldMkLst>
        <pc:spChg chg="del">
          <ac:chgData name="William" userId="261bba88-1b6e-4459-a04c-79941e6e81aa" providerId="ADAL" clId="{AF22C517-3A2D-437A-AD41-D8EC386B8BB2}" dt="2021-02-26T01:37:46.060" v="2" actId="478"/>
          <ac:spMkLst>
            <pc:docMk/>
            <pc:sldMk cId="1514276551" sldId="281"/>
            <ac:spMk id="2" creationId="{DF09F430-8C4C-4F89-B232-7A339F81DE7F}"/>
          </ac:spMkLst>
        </pc:spChg>
        <pc:spChg chg="del">
          <ac:chgData name="William" userId="261bba88-1b6e-4459-a04c-79941e6e81aa" providerId="ADAL" clId="{AF22C517-3A2D-437A-AD41-D8EC386B8BB2}" dt="2021-02-26T01:37:43.532" v="1" actId="478"/>
          <ac:spMkLst>
            <pc:docMk/>
            <pc:sldMk cId="1514276551" sldId="281"/>
            <ac:spMk id="3" creationId="{0A916F42-59CC-4E15-AB3A-94DCA1B46E3C}"/>
          </ac:spMkLst>
        </pc:spChg>
        <pc:spChg chg="add del mod">
          <ac:chgData name="William" userId="261bba88-1b6e-4459-a04c-79941e6e81aa" providerId="ADAL" clId="{AF22C517-3A2D-437A-AD41-D8EC386B8BB2}" dt="2021-02-26T01:37:46.771" v="3" actId="478"/>
          <ac:spMkLst>
            <pc:docMk/>
            <pc:sldMk cId="1514276551" sldId="281"/>
            <ac:spMk id="5" creationId="{4BB9681F-380C-4284-9894-384F1CC3E977}"/>
          </ac:spMkLst>
        </pc:spChg>
        <pc:spChg chg="add del mod">
          <ac:chgData name="William" userId="261bba88-1b6e-4459-a04c-79941e6e81aa" providerId="ADAL" clId="{AF22C517-3A2D-437A-AD41-D8EC386B8BB2}" dt="2021-02-26T01:37:48.179" v="4" actId="478"/>
          <ac:spMkLst>
            <pc:docMk/>
            <pc:sldMk cId="1514276551" sldId="281"/>
            <ac:spMk id="7" creationId="{4003D90A-3F11-45CE-B317-6D41CA0FC6B9}"/>
          </ac:spMkLst>
        </pc:spChg>
        <pc:picChg chg="add mod">
          <ac:chgData name="William" userId="261bba88-1b6e-4459-a04c-79941e6e81aa" providerId="ADAL" clId="{AF22C517-3A2D-437A-AD41-D8EC386B8BB2}" dt="2021-02-26T01:37:49.790" v="5"/>
          <ac:picMkLst>
            <pc:docMk/>
            <pc:sldMk cId="1514276551" sldId="281"/>
            <ac:picMk id="8" creationId="{D9CDFE79-334B-4768-9706-50F2FA34E063}"/>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2/25/2021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2/25/2021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8B0C7-FBDB-4382-81E7-CFE96319043F}"/>
              </a:ext>
            </a:extLst>
          </p:cNvPr>
          <p:cNvSpPr>
            <a:spLocks noGrp="1"/>
          </p:cNvSpPr>
          <p:nvPr>
            <p:ph type="ctrTitle"/>
          </p:nvPr>
        </p:nvSpPr>
        <p:spPr/>
        <p:txBody>
          <a:bodyPr/>
          <a:lstStyle/>
          <a:p>
            <a:pPr algn="ctr"/>
            <a:r>
              <a:rPr lang="en-US" dirty="0"/>
              <a:t>The Landscape of loss: covid-19 &amp; clergy wellbeing </a:t>
            </a:r>
            <a:br>
              <a:rPr lang="en-US" dirty="0"/>
            </a:br>
            <a:r>
              <a:rPr lang="en-US" dirty="0"/>
              <a:t>Part ii: resilience</a:t>
            </a:r>
          </a:p>
        </p:txBody>
      </p:sp>
      <p:sp>
        <p:nvSpPr>
          <p:cNvPr id="3" name="Subtitle 2">
            <a:extLst>
              <a:ext uri="{FF2B5EF4-FFF2-40B4-BE49-F238E27FC236}">
                <a16:creationId xmlns:a16="http://schemas.microsoft.com/office/drawing/2014/main" id="{6F86D1E4-D170-4123-BD2E-3516E09999C3}"/>
              </a:ext>
            </a:extLst>
          </p:cNvPr>
          <p:cNvSpPr>
            <a:spLocks noGrp="1"/>
          </p:cNvSpPr>
          <p:nvPr>
            <p:ph type="subTitle" idx="1"/>
          </p:nvPr>
        </p:nvSpPr>
        <p:spPr/>
        <p:txBody>
          <a:bodyPr/>
          <a:lstStyle/>
          <a:p>
            <a:pPr algn="ctr"/>
            <a:r>
              <a:rPr lang="en-US" dirty="0"/>
              <a:t>Greater new jersey annual conference</a:t>
            </a:r>
          </a:p>
          <a:p>
            <a:pPr algn="ctr"/>
            <a:r>
              <a:rPr lang="en-US" dirty="0"/>
              <a:t>Regional retreat 2021     Rev. Ginny Samuel Cetuk</a:t>
            </a:r>
          </a:p>
        </p:txBody>
      </p:sp>
    </p:spTree>
    <p:extLst>
      <p:ext uri="{BB962C8B-B14F-4D97-AF65-F5344CB8AC3E}">
        <p14:creationId xmlns:p14="http://schemas.microsoft.com/office/powerpoint/2010/main" val="348893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1B494-F41D-4726-914A-0C8C0E863BF5}"/>
              </a:ext>
            </a:extLst>
          </p:cNvPr>
          <p:cNvSpPr>
            <a:spLocks noGrp="1"/>
          </p:cNvSpPr>
          <p:nvPr>
            <p:ph type="title"/>
          </p:nvPr>
        </p:nvSpPr>
        <p:spPr/>
        <p:txBody>
          <a:bodyPr/>
          <a:lstStyle/>
          <a:p>
            <a:pPr algn="ctr"/>
            <a:r>
              <a:rPr lang="en-US" dirty="0"/>
              <a:t>Increase/reduce resilience</a:t>
            </a:r>
          </a:p>
        </p:txBody>
      </p:sp>
      <p:sp>
        <p:nvSpPr>
          <p:cNvPr id="3" name="Content Placeholder 2">
            <a:extLst>
              <a:ext uri="{FF2B5EF4-FFF2-40B4-BE49-F238E27FC236}">
                <a16:creationId xmlns:a16="http://schemas.microsoft.com/office/drawing/2014/main" id="{9B1F264C-1D12-4F8B-9D91-CDFC8F9317C3}"/>
              </a:ext>
            </a:extLst>
          </p:cNvPr>
          <p:cNvSpPr>
            <a:spLocks noGrp="1"/>
          </p:cNvSpPr>
          <p:nvPr>
            <p:ph idx="1"/>
          </p:nvPr>
        </p:nvSpPr>
        <p:spPr/>
        <p:txBody>
          <a:bodyPr/>
          <a:lstStyle/>
          <a:p>
            <a:r>
              <a:rPr lang="en-US" dirty="0"/>
              <a:t>“Growth Mindset: (Unlearning Fixed Mindset) A growth </a:t>
            </a:r>
            <a:r>
              <a:rPr lang="en-US" dirty="0" err="1"/>
              <a:t>mindest</a:t>
            </a:r>
            <a:r>
              <a:rPr lang="en-US" dirty="0"/>
              <a:t> fosters curiosity and passion for learning, helps us embrace risk, and choose a response when thigs don’t go out way. Needing to constantly prove our worth while believing our personal characteristics are fixed can leave us susceptible to feelings of failure. Similar to grit, growth mindset is a belief in effort, resilience and growth in the face of obstacles.”</a:t>
            </a:r>
          </a:p>
        </p:txBody>
      </p:sp>
    </p:spTree>
    <p:extLst>
      <p:ext uri="{BB962C8B-B14F-4D97-AF65-F5344CB8AC3E}">
        <p14:creationId xmlns:p14="http://schemas.microsoft.com/office/powerpoint/2010/main" val="290826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54AD-7D01-4D04-B729-8ACFA8306252}"/>
              </a:ext>
            </a:extLst>
          </p:cNvPr>
          <p:cNvSpPr>
            <a:spLocks noGrp="1"/>
          </p:cNvSpPr>
          <p:nvPr>
            <p:ph type="title"/>
          </p:nvPr>
        </p:nvSpPr>
        <p:spPr/>
        <p:txBody>
          <a:bodyPr/>
          <a:lstStyle/>
          <a:p>
            <a:pPr algn="ctr"/>
            <a:r>
              <a:rPr lang="en-US" i="1" dirty="0"/>
              <a:t>What creates resilience?*</a:t>
            </a:r>
          </a:p>
        </p:txBody>
      </p:sp>
      <p:sp>
        <p:nvSpPr>
          <p:cNvPr id="3" name="Content Placeholder 2">
            <a:extLst>
              <a:ext uri="{FF2B5EF4-FFF2-40B4-BE49-F238E27FC236}">
                <a16:creationId xmlns:a16="http://schemas.microsoft.com/office/drawing/2014/main" id="{C8AA8EB0-4B1D-4110-9A62-435C1E6C30B4}"/>
              </a:ext>
            </a:extLst>
          </p:cNvPr>
          <p:cNvSpPr>
            <a:spLocks noGrp="1"/>
          </p:cNvSpPr>
          <p:nvPr>
            <p:ph idx="1"/>
          </p:nvPr>
        </p:nvSpPr>
        <p:spPr/>
        <p:txBody>
          <a:bodyPr/>
          <a:lstStyle/>
          <a:p>
            <a:r>
              <a:rPr lang="en-US" dirty="0"/>
              <a:t>A positive attitude which can blunt the impact of stress on mind and body</a:t>
            </a:r>
          </a:p>
          <a:p>
            <a:r>
              <a:rPr lang="en-US" dirty="0"/>
              <a:t>The ability to regulate emotions</a:t>
            </a:r>
          </a:p>
          <a:p>
            <a:r>
              <a:rPr lang="en-US" dirty="0"/>
              <a:t>The ability to see failure as a form of helpful feedback</a:t>
            </a:r>
          </a:p>
          <a:p>
            <a:r>
              <a:rPr lang="en-US" dirty="0"/>
              <a:t>Breaking out of negative thought cycles</a:t>
            </a:r>
          </a:p>
          <a:p>
            <a:r>
              <a:rPr lang="en-US" dirty="0"/>
              <a:t>Pushing back against catastrophizing</a:t>
            </a:r>
          </a:p>
          <a:p>
            <a:r>
              <a:rPr lang="en-US" dirty="0"/>
              <a:t>Looking for “upsides” when faced with setbacks. *psychologytoday.com </a:t>
            </a:r>
          </a:p>
        </p:txBody>
      </p:sp>
    </p:spTree>
    <p:extLst>
      <p:ext uri="{BB962C8B-B14F-4D97-AF65-F5344CB8AC3E}">
        <p14:creationId xmlns:p14="http://schemas.microsoft.com/office/powerpoint/2010/main" val="2283574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724AF-53C0-4903-B46F-7CDA2E45D808}"/>
              </a:ext>
            </a:extLst>
          </p:cNvPr>
          <p:cNvSpPr>
            <a:spLocks noGrp="1"/>
          </p:cNvSpPr>
          <p:nvPr>
            <p:ph type="title"/>
          </p:nvPr>
        </p:nvSpPr>
        <p:spPr/>
        <p:txBody>
          <a:bodyPr/>
          <a:lstStyle/>
          <a:p>
            <a:pPr algn="ctr"/>
            <a:r>
              <a:rPr lang="en-US" dirty="0"/>
              <a:t>How to Build resilience*</a:t>
            </a:r>
          </a:p>
        </p:txBody>
      </p:sp>
      <p:sp>
        <p:nvSpPr>
          <p:cNvPr id="3" name="Content Placeholder 2">
            <a:extLst>
              <a:ext uri="{FF2B5EF4-FFF2-40B4-BE49-F238E27FC236}">
                <a16:creationId xmlns:a16="http://schemas.microsoft.com/office/drawing/2014/main" id="{B7A33456-639B-42DE-AE1B-4B885EBCB6A2}"/>
              </a:ext>
            </a:extLst>
          </p:cNvPr>
          <p:cNvSpPr>
            <a:spLocks noGrp="1"/>
          </p:cNvSpPr>
          <p:nvPr>
            <p:ph idx="1"/>
          </p:nvPr>
        </p:nvSpPr>
        <p:spPr/>
        <p:txBody>
          <a:bodyPr/>
          <a:lstStyle/>
          <a:p>
            <a:r>
              <a:rPr lang="en-US" dirty="0"/>
              <a:t>Identify contributing factors in the situation that are specific and temporary.</a:t>
            </a:r>
          </a:p>
          <a:p>
            <a:r>
              <a:rPr lang="en-US" dirty="0"/>
              <a:t>Accept that life is a mix of losses and wins.</a:t>
            </a:r>
          </a:p>
          <a:p>
            <a:r>
              <a:rPr lang="en-US" dirty="0"/>
              <a:t>Getting enough sleep</a:t>
            </a:r>
          </a:p>
          <a:p>
            <a:r>
              <a:rPr lang="en-US" dirty="0"/>
              <a:t>Eating well and exercising</a:t>
            </a:r>
          </a:p>
          <a:p>
            <a:r>
              <a:rPr lang="en-US" dirty="0"/>
              <a:t>Regularly thinking about and living according to one’s moral values.</a:t>
            </a:r>
          </a:p>
          <a:p>
            <a:r>
              <a:rPr lang="en-US" dirty="0"/>
              <a:t>*https://www.psychologytoday.com/us/basics/resilience</a:t>
            </a:r>
          </a:p>
        </p:txBody>
      </p:sp>
    </p:spTree>
    <p:extLst>
      <p:ext uri="{BB962C8B-B14F-4D97-AF65-F5344CB8AC3E}">
        <p14:creationId xmlns:p14="http://schemas.microsoft.com/office/powerpoint/2010/main" val="3832962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3B59D-189B-4A77-901F-0B8D89C4D76D}"/>
              </a:ext>
            </a:extLst>
          </p:cNvPr>
          <p:cNvSpPr>
            <a:spLocks noGrp="1"/>
          </p:cNvSpPr>
          <p:nvPr>
            <p:ph type="title"/>
          </p:nvPr>
        </p:nvSpPr>
        <p:spPr/>
        <p:txBody>
          <a:bodyPr/>
          <a:lstStyle/>
          <a:p>
            <a:pPr algn="ctr"/>
            <a:r>
              <a:rPr lang="en-US" dirty="0"/>
              <a:t>Locus of control*</a:t>
            </a:r>
          </a:p>
        </p:txBody>
      </p:sp>
      <p:sp>
        <p:nvSpPr>
          <p:cNvPr id="3" name="Content Placeholder 2">
            <a:extLst>
              <a:ext uri="{FF2B5EF4-FFF2-40B4-BE49-F238E27FC236}">
                <a16:creationId xmlns:a16="http://schemas.microsoft.com/office/drawing/2014/main" id="{CA097FC7-40A9-41B9-B88F-3CC0A224216D}"/>
              </a:ext>
            </a:extLst>
          </p:cNvPr>
          <p:cNvSpPr>
            <a:spLocks noGrp="1"/>
          </p:cNvSpPr>
          <p:nvPr>
            <p:ph idx="1"/>
          </p:nvPr>
        </p:nvSpPr>
        <p:spPr/>
        <p:txBody>
          <a:bodyPr>
            <a:normAutofit fontScale="92500"/>
          </a:bodyPr>
          <a:lstStyle/>
          <a:p>
            <a:r>
              <a:rPr lang="en-US" i="1" dirty="0"/>
              <a:t>A locus of control can be internal – meaning that an individual perceives that they are in control of what happens to them –or external, meaning that an individual attributes all that happens to them to external factors.</a:t>
            </a:r>
          </a:p>
          <a:p>
            <a:r>
              <a:rPr lang="en-US" i="1" dirty="0"/>
              <a:t>Bringing an external locus of control inward requires a significant mindset change; like any skill, it takes practice and repetition. In the short term, it helps to work on being decisive and taking concrete actions when faced with adversity rather than responding passively</a:t>
            </a:r>
            <a:r>
              <a:rPr lang="en-US" dirty="0"/>
              <a:t>.                    </a:t>
            </a:r>
          </a:p>
          <a:p>
            <a:r>
              <a:rPr lang="en-US" dirty="0"/>
              <a:t>*https://www.psychology today.com/us/basics/resilience</a:t>
            </a:r>
          </a:p>
        </p:txBody>
      </p:sp>
    </p:spTree>
    <p:extLst>
      <p:ext uri="{BB962C8B-B14F-4D97-AF65-F5344CB8AC3E}">
        <p14:creationId xmlns:p14="http://schemas.microsoft.com/office/powerpoint/2010/main" val="388657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91B5E-3A90-4A9D-BE7A-164E24429B35}"/>
              </a:ext>
            </a:extLst>
          </p:cNvPr>
          <p:cNvSpPr>
            <a:spLocks noGrp="1"/>
          </p:cNvSpPr>
          <p:nvPr>
            <p:ph type="title"/>
          </p:nvPr>
        </p:nvSpPr>
        <p:spPr/>
        <p:txBody>
          <a:bodyPr/>
          <a:lstStyle/>
          <a:p>
            <a:pPr algn="ctr"/>
            <a:r>
              <a:rPr lang="en-US" dirty="0"/>
              <a:t>Building your resilience*</a:t>
            </a:r>
          </a:p>
        </p:txBody>
      </p:sp>
      <p:sp>
        <p:nvSpPr>
          <p:cNvPr id="3" name="Content Placeholder 2">
            <a:extLst>
              <a:ext uri="{FF2B5EF4-FFF2-40B4-BE49-F238E27FC236}">
                <a16:creationId xmlns:a16="http://schemas.microsoft.com/office/drawing/2014/main" id="{3191CCE7-56FC-4ADC-A66A-8C50B073DB55}"/>
              </a:ext>
            </a:extLst>
          </p:cNvPr>
          <p:cNvSpPr>
            <a:spLocks noGrp="1"/>
          </p:cNvSpPr>
          <p:nvPr>
            <p:ph idx="1"/>
          </p:nvPr>
        </p:nvSpPr>
        <p:spPr/>
        <p:txBody>
          <a:bodyPr/>
          <a:lstStyle/>
          <a:p>
            <a:r>
              <a:rPr lang="en-US" dirty="0"/>
              <a:t>Build your connections – call your clergy friends. </a:t>
            </a:r>
          </a:p>
          <a:p>
            <a:r>
              <a:rPr lang="en-US" dirty="0"/>
              <a:t>Join a group</a:t>
            </a:r>
          </a:p>
          <a:p>
            <a:r>
              <a:rPr lang="en-US" dirty="0"/>
              <a:t>Take care of your body. </a:t>
            </a:r>
          </a:p>
          <a:p>
            <a:r>
              <a:rPr lang="en-US" dirty="0"/>
              <a:t>Practice mindfulness</a:t>
            </a:r>
          </a:p>
          <a:p>
            <a:r>
              <a:rPr lang="en-US" dirty="0"/>
              <a:t>Avoid negative outlets --  manage the stress, not eliminate it</a:t>
            </a:r>
          </a:p>
          <a:p>
            <a:r>
              <a:rPr lang="en-US" dirty="0"/>
              <a:t>Help others (we are golden here!!)</a:t>
            </a:r>
          </a:p>
        </p:txBody>
      </p:sp>
    </p:spTree>
    <p:extLst>
      <p:ext uri="{BB962C8B-B14F-4D97-AF65-F5344CB8AC3E}">
        <p14:creationId xmlns:p14="http://schemas.microsoft.com/office/powerpoint/2010/main" val="4188875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455B-5D49-476C-A055-B139B6342CFD}"/>
              </a:ext>
            </a:extLst>
          </p:cNvPr>
          <p:cNvSpPr>
            <a:spLocks noGrp="1"/>
          </p:cNvSpPr>
          <p:nvPr>
            <p:ph type="title"/>
          </p:nvPr>
        </p:nvSpPr>
        <p:spPr/>
        <p:txBody>
          <a:bodyPr/>
          <a:lstStyle/>
          <a:p>
            <a:pPr algn="ctr"/>
            <a:r>
              <a:rPr lang="en-US" dirty="0"/>
              <a:t>Building your resilience*</a:t>
            </a:r>
          </a:p>
        </p:txBody>
      </p:sp>
      <p:sp>
        <p:nvSpPr>
          <p:cNvPr id="3" name="Content Placeholder 2">
            <a:extLst>
              <a:ext uri="{FF2B5EF4-FFF2-40B4-BE49-F238E27FC236}">
                <a16:creationId xmlns:a16="http://schemas.microsoft.com/office/drawing/2014/main" id="{D88D07D7-0D51-4821-8A3D-14C214AD181F}"/>
              </a:ext>
            </a:extLst>
          </p:cNvPr>
          <p:cNvSpPr>
            <a:spLocks noGrp="1"/>
          </p:cNvSpPr>
          <p:nvPr>
            <p:ph idx="1"/>
          </p:nvPr>
        </p:nvSpPr>
        <p:spPr/>
        <p:txBody>
          <a:bodyPr/>
          <a:lstStyle/>
          <a:p>
            <a:r>
              <a:rPr lang="en-US" dirty="0"/>
              <a:t>Be proactive: “What CAN I do about this particular problem?”</a:t>
            </a:r>
          </a:p>
          <a:p>
            <a:r>
              <a:rPr lang="en-US" dirty="0"/>
              <a:t>Move toward your goals. Develop </a:t>
            </a:r>
            <a:r>
              <a:rPr lang="en-US" u="sng" dirty="0"/>
              <a:t>realistic</a:t>
            </a:r>
            <a:r>
              <a:rPr lang="en-US" dirty="0"/>
              <a:t> goals each day.</a:t>
            </a:r>
          </a:p>
          <a:p>
            <a:r>
              <a:rPr lang="en-US" dirty="0"/>
              <a:t>Keep things in perspective and learn from your past.</a:t>
            </a:r>
          </a:p>
          <a:p>
            <a:r>
              <a:rPr lang="en-US" dirty="0"/>
              <a:t>Accept change and maintain a positive outlook.</a:t>
            </a:r>
          </a:p>
          <a:p>
            <a:r>
              <a:rPr lang="en-US" dirty="0"/>
              <a:t>Seek professional help when you need it.</a:t>
            </a:r>
          </a:p>
          <a:p>
            <a:r>
              <a:rPr lang="en-US" dirty="0"/>
              <a:t>*https://www.apa.org/topics/resilience (American Psychological Association)</a:t>
            </a:r>
          </a:p>
        </p:txBody>
      </p:sp>
    </p:spTree>
    <p:extLst>
      <p:ext uri="{BB962C8B-B14F-4D97-AF65-F5344CB8AC3E}">
        <p14:creationId xmlns:p14="http://schemas.microsoft.com/office/powerpoint/2010/main" val="1935121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4B26-36D7-4915-91E0-B4488363E4EE}"/>
              </a:ext>
            </a:extLst>
          </p:cNvPr>
          <p:cNvSpPr>
            <a:spLocks noGrp="1"/>
          </p:cNvSpPr>
          <p:nvPr>
            <p:ph type="title"/>
          </p:nvPr>
        </p:nvSpPr>
        <p:spPr/>
        <p:txBody>
          <a:bodyPr/>
          <a:lstStyle/>
          <a:p>
            <a:pPr algn="ctr"/>
            <a:r>
              <a:rPr lang="en-US" dirty="0"/>
              <a:t>Leading Causes of Life*</a:t>
            </a:r>
          </a:p>
        </p:txBody>
      </p:sp>
      <p:sp>
        <p:nvSpPr>
          <p:cNvPr id="3" name="Content Placeholder 2">
            <a:extLst>
              <a:ext uri="{FF2B5EF4-FFF2-40B4-BE49-F238E27FC236}">
                <a16:creationId xmlns:a16="http://schemas.microsoft.com/office/drawing/2014/main" id="{04A60401-39E4-405B-BD9C-A42CCE6772FC}"/>
              </a:ext>
            </a:extLst>
          </p:cNvPr>
          <p:cNvSpPr>
            <a:spLocks noGrp="1"/>
          </p:cNvSpPr>
          <p:nvPr>
            <p:ph idx="1"/>
          </p:nvPr>
        </p:nvSpPr>
        <p:spPr/>
        <p:txBody>
          <a:bodyPr>
            <a:normAutofit fontScale="85000" lnSpcReduction="10000"/>
          </a:bodyPr>
          <a:lstStyle/>
          <a:p>
            <a:r>
              <a:rPr lang="en-US" dirty="0"/>
              <a:t>Connection – feeling that I am part of a greater whole and that my life has meaning to others as well as to myself</a:t>
            </a:r>
          </a:p>
          <a:p>
            <a:r>
              <a:rPr lang="en-US" dirty="0"/>
              <a:t>Coherence – living a life in which my thoughts, actions, values and beliefs are all in sync</a:t>
            </a:r>
          </a:p>
          <a:p>
            <a:r>
              <a:rPr lang="en-US" dirty="0"/>
              <a:t>Agency – recognizing and exercising the power I have over my own life, decisions, and actions</a:t>
            </a:r>
          </a:p>
          <a:p>
            <a:r>
              <a:rPr lang="en-US" dirty="0"/>
              <a:t>Blessing – a beneficial thing for which one is grateful and which is given or received with love</a:t>
            </a:r>
          </a:p>
          <a:p>
            <a:r>
              <a:rPr lang="en-US" dirty="0"/>
              <a:t>Hope – the feeling or expectation that good will come</a:t>
            </a:r>
          </a:p>
          <a:p>
            <a:r>
              <a:rPr lang="en-US" dirty="0"/>
              <a:t>*Rev. Gary Gunderson and Rev. Lawrence Pray,  Abingdon Press, 2008</a:t>
            </a:r>
          </a:p>
          <a:p>
            <a:endParaRPr lang="en-US" dirty="0"/>
          </a:p>
        </p:txBody>
      </p:sp>
    </p:spTree>
    <p:extLst>
      <p:ext uri="{BB962C8B-B14F-4D97-AF65-F5344CB8AC3E}">
        <p14:creationId xmlns:p14="http://schemas.microsoft.com/office/powerpoint/2010/main" val="621442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50F1A-A0FA-478C-87A9-9E58FE1C88D5}"/>
              </a:ext>
            </a:extLst>
          </p:cNvPr>
          <p:cNvSpPr>
            <a:spLocks noGrp="1"/>
          </p:cNvSpPr>
          <p:nvPr>
            <p:ph type="title"/>
          </p:nvPr>
        </p:nvSpPr>
        <p:spPr/>
        <p:txBody>
          <a:bodyPr/>
          <a:lstStyle/>
          <a:p>
            <a:pPr algn="ctr"/>
            <a:r>
              <a:rPr lang="en-US" dirty="0"/>
              <a:t>Questions for small groups</a:t>
            </a:r>
          </a:p>
        </p:txBody>
      </p:sp>
      <p:sp>
        <p:nvSpPr>
          <p:cNvPr id="3" name="Content Placeholder 2">
            <a:extLst>
              <a:ext uri="{FF2B5EF4-FFF2-40B4-BE49-F238E27FC236}">
                <a16:creationId xmlns:a16="http://schemas.microsoft.com/office/drawing/2014/main" id="{15F9B762-91D6-4BC8-9B8D-DC28A9E252DF}"/>
              </a:ext>
            </a:extLst>
          </p:cNvPr>
          <p:cNvSpPr>
            <a:spLocks noGrp="1"/>
          </p:cNvSpPr>
          <p:nvPr>
            <p:ph idx="1"/>
          </p:nvPr>
        </p:nvSpPr>
        <p:spPr/>
        <p:txBody>
          <a:bodyPr/>
          <a:lstStyle/>
          <a:p>
            <a:r>
              <a:rPr lang="en-US" dirty="0"/>
              <a:t>Which of the </a:t>
            </a:r>
            <a:r>
              <a:rPr lang="en-US" i="1" dirty="0"/>
              <a:t>7 Keys to Sustainable Resilience </a:t>
            </a:r>
            <a:r>
              <a:rPr lang="en-US" dirty="0"/>
              <a:t>do you need or want to work on?</a:t>
            </a:r>
          </a:p>
          <a:p>
            <a:r>
              <a:rPr lang="en-US" dirty="0"/>
              <a:t>Defensiveness/vulnerability		indifference/compassion</a:t>
            </a:r>
          </a:p>
          <a:p>
            <a:r>
              <a:rPr lang="en-US" dirty="0"/>
              <a:t>Rigidity/creativity			stagnation/flow</a:t>
            </a:r>
          </a:p>
          <a:p>
            <a:r>
              <a:rPr lang="en-US" dirty="0"/>
              <a:t>Pessimism/optimism			fragility/grit</a:t>
            </a:r>
          </a:p>
          <a:p>
            <a:r>
              <a:rPr lang="en-US" dirty="0"/>
              <a:t>Fixed mindset/growth mindset</a:t>
            </a:r>
          </a:p>
        </p:txBody>
      </p:sp>
    </p:spTree>
    <p:extLst>
      <p:ext uri="{BB962C8B-B14F-4D97-AF65-F5344CB8AC3E}">
        <p14:creationId xmlns:p14="http://schemas.microsoft.com/office/powerpoint/2010/main" val="1867040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EDB10-EF9D-4E10-BF2F-41E96878950C}"/>
              </a:ext>
            </a:extLst>
          </p:cNvPr>
          <p:cNvSpPr>
            <a:spLocks noGrp="1"/>
          </p:cNvSpPr>
          <p:nvPr>
            <p:ph type="title"/>
          </p:nvPr>
        </p:nvSpPr>
        <p:spPr/>
        <p:txBody>
          <a:bodyPr/>
          <a:lstStyle/>
          <a:p>
            <a:pPr algn="ctr"/>
            <a:r>
              <a:rPr lang="en-US" dirty="0"/>
              <a:t>Discussion for small groups</a:t>
            </a:r>
          </a:p>
        </p:txBody>
      </p:sp>
      <p:sp>
        <p:nvSpPr>
          <p:cNvPr id="3" name="Content Placeholder 2">
            <a:extLst>
              <a:ext uri="{FF2B5EF4-FFF2-40B4-BE49-F238E27FC236}">
                <a16:creationId xmlns:a16="http://schemas.microsoft.com/office/drawing/2014/main" id="{C37992F4-B1B4-4DD7-B3B3-6DA197EC9D8D}"/>
              </a:ext>
            </a:extLst>
          </p:cNvPr>
          <p:cNvSpPr>
            <a:spLocks noGrp="1"/>
          </p:cNvSpPr>
          <p:nvPr>
            <p:ph idx="1"/>
          </p:nvPr>
        </p:nvSpPr>
        <p:spPr/>
        <p:txBody>
          <a:bodyPr/>
          <a:lstStyle/>
          <a:p>
            <a:r>
              <a:rPr lang="en-US" dirty="0"/>
              <a:t>Are you feeling emotionally exhausted? How are you helping yourself to get relief from it?</a:t>
            </a:r>
          </a:p>
          <a:p>
            <a:r>
              <a:rPr lang="en-US" dirty="0"/>
              <a:t>Is your locus of control usually internal or external? (An internal locus of control is tied to greater resilience.)</a:t>
            </a:r>
          </a:p>
          <a:p>
            <a:r>
              <a:rPr lang="en-US" dirty="0"/>
              <a:t>Which of the Leading Causes of Life would you say that you usually sense in your life? What ones do you feel are missing from your life? (Connection; Coherence; Agency; Blessing; Hope)</a:t>
            </a:r>
          </a:p>
        </p:txBody>
      </p:sp>
    </p:spTree>
    <p:extLst>
      <p:ext uri="{BB962C8B-B14F-4D97-AF65-F5344CB8AC3E}">
        <p14:creationId xmlns:p14="http://schemas.microsoft.com/office/powerpoint/2010/main" val="111717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C441D-5BD9-4DF8-A6D9-28EEA7E8B75E}"/>
              </a:ext>
            </a:extLst>
          </p:cNvPr>
          <p:cNvSpPr>
            <a:spLocks noGrp="1"/>
          </p:cNvSpPr>
          <p:nvPr>
            <p:ph type="title"/>
          </p:nvPr>
        </p:nvSpPr>
        <p:spPr/>
        <p:txBody>
          <a:bodyPr/>
          <a:lstStyle/>
          <a:p>
            <a:pPr algn="ctr"/>
            <a:r>
              <a:rPr lang="en-US" dirty="0"/>
              <a:t>Large group discussion</a:t>
            </a:r>
          </a:p>
        </p:txBody>
      </p:sp>
      <p:sp>
        <p:nvSpPr>
          <p:cNvPr id="3" name="Content Placeholder 2">
            <a:extLst>
              <a:ext uri="{FF2B5EF4-FFF2-40B4-BE49-F238E27FC236}">
                <a16:creationId xmlns:a16="http://schemas.microsoft.com/office/drawing/2014/main" id="{E7D58195-9269-43CB-ADEC-3582EFF59A34}"/>
              </a:ext>
            </a:extLst>
          </p:cNvPr>
          <p:cNvSpPr>
            <a:spLocks noGrp="1"/>
          </p:cNvSpPr>
          <p:nvPr>
            <p:ph idx="1"/>
          </p:nvPr>
        </p:nvSpPr>
        <p:spPr/>
        <p:txBody>
          <a:bodyPr/>
          <a:lstStyle/>
          <a:p>
            <a:r>
              <a:rPr lang="en-US" dirty="0"/>
              <a:t>What were the themes you heard about?</a:t>
            </a:r>
          </a:p>
          <a:p>
            <a:r>
              <a:rPr lang="en-US" dirty="0"/>
              <a:t>What is your sense about the degree of resilience in yourself? </a:t>
            </a:r>
          </a:p>
          <a:p>
            <a:r>
              <a:rPr lang="en-US" dirty="0"/>
              <a:t>What was it in the group you were in generally speaking?</a:t>
            </a:r>
          </a:p>
          <a:p>
            <a:r>
              <a:rPr lang="en-US" dirty="0"/>
              <a:t>What will you take away from these seminars?</a:t>
            </a:r>
          </a:p>
          <a:p>
            <a:r>
              <a:rPr lang="en-US" dirty="0"/>
              <a:t>What will you do to help yourself feel better going forward?</a:t>
            </a:r>
          </a:p>
        </p:txBody>
      </p:sp>
    </p:spTree>
    <p:extLst>
      <p:ext uri="{BB962C8B-B14F-4D97-AF65-F5344CB8AC3E}">
        <p14:creationId xmlns:p14="http://schemas.microsoft.com/office/powerpoint/2010/main" val="350910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F8AB2-C7AF-46B8-B527-742B43934102}"/>
              </a:ext>
            </a:extLst>
          </p:cNvPr>
          <p:cNvSpPr>
            <a:spLocks noGrp="1"/>
          </p:cNvSpPr>
          <p:nvPr>
            <p:ph type="title"/>
          </p:nvPr>
        </p:nvSpPr>
        <p:spPr/>
        <p:txBody>
          <a:bodyPr/>
          <a:lstStyle/>
          <a:p>
            <a:pPr algn="ctr"/>
            <a:r>
              <a:rPr lang="en-US" dirty="0"/>
              <a:t>“You’re probably emotionally exhausted”</a:t>
            </a:r>
          </a:p>
        </p:txBody>
      </p:sp>
      <p:sp>
        <p:nvSpPr>
          <p:cNvPr id="3" name="Content Placeholder 2">
            <a:extLst>
              <a:ext uri="{FF2B5EF4-FFF2-40B4-BE49-F238E27FC236}">
                <a16:creationId xmlns:a16="http://schemas.microsoft.com/office/drawing/2014/main" id="{25464CEC-9BCF-4211-9EAE-43CB2A464078}"/>
              </a:ext>
            </a:extLst>
          </p:cNvPr>
          <p:cNvSpPr>
            <a:spLocks noGrp="1"/>
          </p:cNvSpPr>
          <p:nvPr>
            <p:ph idx="1"/>
          </p:nvPr>
        </p:nvSpPr>
        <p:spPr/>
        <p:txBody>
          <a:bodyPr>
            <a:normAutofit fontScale="92500" lnSpcReduction="10000"/>
          </a:bodyPr>
          <a:lstStyle/>
          <a:p>
            <a:r>
              <a:rPr lang="en-US" i="1" dirty="0"/>
              <a:t>“Emotional exhaustion is like physical exhaustion. But rather than being your body being tired, it’s your mind.”  </a:t>
            </a:r>
            <a:r>
              <a:rPr lang="en-US" dirty="0"/>
              <a:t>Brittany A. Johnson, LMHC</a:t>
            </a:r>
          </a:p>
          <a:p>
            <a:r>
              <a:rPr lang="en-US" dirty="0"/>
              <a:t>Emotional exhaustion may happen when:</a:t>
            </a:r>
          </a:p>
          <a:p>
            <a:r>
              <a:rPr lang="en-US" dirty="0"/>
              <a:t>Stress increases and you don’t process the feelings that pop up as life throws you curve balls.</a:t>
            </a:r>
          </a:p>
          <a:p>
            <a:r>
              <a:rPr lang="en-US" i="1" dirty="0"/>
              <a:t>“When stress comes up, even though it may be a time when we feel the need to keep going, it’s a time when we need to slow down most and take care of ourselves.”   </a:t>
            </a:r>
            <a:r>
              <a:rPr lang="en-US" dirty="0" err="1"/>
              <a:t>Kruti</a:t>
            </a:r>
            <a:r>
              <a:rPr lang="en-US" dirty="0"/>
              <a:t> Patel, PhD, Deep Eddy Psychology</a:t>
            </a:r>
          </a:p>
        </p:txBody>
      </p:sp>
    </p:spTree>
    <p:extLst>
      <p:ext uri="{BB962C8B-B14F-4D97-AF65-F5344CB8AC3E}">
        <p14:creationId xmlns:p14="http://schemas.microsoft.com/office/powerpoint/2010/main" val="442755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523A8-3D28-42D4-9A64-708EF4000E4B}"/>
              </a:ext>
            </a:extLst>
          </p:cNvPr>
          <p:cNvSpPr>
            <a:spLocks noGrp="1"/>
          </p:cNvSpPr>
          <p:nvPr>
            <p:ph type="title"/>
          </p:nvPr>
        </p:nvSpPr>
        <p:spPr/>
        <p:txBody>
          <a:bodyPr/>
          <a:lstStyle/>
          <a:p>
            <a:pPr algn="ctr"/>
            <a:r>
              <a:rPr lang="en-US" dirty="0"/>
              <a:t>My Ah ha moment</a:t>
            </a:r>
          </a:p>
        </p:txBody>
      </p:sp>
      <p:sp>
        <p:nvSpPr>
          <p:cNvPr id="3" name="Content Placeholder 2">
            <a:extLst>
              <a:ext uri="{FF2B5EF4-FFF2-40B4-BE49-F238E27FC236}">
                <a16:creationId xmlns:a16="http://schemas.microsoft.com/office/drawing/2014/main" id="{470CCDCF-BA6D-4423-874A-7DA907612998}"/>
              </a:ext>
            </a:extLst>
          </p:cNvPr>
          <p:cNvSpPr>
            <a:spLocks noGrp="1"/>
          </p:cNvSpPr>
          <p:nvPr>
            <p:ph idx="1"/>
          </p:nvPr>
        </p:nvSpPr>
        <p:spPr/>
        <p:txBody>
          <a:bodyPr/>
          <a:lstStyle/>
          <a:p>
            <a:r>
              <a:rPr lang="en-US" i="1" dirty="0"/>
              <a:t>“I think that the anxiety I feel related to the pandemic has made me a workaholic. I feel a great responsibility to produce all sorts of high quality resources to our congregation when we cannot be together. I have worked harder than I ever have before and I am getting burned out. </a:t>
            </a:r>
          </a:p>
          <a:p>
            <a:r>
              <a:rPr lang="en-US" i="1" dirty="0"/>
              <a:t>“Fortunately I have had time off recently. This is my 2</a:t>
            </a:r>
            <a:r>
              <a:rPr lang="en-US" i="1" baseline="30000" dirty="0"/>
              <a:t>nd</a:t>
            </a:r>
            <a:r>
              <a:rPr lang="en-US" i="1" dirty="0"/>
              <a:t> week back and the stress level is immediately high.”</a:t>
            </a:r>
          </a:p>
          <a:p>
            <a:r>
              <a:rPr lang="en-US" b="1" u="sng" dirty="0"/>
              <a:t>Our own agency: it works if you work it!</a:t>
            </a:r>
          </a:p>
        </p:txBody>
      </p:sp>
    </p:spTree>
    <p:extLst>
      <p:ext uri="{BB962C8B-B14F-4D97-AF65-F5344CB8AC3E}">
        <p14:creationId xmlns:p14="http://schemas.microsoft.com/office/powerpoint/2010/main" val="3599275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46120-88A3-463E-8F6B-85BE97B3B7C9}"/>
              </a:ext>
            </a:extLst>
          </p:cNvPr>
          <p:cNvSpPr>
            <a:spLocks noGrp="1"/>
          </p:cNvSpPr>
          <p:nvPr>
            <p:ph type="title"/>
          </p:nvPr>
        </p:nvSpPr>
        <p:spPr/>
        <p:txBody>
          <a:bodyPr/>
          <a:lstStyle/>
          <a:p>
            <a:pPr algn="ctr"/>
            <a:r>
              <a:rPr lang="en-US" dirty="0"/>
              <a:t>Resources: Presbyterian Church (USA)</a:t>
            </a:r>
          </a:p>
        </p:txBody>
      </p:sp>
      <p:sp>
        <p:nvSpPr>
          <p:cNvPr id="3" name="Content Placeholder 2">
            <a:extLst>
              <a:ext uri="{FF2B5EF4-FFF2-40B4-BE49-F238E27FC236}">
                <a16:creationId xmlns:a16="http://schemas.microsoft.com/office/drawing/2014/main" id="{AA4A50ED-6D27-40F1-AEA4-8DB7E0778ABA}"/>
              </a:ext>
            </a:extLst>
          </p:cNvPr>
          <p:cNvSpPr>
            <a:spLocks noGrp="1"/>
          </p:cNvSpPr>
          <p:nvPr>
            <p:ph idx="1"/>
          </p:nvPr>
        </p:nvSpPr>
        <p:spPr/>
        <p:txBody>
          <a:bodyPr>
            <a:normAutofit/>
          </a:bodyPr>
          <a:lstStyle/>
          <a:p>
            <a:r>
              <a:rPr lang="en-US" dirty="0"/>
              <a:t>Google search: “Mental health for congregations, clergy and mid-councils”</a:t>
            </a:r>
          </a:p>
          <a:p>
            <a:r>
              <a:rPr lang="en-US" dirty="0"/>
              <a:t>Highlights</a:t>
            </a:r>
            <a:r>
              <a:rPr lang="en-US" i="1" dirty="0"/>
              <a:t>: Mental Health Ministry 101</a:t>
            </a:r>
          </a:p>
          <a:p>
            <a:r>
              <a:rPr lang="en-US" i="1" dirty="0"/>
              <a:t>Steps Pastors and Congregations Can Take to Prepare for Mental Health Impacts of Covid-19</a:t>
            </a:r>
          </a:p>
          <a:p>
            <a:r>
              <a:rPr lang="en-US" i="1" dirty="0"/>
              <a:t>Mental Well-being During a Pandemic</a:t>
            </a:r>
          </a:p>
          <a:p>
            <a:r>
              <a:rPr lang="en-US" i="1" dirty="0"/>
              <a:t>Building Resilience </a:t>
            </a:r>
            <a:r>
              <a:rPr lang="en-US" dirty="0"/>
              <a:t>Webinar from Presbyterian Disaster Assistance</a:t>
            </a:r>
          </a:p>
          <a:p>
            <a:endParaRPr lang="en-US" dirty="0"/>
          </a:p>
        </p:txBody>
      </p:sp>
    </p:spTree>
    <p:extLst>
      <p:ext uri="{BB962C8B-B14F-4D97-AF65-F5344CB8AC3E}">
        <p14:creationId xmlns:p14="http://schemas.microsoft.com/office/powerpoint/2010/main" val="1003451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BF987-9292-45B0-880E-8A94C1F81224}"/>
              </a:ext>
            </a:extLst>
          </p:cNvPr>
          <p:cNvSpPr>
            <a:spLocks noGrp="1"/>
          </p:cNvSpPr>
          <p:nvPr>
            <p:ph type="title"/>
          </p:nvPr>
        </p:nvSpPr>
        <p:spPr/>
        <p:txBody>
          <a:bodyPr/>
          <a:lstStyle/>
          <a:p>
            <a:pPr algn="ctr"/>
            <a:r>
              <a:rPr lang="en-US" dirty="0"/>
              <a:t>Resources : Presbyterian Church USA</a:t>
            </a:r>
          </a:p>
        </p:txBody>
      </p:sp>
      <p:sp>
        <p:nvSpPr>
          <p:cNvPr id="3" name="Content Placeholder 2">
            <a:extLst>
              <a:ext uri="{FF2B5EF4-FFF2-40B4-BE49-F238E27FC236}">
                <a16:creationId xmlns:a16="http://schemas.microsoft.com/office/drawing/2014/main" id="{530021B8-9DBE-402A-AF6D-996D4015150D}"/>
              </a:ext>
            </a:extLst>
          </p:cNvPr>
          <p:cNvSpPr>
            <a:spLocks noGrp="1"/>
          </p:cNvSpPr>
          <p:nvPr>
            <p:ph idx="1"/>
          </p:nvPr>
        </p:nvSpPr>
        <p:spPr/>
        <p:txBody>
          <a:bodyPr/>
          <a:lstStyle/>
          <a:p>
            <a:r>
              <a:rPr lang="en-US" dirty="0"/>
              <a:t>Online training resources for pastoral care providers</a:t>
            </a:r>
          </a:p>
          <a:p>
            <a:r>
              <a:rPr lang="en-US" dirty="0"/>
              <a:t>Mental Health First Aid Training</a:t>
            </a:r>
          </a:p>
          <a:p>
            <a:r>
              <a:rPr lang="en-US" dirty="0"/>
              <a:t>QPR Suicide prevention Online Training</a:t>
            </a:r>
          </a:p>
          <a:p>
            <a:r>
              <a:rPr lang="en-US" dirty="0"/>
              <a:t>Resilience stories to uplift and inspire</a:t>
            </a:r>
          </a:p>
        </p:txBody>
      </p:sp>
    </p:spTree>
    <p:extLst>
      <p:ext uri="{BB962C8B-B14F-4D97-AF65-F5344CB8AC3E}">
        <p14:creationId xmlns:p14="http://schemas.microsoft.com/office/powerpoint/2010/main" val="2477649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D378-35AC-407F-A158-65A0B3EF831C}"/>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EBA7DFAE-949B-4C75-B377-C7E11FAF6854}"/>
              </a:ext>
            </a:extLst>
          </p:cNvPr>
          <p:cNvSpPr>
            <a:spLocks noGrp="1"/>
          </p:cNvSpPr>
          <p:nvPr>
            <p:ph idx="1"/>
          </p:nvPr>
        </p:nvSpPr>
        <p:spPr/>
        <p:txBody>
          <a:bodyPr/>
          <a:lstStyle/>
          <a:p>
            <a:r>
              <a:rPr lang="en-US" i="1" dirty="0"/>
              <a:t>Wisconsin Clergy Survey Covid-19 &amp; Ministry Stressors July 2020</a:t>
            </a:r>
          </a:p>
          <a:p>
            <a:r>
              <a:rPr lang="en-US" i="1" dirty="0"/>
              <a:t>Sorrowful: Black clergy members and churches reeling from Covid-19 losses (ABC News, May 2020)</a:t>
            </a:r>
          </a:p>
          <a:p>
            <a:r>
              <a:rPr lang="en-US" i="1" dirty="0"/>
              <a:t>Pastors face mental health challenges amid Covid-19 pandemic</a:t>
            </a:r>
          </a:p>
          <a:p>
            <a:r>
              <a:rPr lang="en-US" i="1" dirty="0"/>
              <a:t>(</a:t>
            </a:r>
            <a:r>
              <a:rPr lang="en-US" dirty="0"/>
              <a:t>Baptistpress.com, April 16,2020</a:t>
            </a:r>
            <a:r>
              <a:rPr lang="en-US" i="1" dirty="0"/>
              <a:t>)</a:t>
            </a:r>
          </a:p>
        </p:txBody>
      </p:sp>
    </p:spTree>
    <p:extLst>
      <p:ext uri="{BB962C8B-B14F-4D97-AF65-F5344CB8AC3E}">
        <p14:creationId xmlns:p14="http://schemas.microsoft.com/office/powerpoint/2010/main" val="1763257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91B0-D809-4521-940B-EFCEE8582E33}"/>
              </a:ext>
            </a:extLst>
          </p:cNvPr>
          <p:cNvSpPr>
            <a:spLocks noGrp="1"/>
          </p:cNvSpPr>
          <p:nvPr>
            <p:ph type="title"/>
          </p:nvPr>
        </p:nvSpPr>
        <p:spPr/>
        <p:txBody>
          <a:bodyPr/>
          <a:lstStyle/>
          <a:p>
            <a:pPr algn="ctr"/>
            <a:r>
              <a:rPr lang="en-US" dirty="0"/>
              <a:t>Prayers to sustain us</a:t>
            </a:r>
          </a:p>
        </p:txBody>
      </p:sp>
      <p:sp>
        <p:nvSpPr>
          <p:cNvPr id="3" name="Content Placeholder 2">
            <a:extLst>
              <a:ext uri="{FF2B5EF4-FFF2-40B4-BE49-F238E27FC236}">
                <a16:creationId xmlns:a16="http://schemas.microsoft.com/office/drawing/2014/main" id="{A8A07529-E493-42D7-AF92-D4F81AD17989}"/>
              </a:ext>
            </a:extLst>
          </p:cNvPr>
          <p:cNvSpPr>
            <a:spLocks noGrp="1"/>
          </p:cNvSpPr>
          <p:nvPr>
            <p:ph idx="1"/>
          </p:nvPr>
        </p:nvSpPr>
        <p:spPr/>
        <p:txBody>
          <a:bodyPr/>
          <a:lstStyle/>
          <a:p>
            <a:r>
              <a:rPr lang="en-US" i="1" dirty="0"/>
              <a:t>A Prayer </a:t>
            </a:r>
            <a:r>
              <a:rPr lang="en-US" dirty="0"/>
              <a:t>(Archbishop Oscar Romero)  bread.org</a:t>
            </a:r>
          </a:p>
          <a:p>
            <a:r>
              <a:rPr lang="en-US" i="1" dirty="0"/>
              <a:t>A Morning Offering </a:t>
            </a:r>
            <a:r>
              <a:rPr lang="en-US" dirty="0"/>
              <a:t>(John </a:t>
            </a:r>
            <a:r>
              <a:rPr lang="en-US" dirty="0" err="1"/>
              <a:t>O’Donohue</a:t>
            </a:r>
            <a:r>
              <a:rPr lang="en-US" dirty="0"/>
              <a:t>, </a:t>
            </a:r>
            <a:r>
              <a:rPr lang="en-US" i="1" dirty="0"/>
              <a:t>To Bless the Space Between Us; A Book of Blessings; Doubleday, New York, 2008)</a:t>
            </a:r>
          </a:p>
        </p:txBody>
      </p:sp>
    </p:spTree>
    <p:extLst>
      <p:ext uri="{BB962C8B-B14F-4D97-AF65-F5344CB8AC3E}">
        <p14:creationId xmlns:p14="http://schemas.microsoft.com/office/powerpoint/2010/main" val="217344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9F430-8C4C-4F89-B232-7A339F81DE7F}"/>
              </a:ext>
            </a:extLst>
          </p:cNvPr>
          <p:cNvSpPr>
            <a:spLocks noGrp="1"/>
          </p:cNvSpPr>
          <p:nvPr>
            <p:ph type="title"/>
          </p:nvPr>
        </p:nvSpPr>
        <p:spPr/>
        <p:txBody>
          <a:bodyPr/>
          <a:lstStyle/>
          <a:p>
            <a:pPr algn="ctr"/>
            <a:r>
              <a:rPr lang="en-US" dirty="0"/>
              <a:t>Blessing</a:t>
            </a:r>
          </a:p>
        </p:txBody>
      </p:sp>
      <p:sp>
        <p:nvSpPr>
          <p:cNvPr id="3" name="Content Placeholder 2">
            <a:extLst>
              <a:ext uri="{FF2B5EF4-FFF2-40B4-BE49-F238E27FC236}">
                <a16:creationId xmlns:a16="http://schemas.microsoft.com/office/drawing/2014/main" id="{0A916F42-59CC-4E15-AB3A-94DCA1B46E3C}"/>
              </a:ext>
            </a:extLst>
          </p:cNvPr>
          <p:cNvSpPr>
            <a:spLocks noGrp="1"/>
          </p:cNvSpPr>
          <p:nvPr>
            <p:ph idx="1"/>
          </p:nvPr>
        </p:nvSpPr>
        <p:spPr/>
        <p:txBody>
          <a:bodyPr>
            <a:normAutofit/>
          </a:bodyPr>
          <a:lstStyle/>
          <a:p>
            <a:pPr marL="0" indent="0" algn="ctr">
              <a:buNone/>
            </a:pPr>
            <a:r>
              <a:rPr lang="en-US" sz="4000" dirty="0"/>
              <a:t>May God bless you and keep you. May God shine God’s face upon you and be gracious to you. May God lift God’s countenance upon you and give you peace. Amen.</a:t>
            </a:r>
          </a:p>
        </p:txBody>
      </p:sp>
    </p:spTree>
    <p:extLst>
      <p:ext uri="{BB962C8B-B14F-4D97-AF65-F5344CB8AC3E}">
        <p14:creationId xmlns:p14="http://schemas.microsoft.com/office/powerpoint/2010/main" val="835251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CDFE79-334B-4768-9706-50F2FA34E06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43952" y="-1177607"/>
            <a:ext cx="9904095" cy="9213215"/>
          </a:xfrm>
          <a:prstGeom prst="rect">
            <a:avLst/>
          </a:prstGeom>
          <a:noFill/>
          <a:ln>
            <a:noFill/>
          </a:ln>
        </p:spPr>
      </p:pic>
    </p:spTree>
    <p:extLst>
      <p:ext uri="{BB962C8B-B14F-4D97-AF65-F5344CB8AC3E}">
        <p14:creationId xmlns:p14="http://schemas.microsoft.com/office/powerpoint/2010/main" val="1514276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9D722-F3D0-4FA0-ABCB-A5AAAD6E1D2F}"/>
              </a:ext>
            </a:extLst>
          </p:cNvPr>
          <p:cNvSpPr>
            <a:spLocks noGrp="1"/>
          </p:cNvSpPr>
          <p:nvPr>
            <p:ph type="title"/>
          </p:nvPr>
        </p:nvSpPr>
        <p:spPr/>
        <p:txBody>
          <a:bodyPr>
            <a:normAutofit fontScale="90000"/>
          </a:bodyPr>
          <a:lstStyle/>
          <a:p>
            <a:pPr algn="ctr"/>
            <a:r>
              <a:rPr lang="en-US" dirty="0"/>
              <a:t>“If you find yourself waking up from adequate sleep and still feeling heavy or tired…”</a:t>
            </a:r>
          </a:p>
        </p:txBody>
      </p:sp>
      <p:sp>
        <p:nvSpPr>
          <p:cNvPr id="3" name="Content Placeholder 2">
            <a:extLst>
              <a:ext uri="{FF2B5EF4-FFF2-40B4-BE49-F238E27FC236}">
                <a16:creationId xmlns:a16="http://schemas.microsoft.com/office/drawing/2014/main" id="{E2E5C0EB-E961-4EAE-8C85-20E2AAA26CA0}"/>
              </a:ext>
            </a:extLst>
          </p:cNvPr>
          <p:cNvSpPr>
            <a:spLocks noGrp="1"/>
          </p:cNvSpPr>
          <p:nvPr>
            <p:ph idx="1"/>
          </p:nvPr>
        </p:nvSpPr>
        <p:spPr/>
        <p:txBody>
          <a:bodyPr>
            <a:normAutofit fontScale="92500"/>
          </a:bodyPr>
          <a:lstStyle/>
          <a:p>
            <a:r>
              <a:rPr lang="en-US" i="1" dirty="0"/>
              <a:t>“…or that it’s difficult to form clear thoughts and your normal coping skills aren’t working, it may be emotional exhaustion.”</a:t>
            </a:r>
          </a:p>
          <a:p>
            <a:r>
              <a:rPr lang="en-US" i="1" dirty="0"/>
              <a:t>“If you feel like you can’t catch your breath, you don’t have the energy to recover, or like you’re just above the surface staying afloat it’s more than stress or anxiety.” </a:t>
            </a:r>
            <a:r>
              <a:rPr lang="en-US" dirty="0" err="1"/>
              <a:t>Kruti</a:t>
            </a:r>
            <a:r>
              <a:rPr lang="en-US" dirty="0"/>
              <a:t> Patel, PhD.</a:t>
            </a:r>
          </a:p>
          <a:p>
            <a:r>
              <a:rPr lang="en-US" i="1" dirty="0"/>
              <a:t>“We’re all more likely to experience it during times of fear, uncertainty, and collective upheaval, like we’re currently facing.”   </a:t>
            </a:r>
            <a:r>
              <a:rPr lang="en-US" dirty="0"/>
              <a:t>https://blog.fitbit.com/emotional -exhaustion </a:t>
            </a:r>
          </a:p>
        </p:txBody>
      </p:sp>
    </p:spTree>
    <p:extLst>
      <p:ext uri="{BB962C8B-B14F-4D97-AF65-F5344CB8AC3E}">
        <p14:creationId xmlns:p14="http://schemas.microsoft.com/office/powerpoint/2010/main" val="176418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381F-5073-43D8-AA33-7108F5BEE8F3}"/>
              </a:ext>
            </a:extLst>
          </p:cNvPr>
          <p:cNvSpPr>
            <a:spLocks noGrp="1"/>
          </p:cNvSpPr>
          <p:nvPr>
            <p:ph type="title"/>
          </p:nvPr>
        </p:nvSpPr>
        <p:spPr/>
        <p:txBody>
          <a:bodyPr/>
          <a:lstStyle/>
          <a:p>
            <a:pPr algn="ctr"/>
            <a:r>
              <a:rPr lang="en-US" dirty="0"/>
              <a:t>What to do if it persists</a:t>
            </a:r>
          </a:p>
        </p:txBody>
      </p:sp>
      <p:sp>
        <p:nvSpPr>
          <p:cNvPr id="3" name="Content Placeholder 2">
            <a:extLst>
              <a:ext uri="{FF2B5EF4-FFF2-40B4-BE49-F238E27FC236}">
                <a16:creationId xmlns:a16="http://schemas.microsoft.com/office/drawing/2014/main" id="{711DF153-FF74-4CE6-BA4F-96565FF58EDB}"/>
              </a:ext>
            </a:extLst>
          </p:cNvPr>
          <p:cNvSpPr>
            <a:spLocks noGrp="1"/>
          </p:cNvSpPr>
          <p:nvPr>
            <p:ph idx="1"/>
          </p:nvPr>
        </p:nvSpPr>
        <p:spPr/>
        <p:txBody>
          <a:bodyPr/>
          <a:lstStyle/>
          <a:p>
            <a:r>
              <a:rPr lang="en-US" i="1" dirty="0"/>
              <a:t>“If you try using coping  skills and make changes but things aren’t improving within a week, or if your emotional exhaustion is impacting other areas of your life such as relationships, work or your ability to function, </a:t>
            </a:r>
            <a:r>
              <a:rPr lang="en-US" i="1" u="sng" dirty="0"/>
              <a:t>consider seeing a therapist or psychologies for extra support</a:t>
            </a:r>
            <a:r>
              <a:rPr lang="en-US" i="1" dirty="0"/>
              <a:t>.”</a:t>
            </a:r>
            <a:r>
              <a:rPr lang="en-US" dirty="0"/>
              <a:t>  Brittany A. Johnson, LMHC</a:t>
            </a:r>
          </a:p>
        </p:txBody>
      </p:sp>
    </p:spTree>
    <p:extLst>
      <p:ext uri="{BB962C8B-B14F-4D97-AF65-F5344CB8AC3E}">
        <p14:creationId xmlns:p14="http://schemas.microsoft.com/office/powerpoint/2010/main" val="723023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CC15-2C23-458C-AB5E-7214620E4D39}"/>
              </a:ext>
            </a:extLst>
          </p:cNvPr>
          <p:cNvSpPr>
            <a:spLocks noGrp="1"/>
          </p:cNvSpPr>
          <p:nvPr>
            <p:ph type="title"/>
          </p:nvPr>
        </p:nvSpPr>
        <p:spPr/>
        <p:txBody>
          <a:bodyPr/>
          <a:lstStyle/>
          <a:p>
            <a:pPr algn="ctr"/>
            <a:r>
              <a:rPr lang="en-US" dirty="0"/>
              <a:t>Resilience: Part of the Balm of Gilead</a:t>
            </a:r>
          </a:p>
        </p:txBody>
      </p:sp>
      <p:sp>
        <p:nvSpPr>
          <p:cNvPr id="3" name="Content Placeholder 2">
            <a:extLst>
              <a:ext uri="{FF2B5EF4-FFF2-40B4-BE49-F238E27FC236}">
                <a16:creationId xmlns:a16="http://schemas.microsoft.com/office/drawing/2014/main" id="{89D3D485-6EA9-4B14-A573-735E04CA4E70}"/>
              </a:ext>
            </a:extLst>
          </p:cNvPr>
          <p:cNvSpPr>
            <a:spLocks noGrp="1"/>
          </p:cNvSpPr>
          <p:nvPr>
            <p:ph idx="1"/>
          </p:nvPr>
        </p:nvSpPr>
        <p:spPr/>
        <p:txBody>
          <a:bodyPr/>
          <a:lstStyle/>
          <a:p>
            <a:r>
              <a:rPr lang="en-US" i="1" dirty="0"/>
              <a:t>“Resilience is defined as the capacity to adapt to and recover from adversity. Many life experiences can teach us ways to disconnect from our natural capacity to adapt and grow, preventing us from being as resilient as we really are. The elements below can help us identify patterns we want to </a:t>
            </a:r>
            <a:r>
              <a:rPr lang="en-US" i="1" u="sng" dirty="0"/>
              <a:t>unlearn or unsubscribe from</a:t>
            </a:r>
            <a:r>
              <a:rPr lang="en-US" i="1" dirty="0"/>
              <a:t>, as well as ways we may wish to increase our personal resilience.”</a:t>
            </a:r>
          </a:p>
          <a:p>
            <a:r>
              <a:rPr lang="en-US" dirty="0"/>
              <a:t>7 Keys to Sustainable Resilience, Jessica Del </a:t>
            </a:r>
            <a:r>
              <a:rPr lang="en-US" dirty="0" err="1"/>
              <a:t>Pozo</a:t>
            </a:r>
            <a:r>
              <a:rPr lang="en-US" dirty="0"/>
              <a:t>, PhD. Being Awake Better</a:t>
            </a:r>
          </a:p>
        </p:txBody>
      </p:sp>
    </p:spTree>
    <p:extLst>
      <p:ext uri="{BB962C8B-B14F-4D97-AF65-F5344CB8AC3E}">
        <p14:creationId xmlns:p14="http://schemas.microsoft.com/office/powerpoint/2010/main" val="278927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58378-A5A4-4A42-96B2-AE36489FADEA}"/>
              </a:ext>
            </a:extLst>
          </p:cNvPr>
          <p:cNvSpPr>
            <a:spLocks noGrp="1"/>
          </p:cNvSpPr>
          <p:nvPr>
            <p:ph type="title"/>
          </p:nvPr>
        </p:nvSpPr>
        <p:spPr/>
        <p:txBody>
          <a:bodyPr/>
          <a:lstStyle/>
          <a:p>
            <a:pPr algn="ctr"/>
            <a:r>
              <a:rPr lang="en-US" dirty="0"/>
              <a:t>Increase/reduce resilience</a:t>
            </a:r>
          </a:p>
        </p:txBody>
      </p:sp>
      <p:sp>
        <p:nvSpPr>
          <p:cNvPr id="3" name="Content Placeholder 2">
            <a:extLst>
              <a:ext uri="{FF2B5EF4-FFF2-40B4-BE49-F238E27FC236}">
                <a16:creationId xmlns:a16="http://schemas.microsoft.com/office/drawing/2014/main" id="{39321D44-8E9E-43DD-A024-34C18536E863}"/>
              </a:ext>
            </a:extLst>
          </p:cNvPr>
          <p:cNvSpPr>
            <a:spLocks noGrp="1"/>
          </p:cNvSpPr>
          <p:nvPr>
            <p:ph idx="1"/>
          </p:nvPr>
        </p:nvSpPr>
        <p:spPr/>
        <p:txBody>
          <a:bodyPr>
            <a:normAutofit fontScale="92500" lnSpcReduction="20000"/>
          </a:bodyPr>
          <a:lstStyle/>
          <a:p>
            <a:r>
              <a:rPr lang="en-US" sz="3200" i="1" dirty="0"/>
              <a:t>“ Vulnerability (Unlearning Defensiveness): Emotional Vulnerability is having the courage to show up honestly and be seen as we are when we have no control over the outcome.”</a:t>
            </a:r>
          </a:p>
          <a:p>
            <a:r>
              <a:rPr lang="en-US" sz="3200" i="1" dirty="0"/>
              <a:t>“Compassion: (Unlearning Indifference) Individuals with self-compassion have reported less distress in the face of difficulties along with higher heart rate variability, a physiological measure of health and well-being.”</a:t>
            </a:r>
          </a:p>
          <a:p>
            <a:endParaRPr lang="en-US" dirty="0"/>
          </a:p>
        </p:txBody>
      </p:sp>
    </p:spTree>
    <p:extLst>
      <p:ext uri="{BB962C8B-B14F-4D97-AF65-F5344CB8AC3E}">
        <p14:creationId xmlns:p14="http://schemas.microsoft.com/office/powerpoint/2010/main" val="132530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B66A6-06BC-4F37-A30F-C40644B92A9C}"/>
              </a:ext>
            </a:extLst>
          </p:cNvPr>
          <p:cNvSpPr>
            <a:spLocks noGrp="1"/>
          </p:cNvSpPr>
          <p:nvPr>
            <p:ph type="title"/>
          </p:nvPr>
        </p:nvSpPr>
        <p:spPr/>
        <p:txBody>
          <a:bodyPr/>
          <a:lstStyle/>
          <a:p>
            <a:pPr algn="ctr"/>
            <a:r>
              <a:rPr lang="en-US" dirty="0"/>
              <a:t>Increase/reduce resilience</a:t>
            </a:r>
          </a:p>
        </p:txBody>
      </p:sp>
      <p:sp>
        <p:nvSpPr>
          <p:cNvPr id="3" name="Content Placeholder 2">
            <a:extLst>
              <a:ext uri="{FF2B5EF4-FFF2-40B4-BE49-F238E27FC236}">
                <a16:creationId xmlns:a16="http://schemas.microsoft.com/office/drawing/2014/main" id="{BBD2F87B-B086-4C58-8E25-A92AFA7B253C}"/>
              </a:ext>
            </a:extLst>
          </p:cNvPr>
          <p:cNvSpPr>
            <a:spLocks noGrp="1"/>
          </p:cNvSpPr>
          <p:nvPr>
            <p:ph idx="1"/>
          </p:nvPr>
        </p:nvSpPr>
        <p:spPr/>
        <p:txBody>
          <a:bodyPr>
            <a:normAutofit lnSpcReduction="10000"/>
          </a:bodyPr>
          <a:lstStyle/>
          <a:p>
            <a:r>
              <a:rPr lang="en-US" sz="2800" i="1" dirty="0"/>
              <a:t>“Creativity (Unlearning Indifference): creativity in everyday thinking is an important element of resilience….we all have the capacity to create – it could even be considered a birthright!”</a:t>
            </a:r>
          </a:p>
          <a:p>
            <a:r>
              <a:rPr lang="en-US" sz="2800" i="1" dirty="0"/>
              <a:t>“Stagnation vs Flow: Flow is the state of active engagement where skills and talents are aligned with the demands of the task. It is experienced as a sense of immersion in which time and the self face as we become wrapped in the energy of the process.”</a:t>
            </a:r>
          </a:p>
          <a:p>
            <a:endParaRPr lang="en-US" i="1" dirty="0"/>
          </a:p>
        </p:txBody>
      </p:sp>
    </p:spTree>
    <p:extLst>
      <p:ext uri="{BB962C8B-B14F-4D97-AF65-F5344CB8AC3E}">
        <p14:creationId xmlns:p14="http://schemas.microsoft.com/office/powerpoint/2010/main" val="306168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2CF93-BEF7-4E0A-8E52-20DE7DE75AA0}"/>
              </a:ext>
            </a:extLst>
          </p:cNvPr>
          <p:cNvSpPr>
            <a:spLocks noGrp="1"/>
          </p:cNvSpPr>
          <p:nvPr>
            <p:ph type="title"/>
          </p:nvPr>
        </p:nvSpPr>
        <p:spPr/>
        <p:txBody>
          <a:bodyPr/>
          <a:lstStyle/>
          <a:p>
            <a:pPr algn="ctr"/>
            <a:r>
              <a:rPr lang="en-US" dirty="0"/>
              <a:t>Increase/reduce resilience</a:t>
            </a:r>
          </a:p>
        </p:txBody>
      </p:sp>
      <p:sp>
        <p:nvSpPr>
          <p:cNvPr id="3" name="Content Placeholder 2">
            <a:extLst>
              <a:ext uri="{FF2B5EF4-FFF2-40B4-BE49-F238E27FC236}">
                <a16:creationId xmlns:a16="http://schemas.microsoft.com/office/drawing/2014/main" id="{50EF6296-91AF-4138-90F0-7974E94A36E1}"/>
              </a:ext>
            </a:extLst>
          </p:cNvPr>
          <p:cNvSpPr>
            <a:spLocks noGrp="1"/>
          </p:cNvSpPr>
          <p:nvPr>
            <p:ph idx="1"/>
          </p:nvPr>
        </p:nvSpPr>
        <p:spPr/>
        <p:txBody>
          <a:bodyPr>
            <a:normAutofit fontScale="85000" lnSpcReduction="20000"/>
          </a:bodyPr>
          <a:lstStyle/>
          <a:p>
            <a:r>
              <a:rPr lang="en-US" sz="3200" i="1" dirty="0"/>
              <a:t>“Optimism: (Unlearning </a:t>
            </a:r>
            <a:r>
              <a:rPr lang="en-US" sz="3200" i="1" dirty="0" err="1"/>
              <a:t>Pessimisim</a:t>
            </a:r>
            <a:r>
              <a:rPr lang="en-US" sz="3200" i="1" dirty="0"/>
              <a:t>) Optimism is our expectation that the future will be good and that adverse events are temporary and specific, rather than permanent and global. Optimists report higher levels of positive emotions and have been found to have higher resting HRV. Writing our </a:t>
            </a:r>
            <a:r>
              <a:rPr lang="en-US" sz="3200" i="1" dirty="0" err="1"/>
              <a:t>gratitudes</a:t>
            </a:r>
            <a:r>
              <a:rPr lang="en-US" sz="3200" i="1" dirty="0"/>
              <a:t>, tracking what we do well each day…can increase well-being.”</a:t>
            </a:r>
          </a:p>
          <a:p>
            <a:r>
              <a:rPr lang="en-US" sz="3200" i="1" dirty="0"/>
              <a:t>“While you can’t control your experience, you can control your explanations.” </a:t>
            </a:r>
            <a:r>
              <a:rPr lang="en-US" sz="3200" dirty="0"/>
              <a:t>(Martin Seligman, founder of Positive Psychology.)</a:t>
            </a:r>
          </a:p>
        </p:txBody>
      </p:sp>
    </p:spTree>
    <p:extLst>
      <p:ext uri="{BB962C8B-B14F-4D97-AF65-F5344CB8AC3E}">
        <p14:creationId xmlns:p14="http://schemas.microsoft.com/office/powerpoint/2010/main" val="228021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66015-7767-4196-83E0-83B4C680B6BE}"/>
              </a:ext>
            </a:extLst>
          </p:cNvPr>
          <p:cNvSpPr>
            <a:spLocks noGrp="1"/>
          </p:cNvSpPr>
          <p:nvPr>
            <p:ph type="title"/>
          </p:nvPr>
        </p:nvSpPr>
        <p:spPr/>
        <p:txBody>
          <a:bodyPr/>
          <a:lstStyle/>
          <a:p>
            <a:pPr algn="ctr"/>
            <a:r>
              <a:rPr lang="en-US" dirty="0"/>
              <a:t>Increase/reduce resilience</a:t>
            </a:r>
          </a:p>
        </p:txBody>
      </p:sp>
      <p:sp>
        <p:nvSpPr>
          <p:cNvPr id="3" name="Content Placeholder 2">
            <a:extLst>
              <a:ext uri="{FF2B5EF4-FFF2-40B4-BE49-F238E27FC236}">
                <a16:creationId xmlns:a16="http://schemas.microsoft.com/office/drawing/2014/main" id="{04C4A4D6-D778-4CA2-B684-C421A79AB668}"/>
              </a:ext>
            </a:extLst>
          </p:cNvPr>
          <p:cNvSpPr>
            <a:spLocks noGrp="1"/>
          </p:cNvSpPr>
          <p:nvPr>
            <p:ph idx="1"/>
          </p:nvPr>
        </p:nvSpPr>
        <p:spPr/>
        <p:txBody>
          <a:bodyPr/>
          <a:lstStyle/>
          <a:p>
            <a:r>
              <a:rPr lang="en-US" sz="2800" dirty="0"/>
              <a:t>“Grit: (Unlearning Fragility) Grit is persistence times perseverance times determination and dedication. Grit has been found to be a much stronger predictor of success than test scores, where you attended school, or how naturally talented you are. I think of grit as passion tempered with patient persistence.”</a:t>
            </a:r>
          </a:p>
          <a:p>
            <a:endParaRPr lang="en-US" dirty="0"/>
          </a:p>
        </p:txBody>
      </p:sp>
    </p:spTree>
    <p:extLst>
      <p:ext uri="{BB962C8B-B14F-4D97-AF65-F5344CB8AC3E}">
        <p14:creationId xmlns:p14="http://schemas.microsoft.com/office/powerpoint/2010/main" val="37837281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1138</TotalTime>
  <Words>1730</Words>
  <Application>Microsoft Office PowerPoint</Application>
  <PresentationFormat>Widescreen</PresentationFormat>
  <Paragraphs>110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Tw Cen MT</vt:lpstr>
      <vt:lpstr>Circuit</vt:lpstr>
      <vt:lpstr>The Landscape of loss: covid-19 &amp; clergy wellbeing  Part ii: resilience</vt:lpstr>
      <vt:lpstr>“You’re probably emotionally exhausted”</vt:lpstr>
      <vt:lpstr>“If you find yourself waking up from adequate sleep and still feeling heavy or tired…”</vt:lpstr>
      <vt:lpstr>What to do if it persists</vt:lpstr>
      <vt:lpstr>Resilience: Part of the Balm of Gilead</vt:lpstr>
      <vt:lpstr>Increase/reduce resilience</vt:lpstr>
      <vt:lpstr>Increase/reduce resilience</vt:lpstr>
      <vt:lpstr>Increase/reduce resilience</vt:lpstr>
      <vt:lpstr>Increase/reduce resilience</vt:lpstr>
      <vt:lpstr>Increase/reduce resilience</vt:lpstr>
      <vt:lpstr>What creates resilience?*</vt:lpstr>
      <vt:lpstr>How to Build resilience*</vt:lpstr>
      <vt:lpstr>Locus of control*</vt:lpstr>
      <vt:lpstr>Building your resilience*</vt:lpstr>
      <vt:lpstr>Building your resilience*</vt:lpstr>
      <vt:lpstr>Leading Causes of Life*</vt:lpstr>
      <vt:lpstr>Questions for small groups</vt:lpstr>
      <vt:lpstr>Discussion for small groups</vt:lpstr>
      <vt:lpstr>Large group discussion</vt:lpstr>
      <vt:lpstr>My Ah ha moment</vt:lpstr>
      <vt:lpstr>Resources: Presbyterian Church (USA)</vt:lpstr>
      <vt:lpstr>Resources : Presbyterian Church USA</vt:lpstr>
      <vt:lpstr>Resources:</vt:lpstr>
      <vt:lpstr>Prayers to sustain us</vt:lpstr>
      <vt:lpstr>Blessing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Landscape of loss: covid-19 &amp; clergy wellbeing  Part ii: resilience</dc:title>
  <dc:creator>Ginny Cetuk</dc:creator>
  <cp:lastModifiedBy>William Williams III</cp:lastModifiedBy>
  <cp:revision>50</cp:revision>
  <dcterms:created xsi:type="dcterms:W3CDTF">2021-02-02T23:10:30Z</dcterms:created>
  <dcterms:modified xsi:type="dcterms:W3CDTF">2021-02-26T01:38:04Z</dcterms:modified>
</cp:coreProperties>
</file>