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8" r:id="rId4"/>
    <p:sldId id="259" r:id="rId5"/>
    <p:sldId id="274" r:id="rId6"/>
    <p:sldId id="260" r:id="rId7"/>
    <p:sldId id="262" r:id="rId8"/>
    <p:sldId id="263" r:id="rId9"/>
    <p:sldId id="275" r:id="rId10"/>
    <p:sldId id="264" r:id="rId11"/>
    <p:sldId id="265" r:id="rId12"/>
    <p:sldId id="266" r:id="rId13"/>
    <p:sldId id="267" r:id="rId14"/>
    <p:sldId id="268" r:id="rId15"/>
    <p:sldId id="269" r:id="rId16"/>
    <p:sldId id="270" r:id="rId17"/>
    <p:sldId id="276" r:id="rId18"/>
    <p:sldId id="271" r:id="rId19"/>
    <p:sldId id="272" r:id="rId20"/>
    <p:sldId id="273" r:id="rId21"/>
    <p:sldId id="277" r:id="rId22"/>
    <p:sldId id="278" r:id="rId23"/>
    <p:sldId id="279" r:id="rId24"/>
    <p:sldId id="280" r:id="rId25"/>
    <p:sldId id="281" r:id="rId26"/>
    <p:sldId id="282" r:id="rId27"/>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2/16/2021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2/16/2021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7A4F2-7E31-4558-8776-D46884BE0C97}"/>
              </a:ext>
            </a:extLst>
          </p:cNvPr>
          <p:cNvSpPr>
            <a:spLocks noGrp="1"/>
          </p:cNvSpPr>
          <p:nvPr>
            <p:ph type="ctrTitle"/>
          </p:nvPr>
        </p:nvSpPr>
        <p:spPr/>
        <p:txBody>
          <a:bodyPr/>
          <a:lstStyle/>
          <a:p>
            <a:pPr algn="ctr"/>
            <a:r>
              <a:rPr lang="en-US" dirty="0"/>
              <a:t>The Landscape of Loss: Covid-19 &amp; Clergy Well-Being</a:t>
            </a:r>
          </a:p>
        </p:txBody>
      </p:sp>
      <p:sp>
        <p:nvSpPr>
          <p:cNvPr id="3" name="Subtitle 2">
            <a:extLst>
              <a:ext uri="{FF2B5EF4-FFF2-40B4-BE49-F238E27FC236}">
                <a16:creationId xmlns:a16="http://schemas.microsoft.com/office/drawing/2014/main" id="{AB7C1E6F-B4A0-4DD9-BC71-8DA99CD07111}"/>
              </a:ext>
            </a:extLst>
          </p:cNvPr>
          <p:cNvSpPr>
            <a:spLocks noGrp="1"/>
          </p:cNvSpPr>
          <p:nvPr>
            <p:ph type="subTitle" idx="1"/>
          </p:nvPr>
        </p:nvSpPr>
        <p:spPr/>
        <p:txBody>
          <a:bodyPr/>
          <a:lstStyle/>
          <a:p>
            <a:pPr algn="ctr"/>
            <a:r>
              <a:rPr lang="en-US" dirty="0"/>
              <a:t>Greater New Jersey Annual Conference</a:t>
            </a:r>
          </a:p>
          <a:p>
            <a:pPr algn="ctr"/>
            <a:r>
              <a:rPr lang="en-US" dirty="0"/>
              <a:t>Regional Retreat 2021              Rev. Ginny Samuel Cetuk</a:t>
            </a:r>
          </a:p>
          <a:p>
            <a:endParaRPr lang="en-US" dirty="0"/>
          </a:p>
          <a:p>
            <a:endParaRPr lang="en-US" dirty="0"/>
          </a:p>
        </p:txBody>
      </p:sp>
    </p:spTree>
    <p:extLst>
      <p:ext uri="{BB962C8B-B14F-4D97-AF65-F5344CB8AC3E}">
        <p14:creationId xmlns:p14="http://schemas.microsoft.com/office/powerpoint/2010/main" val="1100258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7ADAA-AF65-41F4-ADBC-18E394408961}"/>
              </a:ext>
            </a:extLst>
          </p:cNvPr>
          <p:cNvSpPr>
            <a:spLocks noGrp="1"/>
          </p:cNvSpPr>
          <p:nvPr>
            <p:ph type="title"/>
          </p:nvPr>
        </p:nvSpPr>
        <p:spPr/>
        <p:txBody>
          <a:bodyPr/>
          <a:lstStyle/>
          <a:p>
            <a:pPr algn="ctr"/>
            <a:r>
              <a:rPr lang="en-US" dirty="0"/>
              <a:t>WCC Survey, cont’d.</a:t>
            </a:r>
          </a:p>
        </p:txBody>
      </p:sp>
      <p:sp>
        <p:nvSpPr>
          <p:cNvPr id="3" name="Content Placeholder 2">
            <a:extLst>
              <a:ext uri="{FF2B5EF4-FFF2-40B4-BE49-F238E27FC236}">
                <a16:creationId xmlns:a16="http://schemas.microsoft.com/office/drawing/2014/main" id="{58AAEC10-01D9-483D-B208-DE7833903D25}"/>
              </a:ext>
            </a:extLst>
          </p:cNvPr>
          <p:cNvSpPr>
            <a:spLocks noGrp="1"/>
          </p:cNvSpPr>
          <p:nvPr>
            <p:ph idx="1"/>
          </p:nvPr>
        </p:nvSpPr>
        <p:spPr/>
        <p:txBody>
          <a:bodyPr/>
          <a:lstStyle/>
          <a:p>
            <a:r>
              <a:rPr lang="en-US" i="1" dirty="0"/>
              <a:t>“An abundance of personal stories offered – mostly anonymously – illustrated the strain on clergy personally, on their family relationships, and on the relationship between the pastor and parish.”   (Member of WCC survey conclusion.)</a:t>
            </a:r>
          </a:p>
          <a:p>
            <a:r>
              <a:rPr lang="en-US" i="1" dirty="0"/>
              <a:t>“If we do not attend to changes in our ministry models, we risk a profound leadership crisis.”  </a:t>
            </a:r>
            <a:r>
              <a:rPr lang="en-US" dirty="0"/>
              <a:t>(WCC Survey Conclusion)</a:t>
            </a:r>
          </a:p>
        </p:txBody>
      </p:sp>
    </p:spTree>
    <p:extLst>
      <p:ext uri="{BB962C8B-B14F-4D97-AF65-F5344CB8AC3E}">
        <p14:creationId xmlns:p14="http://schemas.microsoft.com/office/powerpoint/2010/main" val="3026586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6C4D-C267-4118-BD37-8C4F16D1551B}"/>
              </a:ext>
            </a:extLst>
          </p:cNvPr>
          <p:cNvSpPr>
            <a:spLocks noGrp="1"/>
          </p:cNvSpPr>
          <p:nvPr>
            <p:ph type="title"/>
          </p:nvPr>
        </p:nvSpPr>
        <p:spPr/>
        <p:txBody>
          <a:bodyPr/>
          <a:lstStyle/>
          <a:p>
            <a:pPr algn="ctr"/>
            <a:r>
              <a:rPr lang="en-US" dirty="0"/>
              <a:t>WCC Conclusions</a:t>
            </a:r>
          </a:p>
        </p:txBody>
      </p:sp>
      <p:sp>
        <p:nvSpPr>
          <p:cNvPr id="3" name="Content Placeholder 2">
            <a:extLst>
              <a:ext uri="{FF2B5EF4-FFF2-40B4-BE49-F238E27FC236}">
                <a16:creationId xmlns:a16="http://schemas.microsoft.com/office/drawing/2014/main" id="{A3FF1C8E-CD2B-45A7-B922-E4C90A216EBF}"/>
              </a:ext>
            </a:extLst>
          </p:cNvPr>
          <p:cNvSpPr>
            <a:spLocks noGrp="1"/>
          </p:cNvSpPr>
          <p:nvPr>
            <p:ph idx="1"/>
          </p:nvPr>
        </p:nvSpPr>
        <p:spPr/>
        <p:txBody>
          <a:bodyPr/>
          <a:lstStyle/>
          <a:p>
            <a:r>
              <a:rPr lang="en-US" i="1" dirty="0"/>
              <a:t>“How can we best: </a:t>
            </a:r>
          </a:p>
          <a:p>
            <a:r>
              <a:rPr lang="en-US" i="1" dirty="0"/>
              <a:t>support local churches in focusing ministries to meet the deepest need;</a:t>
            </a:r>
          </a:p>
          <a:p>
            <a:r>
              <a:rPr lang="en-US" i="1" dirty="0"/>
              <a:t>foster regular collaboration between parish clergy so they are less isolated;</a:t>
            </a:r>
          </a:p>
          <a:p>
            <a:r>
              <a:rPr lang="en-US" i="1" dirty="0"/>
              <a:t>offer clergy and their families generous community-wide care so rest and respite is not seen as a deficiency.” </a:t>
            </a:r>
            <a:r>
              <a:rPr lang="en-US" dirty="0"/>
              <a:t>  (Cf “Wintering” and our aversion to it.)</a:t>
            </a:r>
          </a:p>
          <a:p>
            <a:pPr marL="0" indent="0">
              <a:buNone/>
            </a:pPr>
            <a:endParaRPr lang="en-US" dirty="0"/>
          </a:p>
        </p:txBody>
      </p:sp>
    </p:spTree>
    <p:extLst>
      <p:ext uri="{BB962C8B-B14F-4D97-AF65-F5344CB8AC3E}">
        <p14:creationId xmlns:p14="http://schemas.microsoft.com/office/powerpoint/2010/main" val="461781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14B52-5846-4350-B28F-4CCFCAEEBD08}"/>
              </a:ext>
            </a:extLst>
          </p:cNvPr>
          <p:cNvSpPr>
            <a:spLocks noGrp="1"/>
          </p:cNvSpPr>
          <p:nvPr>
            <p:ph type="title"/>
          </p:nvPr>
        </p:nvSpPr>
        <p:spPr/>
        <p:txBody>
          <a:bodyPr/>
          <a:lstStyle/>
          <a:p>
            <a:pPr algn="ctr"/>
            <a:r>
              <a:rPr lang="en-US" dirty="0"/>
              <a:t>Anecdotal WCC Clergy Responses: adapting</a:t>
            </a:r>
          </a:p>
        </p:txBody>
      </p:sp>
      <p:sp>
        <p:nvSpPr>
          <p:cNvPr id="3" name="Content Placeholder 2">
            <a:extLst>
              <a:ext uri="{FF2B5EF4-FFF2-40B4-BE49-F238E27FC236}">
                <a16:creationId xmlns:a16="http://schemas.microsoft.com/office/drawing/2014/main" id="{43E87256-A3F8-4AE8-A071-418472918E93}"/>
              </a:ext>
            </a:extLst>
          </p:cNvPr>
          <p:cNvSpPr>
            <a:spLocks noGrp="1"/>
          </p:cNvSpPr>
          <p:nvPr>
            <p:ph idx="1"/>
          </p:nvPr>
        </p:nvSpPr>
        <p:spPr/>
        <p:txBody>
          <a:bodyPr/>
          <a:lstStyle/>
          <a:p>
            <a:r>
              <a:rPr lang="en-US" i="1" dirty="0"/>
              <a:t>“It takes twice as long to do half as much in parish ministry. We have to change our expectations or we will all be exhausted.”</a:t>
            </a:r>
          </a:p>
          <a:p>
            <a:r>
              <a:rPr lang="en-US" i="1" dirty="0"/>
              <a:t>“I think that the anxiety that I feel related to the pandemic has made me a workaholic. I feel a great responsibility to provide all sorts of high quality resources to our congregation when we cannot be together. I have worked harder than I ever have before and I am getting burned out. While the congregation has been and thoughtful  I know that I am ‘crispy’.”</a:t>
            </a:r>
          </a:p>
        </p:txBody>
      </p:sp>
    </p:spTree>
    <p:extLst>
      <p:ext uri="{BB962C8B-B14F-4D97-AF65-F5344CB8AC3E}">
        <p14:creationId xmlns:p14="http://schemas.microsoft.com/office/powerpoint/2010/main" val="3657656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9F39-084A-4106-9B6C-6998EA0EF38B}"/>
              </a:ext>
            </a:extLst>
          </p:cNvPr>
          <p:cNvSpPr>
            <a:spLocks noGrp="1"/>
          </p:cNvSpPr>
          <p:nvPr>
            <p:ph type="title"/>
          </p:nvPr>
        </p:nvSpPr>
        <p:spPr/>
        <p:txBody>
          <a:bodyPr/>
          <a:lstStyle/>
          <a:p>
            <a:pPr algn="ctr"/>
            <a:r>
              <a:rPr lang="en-US" dirty="0"/>
              <a:t>WCC Responses: Safety choices</a:t>
            </a:r>
          </a:p>
        </p:txBody>
      </p:sp>
      <p:sp>
        <p:nvSpPr>
          <p:cNvPr id="3" name="Content Placeholder 2">
            <a:extLst>
              <a:ext uri="{FF2B5EF4-FFF2-40B4-BE49-F238E27FC236}">
                <a16:creationId xmlns:a16="http://schemas.microsoft.com/office/drawing/2014/main" id="{D86219C7-674B-4C14-BE6F-25DC9951E776}"/>
              </a:ext>
            </a:extLst>
          </p:cNvPr>
          <p:cNvSpPr>
            <a:spLocks noGrp="1"/>
          </p:cNvSpPr>
          <p:nvPr>
            <p:ph idx="1"/>
          </p:nvPr>
        </p:nvSpPr>
        <p:spPr/>
        <p:txBody>
          <a:bodyPr/>
          <a:lstStyle/>
          <a:p>
            <a:r>
              <a:rPr lang="en-US" i="1" dirty="0"/>
              <a:t>“I feel damned if I do and damned if I don’t mask, open and respond to the needs of our community members…I visited one elderly member, who has been self-distancing since March, to bring her some things she needed. I leave them in her garage. One day she came out and stood there open armed and said, ‘I really need a hug.’ What was I to do? I hugged her, prayed neither of us were contagious and felt so sad that I can’t offer the presence people need at this time.”</a:t>
            </a:r>
          </a:p>
        </p:txBody>
      </p:sp>
    </p:spTree>
    <p:extLst>
      <p:ext uri="{BB962C8B-B14F-4D97-AF65-F5344CB8AC3E}">
        <p14:creationId xmlns:p14="http://schemas.microsoft.com/office/powerpoint/2010/main" val="3027373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02BE-2A99-4126-B467-88626DD8CADB}"/>
              </a:ext>
            </a:extLst>
          </p:cNvPr>
          <p:cNvSpPr>
            <a:spLocks noGrp="1"/>
          </p:cNvSpPr>
          <p:nvPr>
            <p:ph type="title"/>
          </p:nvPr>
        </p:nvSpPr>
        <p:spPr/>
        <p:txBody>
          <a:bodyPr/>
          <a:lstStyle/>
          <a:p>
            <a:pPr algn="ctr"/>
            <a:r>
              <a:rPr lang="en-US" dirty="0"/>
              <a:t>WCC responses: Safety Concerns</a:t>
            </a:r>
          </a:p>
        </p:txBody>
      </p:sp>
      <p:sp>
        <p:nvSpPr>
          <p:cNvPr id="3" name="Content Placeholder 2">
            <a:extLst>
              <a:ext uri="{FF2B5EF4-FFF2-40B4-BE49-F238E27FC236}">
                <a16:creationId xmlns:a16="http://schemas.microsoft.com/office/drawing/2014/main" id="{B944D3A9-04C3-4979-8CC9-0EC8C5EC503E}"/>
              </a:ext>
            </a:extLst>
          </p:cNvPr>
          <p:cNvSpPr>
            <a:spLocks noGrp="1"/>
          </p:cNvSpPr>
          <p:nvPr>
            <p:ph idx="1"/>
          </p:nvPr>
        </p:nvSpPr>
        <p:spPr/>
        <p:txBody>
          <a:bodyPr/>
          <a:lstStyle/>
          <a:p>
            <a:r>
              <a:rPr lang="en-US" i="1" dirty="0"/>
              <a:t>“I wish that pastors could have some sort of organization modeled on a union. Such an organization could have individuals who would be advocates for pastors and resources for help in difficult situations. Or perhaps there needs to be a clear policy on work environment safety and health that churches agree to provide for their members and their staff.”</a:t>
            </a:r>
          </a:p>
        </p:txBody>
      </p:sp>
    </p:spTree>
    <p:extLst>
      <p:ext uri="{BB962C8B-B14F-4D97-AF65-F5344CB8AC3E}">
        <p14:creationId xmlns:p14="http://schemas.microsoft.com/office/powerpoint/2010/main" val="1118267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6F001-300E-40C8-81C2-365E6C1D7765}"/>
              </a:ext>
            </a:extLst>
          </p:cNvPr>
          <p:cNvSpPr>
            <a:spLocks noGrp="1"/>
          </p:cNvSpPr>
          <p:nvPr>
            <p:ph type="title"/>
          </p:nvPr>
        </p:nvSpPr>
        <p:spPr/>
        <p:txBody>
          <a:bodyPr/>
          <a:lstStyle/>
          <a:p>
            <a:pPr algn="ctr"/>
            <a:r>
              <a:rPr lang="en-US" dirty="0"/>
              <a:t>WCC responses: Politicization</a:t>
            </a:r>
          </a:p>
        </p:txBody>
      </p:sp>
      <p:sp>
        <p:nvSpPr>
          <p:cNvPr id="3" name="Content Placeholder 2">
            <a:extLst>
              <a:ext uri="{FF2B5EF4-FFF2-40B4-BE49-F238E27FC236}">
                <a16:creationId xmlns:a16="http://schemas.microsoft.com/office/drawing/2014/main" id="{9B2D631E-096E-4BD6-9ED0-753016F84FA7}"/>
              </a:ext>
            </a:extLst>
          </p:cNvPr>
          <p:cNvSpPr>
            <a:spLocks noGrp="1"/>
          </p:cNvSpPr>
          <p:nvPr>
            <p:ph idx="1"/>
          </p:nvPr>
        </p:nvSpPr>
        <p:spPr/>
        <p:txBody>
          <a:bodyPr>
            <a:normAutofit/>
          </a:bodyPr>
          <a:lstStyle/>
          <a:p>
            <a:r>
              <a:rPr lang="en-US" i="1" dirty="0"/>
              <a:t>“It is a very difficult time to be a pastor in such a divided society. Preaching and teaching compassion, care and concern, observing safety and health protocols are so politicized. Treating each other decently and with respect is often met with vitriol.”</a:t>
            </a:r>
          </a:p>
          <a:p>
            <a:r>
              <a:rPr lang="en-US" i="1" dirty="0"/>
              <a:t>“There is no consistency on how and when churches are reopening and that makes it hard as some believe people will switch churches or not ever come back.”</a:t>
            </a:r>
          </a:p>
        </p:txBody>
      </p:sp>
    </p:spTree>
    <p:extLst>
      <p:ext uri="{BB962C8B-B14F-4D97-AF65-F5344CB8AC3E}">
        <p14:creationId xmlns:p14="http://schemas.microsoft.com/office/powerpoint/2010/main" val="2934550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A62C8-918F-476C-A30C-60AC7469FDD5}"/>
              </a:ext>
            </a:extLst>
          </p:cNvPr>
          <p:cNvSpPr>
            <a:spLocks noGrp="1"/>
          </p:cNvSpPr>
          <p:nvPr>
            <p:ph type="title"/>
          </p:nvPr>
        </p:nvSpPr>
        <p:spPr/>
        <p:txBody>
          <a:bodyPr/>
          <a:lstStyle/>
          <a:p>
            <a:pPr algn="ctr"/>
            <a:r>
              <a:rPr lang="en-US" dirty="0"/>
              <a:t>WCC Responses</a:t>
            </a:r>
          </a:p>
        </p:txBody>
      </p:sp>
      <p:sp>
        <p:nvSpPr>
          <p:cNvPr id="3" name="Content Placeholder 2">
            <a:extLst>
              <a:ext uri="{FF2B5EF4-FFF2-40B4-BE49-F238E27FC236}">
                <a16:creationId xmlns:a16="http://schemas.microsoft.com/office/drawing/2014/main" id="{0F671F65-A909-424C-86A9-D89BD44F9305}"/>
              </a:ext>
            </a:extLst>
          </p:cNvPr>
          <p:cNvSpPr>
            <a:spLocks noGrp="1"/>
          </p:cNvSpPr>
          <p:nvPr>
            <p:ph idx="1"/>
          </p:nvPr>
        </p:nvSpPr>
        <p:spPr/>
        <p:txBody>
          <a:bodyPr/>
          <a:lstStyle/>
          <a:p>
            <a:r>
              <a:rPr lang="en-US" i="1" dirty="0"/>
              <a:t>“Without clear guidance from local/state authorities on gathering for worship, I have had to spend far too much time learning about metrics, searching for data, figuring out how to interpret them, and trying to have a context/basis for making decisions. I am uncomfortable being an epidemiologist for my congregation, whose lives I care about deeply. The time it takes away from being able to provide direct pastoral care, leadership, </a:t>
            </a:r>
            <a:r>
              <a:rPr lang="en-US" i="1"/>
              <a:t>staff interface </a:t>
            </a:r>
            <a:r>
              <a:rPr lang="en-US" i="1" dirty="0"/>
              <a:t>and the like is significant.”</a:t>
            </a:r>
          </a:p>
        </p:txBody>
      </p:sp>
    </p:spTree>
    <p:extLst>
      <p:ext uri="{BB962C8B-B14F-4D97-AF65-F5344CB8AC3E}">
        <p14:creationId xmlns:p14="http://schemas.microsoft.com/office/powerpoint/2010/main" val="1851365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44982-D113-4FD6-BF04-8881AC26CB99}"/>
              </a:ext>
            </a:extLst>
          </p:cNvPr>
          <p:cNvSpPr>
            <a:spLocks noGrp="1"/>
          </p:cNvSpPr>
          <p:nvPr>
            <p:ph type="title"/>
          </p:nvPr>
        </p:nvSpPr>
        <p:spPr/>
        <p:txBody>
          <a:bodyPr/>
          <a:lstStyle/>
          <a:p>
            <a:pPr algn="ctr"/>
            <a:r>
              <a:rPr lang="en-US" dirty="0"/>
              <a:t>How are you doing?</a:t>
            </a:r>
          </a:p>
        </p:txBody>
      </p:sp>
      <p:sp>
        <p:nvSpPr>
          <p:cNvPr id="3" name="Content Placeholder 2">
            <a:extLst>
              <a:ext uri="{FF2B5EF4-FFF2-40B4-BE49-F238E27FC236}">
                <a16:creationId xmlns:a16="http://schemas.microsoft.com/office/drawing/2014/main" id="{5C4E3E8C-B2E3-4594-8B8E-C9790F4D8062}"/>
              </a:ext>
            </a:extLst>
          </p:cNvPr>
          <p:cNvSpPr>
            <a:spLocks noGrp="1"/>
          </p:cNvSpPr>
          <p:nvPr>
            <p:ph idx="1"/>
          </p:nvPr>
        </p:nvSpPr>
        <p:spPr/>
        <p:txBody>
          <a:bodyPr/>
          <a:lstStyle/>
          <a:p>
            <a:r>
              <a:rPr lang="en-US" dirty="0"/>
              <a:t>“Pastors are holistically ministering to their flock, and so they have to holistically minister to themselves.” (</a:t>
            </a:r>
            <a:r>
              <a:rPr lang="en-US" dirty="0" err="1"/>
              <a:t>Geremy</a:t>
            </a:r>
            <a:r>
              <a:rPr lang="en-US" dirty="0"/>
              <a:t> Keeton, Senior Director of Counseling, Focus on the Family; quoted in </a:t>
            </a:r>
            <a:r>
              <a:rPr lang="en-US" i="1" dirty="0"/>
              <a:t>Pastors Face Mental Health Challenges Amid Covid-19 Pandemic</a:t>
            </a:r>
            <a:r>
              <a:rPr lang="en-US" dirty="0"/>
              <a:t>; Baptist Press, April 16, 2020)</a:t>
            </a:r>
          </a:p>
          <a:p>
            <a:r>
              <a:rPr lang="en-US" i="1" dirty="0"/>
              <a:t>“I am more conscientious than I’ve every been in my ministry with regards to praying through crisis, and so I’m staying close to the spiritual disciplines I’ve used for 40 years now.” </a:t>
            </a:r>
            <a:r>
              <a:rPr lang="en-US" dirty="0"/>
              <a:t>(Rev. Frank Lewis, Pastor, 1</a:t>
            </a:r>
            <a:r>
              <a:rPr lang="en-US" baseline="30000" dirty="0"/>
              <a:t>st</a:t>
            </a:r>
            <a:r>
              <a:rPr lang="en-US" dirty="0"/>
              <a:t> Baptist Church, Nashville)</a:t>
            </a:r>
          </a:p>
        </p:txBody>
      </p:sp>
    </p:spTree>
    <p:extLst>
      <p:ext uri="{BB962C8B-B14F-4D97-AF65-F5344CB8AC3E}">
        <p14:creationId xmlns:p14="http://schemas.microsoft.com/office/powerpoint/2010/main" val="4224008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86B9-5CD4-4071-B26B-1D2560867580}"/>
              </a:ext>
            </a:extLst>
          </p:cNvPr>
          <p:cNvSpPr>
            <a:spLocks noGrp="1"/>
          </p:cNvSpPr>
          <p:nvPr>
            <p:ph type="title"/>
          </p:nvPr>
        </p:nvSpPr>
        <p:spPr/>
        <p:txBody>
          <a:bodyPr/>
          <a:lstStyle/>
          <a:p>
            <a:pPr algn="ctr"/>
            <a:r>
              <a:rPr lang="en-US" dirty="0" err="1"/>
              <a:t>Wcc</a:t>
            </a:r>
            <a:r>
              <a:rPr lang="en-US" dirty="0"/>
              <a:t> responses</a:t>
            </a:r>
          </a:p>
        </p:txBody>
      </p:sp>
      <p:sp>
        <p:nvSpPr>
          <p:cNvPr id="3" name="Content Placeholder 2">
            <a:extLst>
              <a:ext uri="{FF2B5EF4-FFF2-40B4-BE49-F238E27FC236}">
                <a16:creationId xmlns:a16="http://schemas.microsoft.com/office/drawing/2014/main" id="{5DBC294F-0BBB-4F28-B839-A1FEAEE9E3C2}"/>
              </a:ext>
            </a:extLst>
          </p:cNvPr>
          <p:cNvSpPr>
            <a:spLocks noGrp="1"/>
          </p:cNvSpPr>
          <p:nvPr>
            <p:ph idx="1"/>
          </p:nvPr>
        </p:nvSpPr>
        <p:spPr/>
        <p:txBody>
          <a:bodyPr/>
          <a:lstStyle/>
          <a:p>
            <a:r>
              <a:rPr lang="en-US" i="1" dirty="0"/>
              <a:t>“We lack feedback for the work we are doing – the sermons, the on-line work, the pastoral care. I think now more than ever, clergy are hungry for supportive, appreciative feedback, and time off – respite care. Fortunately I have had time off recently. This is my 2</a:t>
            </a:r>
            <a:r>
              <a:rPr lang="en-US" i="1" baseline="30000" dirty="0"/>
              <a:t>nd</a:t>
            </a:r>
            <a:r>
              <a:rPr lang="en-US" i="1" dirty="0"/>
              <a:t> week back and the stress level is immediately really high.”</a:t>
            </a:r>
          </a:p>
        </p:txBody>
      </p:sp>
    </p:spTree>
    <p:extLst>
      <p:ext uri="{BB962C8B-B14F-4D97-AF65-F5344CB8AC3E}">
        <p14:creationId xmlns:p14="http://schemas.microsoft.com/office/powerpoint/2010/main" val="4117245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D7354-8F2F-4A6B-AA50-1AB579D37245}"/>
              </a:ext>
            </a:extLst>
          </p:cNvPr>
          <p:cNvSpPr>
            <a:spLocks noGrp="1"/>
          </p:cNvSpPr>
          <p:nvPr>
            <p:ph type="title"/>
          </p:nvPr>
        </p:nvSpPr>
        <p:spPr/>
        <p:txBody>
          <a:bodyPr/>
          <a:lstStyle/>
          <a:p>
            <a:pPr algn="ctr"/>
            <a:r>
              <a:rPr lang="en-US" dirty="0" err="1"/>
              <a:t>Wcc</a:t>
            </a:r>
            <a:r>
              <a:rPr lang="en-US" dirty="0"/>
              <a:t> responses</a:t>
            </a:r>
          </a:p>
        </p:txBody>
      </p:sp>
      <p:sp>
        <p:nvSpPr>
          <p:cNvPr id="3" name="Content Placeholder 2">
            <a:extLst>
              <a:ext uri="{FF2B5EF4-FFF2-40B4-BE49-F238E27FC236}">
                <a16:creationId xmlns:a16="http://schemas.microsoft.com/office/drawing/2014/main" id="{35A4C8D0-75F9-4E14-B962-245B125B5CA0}"/>
              </a:ext>
            </a:extLst>
          </p:cNvPr>
          <p:cNvSpPr>
            <a:spLocks noGrp="1"/>
          </p:cNvSpPr>
          <p:nvPr>
            <p:ph idx="1"/>
          </p:nvPr>
        </p:nvSpPr>
        <p:spPr/>
        <p:txBody>
          <a:bodyPr/>
          <a:lstStyle/>
          <a:p>
            <a:r>
              <a:rPr lang="en-US" i="1" dirty="0"/>
              <a:t>“The psychological strength and physical fortitude needed to provide balanced leadership when it comes to shouldering the burdens of ministry tasks, public health information, the ethical/moral spectrum of beliefs, the gospel vs economic values, unsolicited political pressure from the legislature and president, and providing regular risk assessment based on literal life and death decisions had been hard to sustain. Daily I ponder my calling to serve the church.” </a:t>
            </a:r>
          </a:p>
        </p:txBody>
      </p:sp>
    </p:spTree>
    <p:extLst>
      <p:ext uri="{BB962C8B-B14F-4D97-AF65-F5344CB8AC3E}">
        <p14:creationId xmlns:p14="http://schemas.microsoft.com/office/powerpoint/2010/main" val="3657595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EE7B-95F3-4434-B2DA-00828F0CA020}"/>
              </a:ext>
            </a:extLst>
          </p:cNvPr>
          <p:cNvSpPr>
            <a:spLocks noGrp="1"/>
          </p:cNvSpPr>
          <p:nvPr>
            <p:ph type="title"/>
          </p:nvPr>
        </p:nvSpPr>
        <p:spPr/>
        <p:txBody>
          <a:bodyPr/>
          <a:lstStyle/>
          <a:p>
            <a:pPr algn="ctr"/>
            <a:r>
              <a:rPr lang="en-US" dirty="0"/>
              <a:t>“Wintering”</a:t>
            </a:r>
          </a:p>
        </p:txBody>
      </p:sp>
      <p:sp>
        <p:nvSpPr>
          <p:cNvPr id="3" name="Content Placeholder 2">
            <a:extLst>
              <a:ext uri="{FF2B5EF4-FFF2-40B4-BE49-F238E27FC236}">
                <a16:creationId xmlns:a16="http://schemas.microsoft.com/office/drawing/2014/main" id="{E464FF7C-75E5-4694-A1FB-02B0FA213A3D}"/>
              </a:ext>
            </a:extLst>
          </p:cNvPr>
          <p:cNvSpPr>
            <a:spLocks noGrp="1"/>
          </p:cNvSpPr>
          <p:nvPr>
            <p:ph idx="1"/>
          </p:nvPr>
        </p:nvSpPr>
        <p:spPr/>
        <p:txBody>
          <a:bodyPr>
            <a:normAutofit/>
          </a:bodyPr>
          <a:lstStyle/>
          <a:p>
            <a:r>
              <a:rPr lang="en-US" sz="3200" i="1" dirty="0"/>
              <a:t>Wintering: The Power of Rest and Retreat in Difficult Times</a:t>
            </a:r>
          </a:p>
          <a:p>
            <a:r>
              <a:rPr lang="en-US" sz="3200" dirty="0"/>
              <a:t>Katherine May</a:t>
            </a:r>
          </a:p>
          <a:p>
            <a:r>
              <a:rPr lang="en-US" sz="3200" dirty="0"/>
              <a:t>Riverhead Books, New York, 2020</a:t>
            </a:r>
          </a:p>
          <a:p>
            <a:r>
              <a:rPr lang="en-US" sz="3200" i="1" dirty="0"/>
              <a:t>“An occasional sharp wintering would do us good…we may never choose to winter, but we can choose how.” (Page 13)</a:t>
            </a:r>
          </a:p>
        </p:txBody>
      </p:sp>
    </p:spTree>
    <p:extLst>
      <p:ext uri="{BB962C8B-B14F-4D97-AF65-F5344CB8AC3E}">
        <p14:creationId xmlns:p14="http://schemas.microsoft.com/office/powerpoint/2010/main" val="3856325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D6D38-945D-480B-A178-C3187C9DACC6}"/>
              </a:ext>
            </a:extLst>
          </p:cNvPr>
          <p:cNvSpPr>
            <a:spLocks noGrp="1"/>
          </p:cNvSpPr>
          <p:nvPr>
            <p:ph type="title"/>
          </p:nvPr>
        </p:nvSpPr>
        <p:spPr/>
        <p:txBody>
          <a:bodyPr/>
          <a:lstStyle/>
          <a:p>
            <a:pPr algn="ctr"/>
            <a:r>
              <a:rPr lang="en-US" dirty="0"/>
              <a:t>WCC pastor’s response cont’d.</a:t>
            </a:r>
          </a:p>
        </p:txBody>
      </p:sp>
      <p:sp>
        <p:nvSpPr>
          <p:cNvPr id="3" name="Content Placeholder 2">
            <a:extLst>
              <a:ext uri="{FF2B5EF4-FFF2-40B4-BE49-F238E27FC236}">
                <a16:creationId xmlns:a16="http://schemas.microsoft.com/office/drawing/2014/main" id="{0DFAC3D8-44AF-497E-8CCF-A00F6C72B117}"/>
              </a:ext>
            </a:extLst>
          </p:cNvPr>
          <p:cNvSpPr>
            <a:spLocks noGrp="1"/>
          </p:cNvSpPr>
          <p:nvPr>
            <p:ph idx="1"/>
          </p:nvPr>
        </p:nvSpPr>
        <p:spPr/>
        <p:txBody>
          <a:bodyPr/>
          <a:lstStyle/>
          <a:p>
            <a:r>
              <a:rPr lang="en-US" i="1" dirty="0"/>
              <a:t>“In the last three months I have applied to academic programs and looked at job postings. I am thankful to be in a faith community that was healthy and supporting pre-</a:t>
            </a:r>
            <a:r>
              <a:rPr lang="en-US" i="1" dirty="0" err="1"/>
              <a:t>Covid</a:t>
            </a:r>
            <a:r>
              <a:rPr lang="en-US" i="1" dirty="0"/>
              <a:t> and yet we are still feeling this pull us apart. Maybe this is what it feels like to be ‘the body of Christ…broken’.” </a:t>
            </a:r>
          </a:p>
          <a:p>
            <a:r>
              <a:rPr lang="en-US" dirty="0"/>
              <a:t>A Central Wisconsin Pastor</a:t>
            </a:r>
          </a:p>
        </p:txBody>
      </p:sp>
    </p:spTree>
    <p:extLst>
      <p:ext uri="{BB962C8B-B14F-4D97-AF65-F5344CB8AC3E}">
        <p14:creationId xmlns:p14="http://schemas.microsoft.com/office/powerpoint/2010/main" val="3314766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9BA5B-3165-4112-B9F8-31D6A8D38A56}"/>
              </a:ext>
            </a:extLst>
          </p:cNvPr>
          <p:cNvSpPr>
            <a:spLocks noGrp="1"/>
          </p:cNvSpPr>
          <p:nvPr>
            <p:ph type="title"/>
          </p:nvPr>
        </p:nvSpPr>
        <p:spPr/>
        <p:txBody>
          <a:bodyPr/>
          <a:lstStyle/>
          <a:p>
            <a:pPr algn="ctr"/>
            <a:r>
              <a:rPr lang="en-US" dirty="0"/>
              <a:t>Small groups: Some questions to ponder</a:t>
            </a:r>
          </a:p>
        </p:txBody>
      </p:sp>
      <p:sp>
        <p:nvSpPr>
          <p:cNvPr id="3" name="Content Placeholder 2">
            <a:extLst>
              <a:ext uri="{FF2B5EF4-FFF2-40B4-BE49-F238E27FC236}">
                <a16:creationId xmlns:a16="http://schemas.microsoft.com/office/drawing/2014/main" id="{3239E2A1-9AC3-47EA-AE9D-1494AD21D1A5}"/>
              </a:ext>
            </a:extLst>
          </p:cNvPr>
          <p:cNvSpPr>
            <a:spLocks noGrp="1"/>
          </p:cNvSpPr>
          <p:nvPr>
            <p:ph idx="1"/>
          </p:nvPr>
        </p:nvSpPr>
        <p:spPr/>
        <p:txBody>
          <a:bodyPr>
            <a:normAutofit lnSpcReduction="10000"/>
          </a:bodyPr>
          <a:lstStyle/>
          <a:p>
            <a:r>
              <a:rPr lang="en-US" i="1" dirty="0"/>
              <a:t>“Isolation and loneliness are enemies of mental health.” </a:t>
            </a:r>
            <a:r>
              <a:rPr lang="en-US" dirty="0"/>
              <a:t>(</a:t>
            </a:r>
            <a:r>
              <a:rPr lang="en-US" i="1" dirty="0"/>
              <a:t>May Is Mental Health Month</a:t>
            </a:r>
            <a:r>
              <a:rPr lang="en-US" dirty="0"/>
              <a:t>, Presbyterian Mission Mental Health Ministry)   Thoughts?</a:t>
            </a:r>
          </a:p>
          <a:p>
            <a:r>
              <a:rPr lang="en-US" dirty="0"/>
              <a:t>How are you feeling tonight?</a:t>
            </a:r>
          </a:p>
          <a:p>
            <a:r>
              <a:rPr lang="en-US" dirty="0"/>
              <a:t>What do you think about the statistics shared?</a:t>
            </a:r>
          </a:p>
          <a:p>
            <a:r>
              <a:rPr lang="en-US" dirty="0"/>
              <a:t>How have you been shaped and/or changed by the pandemic?</a:t>
            </a:r>
          </a:p>
          <a:p>
            <a:r>
              <a:rPr lang="en-US" dirty="0"/>
              <a:t>What do you long for </a:t>
            </a:r>
            <a:r>
              <a:rPr lang="en-US"/>
              <a:t>now that we are 11 </a:t>
            </a:r>
            <a:r>
              <a:rPr lang="en-US" dirty="0"/>
              <a:t>months into the pandemic?</a:t>
            </a:r>
          </a:p>
          <a:p>
            <a:r>
              <a:rPr lang="en-US" dirty="0"/>
              <a:t>Where is God for you in all of this?</a:t>
            </a:r>
          </a:p>
        </p:txBody>
      </p:sp>
    </p:spTree>
    <p:extLst>
      <p:ext uri="{BB962C8B-B14F-4D97-AF65-F5344CB8AC3E}">
        <p14:creationId xmlns:p14="http://schemas.microsoft.com/office/powerpoint/2010/main" val="3986805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34119-19D1-498E-AE46-882C33386474}"/>
              </a:ext>
            </a:extLst>
          </p:cNvPr>
          <p:cNvSpPr>
            <a:spLocks noGrp="1"/>
          </p:cNvSpPr>
          <p:nvPr>
            <p:ph type="title"/>
          </p:nvPr>
        </p:nvSpPr>
        <p:spPr/>
        <p:txBody>
          <a:bodyPr/>
          <a:lstStyle/>
          <a:p>
            <a:pPr algn="ctr"/>
            <a:r>
              <a:rPr lang="en-US" dirty="0"/>
              <a:t>Back together:</a:t>
            </a:r>
          </a:p>
        </p:txBody>
      </p:sp>
      <p:sp>
        <p:nvSpPr>
          <p:cNvPr id="3" name="Content Placeholder 2">
            <a:extLst>
              <a:ext uri="{FF2B5EF4-FFF2-40B4-BE49-F238E27FC236}">
                <a16:creationId xmlns:a16="http://schemas.microsoft.com/office/drawing/2014/main" id="{4E7E26E8-ED80-4D51-AE38-1231DA093CA6}"/>
              </a:ext>
            </a:extLst>
          </p:cNvPr>
          <p:cNvSpPr>
            <a:spLocks noGrp="1"/>
          </p:cNvSpPr>
          <p:nvPr>
            <p:ph idx="1"/>
          </p:nvPr>
        </p:nvSpPr>
        <p:spPr/>
        <p:txBody>
          <a:bodyPr/>
          <a:lstStyle/>
          <a:p>
            <a:r>
              <a:rPr lang="en-US" dirty="0"/>
              <a:t>What common themes or phrases did you hear in your small group?</a:t>
            </a:r>
          </a:p>
          <a:p>
            <a:r>
              <a:rPr lang="en-US" dirty="0"/>
              <a:t>What do you think is the biggest challenge or threat to the wellbeing of our clergy in GNJ?</a:t>
            </a:r>
          </a:p>
          <a:p>
            <a:r>
              <a:rPr lang="en-US" dirty="0"/>
              <a:t>What do you want your congregation and/or GNJ to know about you and the impact of the pandemic on you as a individual and as a clergyperson?</a:t>
            </a:r>
          </a:p>
          <a:p>
            <a:r>
              <a:rPr lang="en-US" dirty="0"/>
              <a:t>What do you want God to know about you?</a:t>
            </a:r>
          </a:p>
        </p:txBody>
      </p:sp>
    </p:spTree>
    <p:extLst>
      <p:ext uri="{BB962C8B-B14F-4D97-AF65-F5344CB8AC3E}">
        <p14:creationId xmlns:p14="http://schemas.microsoft.com/office/powerpoint/2010/main" val="432694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0224-BE9A-4384-B705-91A55A013673}"/>
              </a:ext>
            </a:extLst>
          </p:cNvPr>
          <p:cNvSpPr>
            <a:spLocks noGrp="1"/>
          </p:cNvSpPr>
          <p:nvPr>
            <p:ph type="title"/>
          </p:nvPr>
        </p:nvSpPr>
        <p:spPr/>
        <p:txBody>
          <a:bodyPr/>
          <a:lstStyle/>
          <a:p>
            <a:pPr algn="ctr"/>
            <a:r>
              <a:rPr lang="en-US" dirty="0"/>
              <a:t>Wintering: what do </a:t>
            </a:r>
            <a:r>
              <a:rPr lang="en-US" u="sng" dirty="0"/>
              <a:t>you</a:t>
            </a:r>
            <a:r>
              <a:rPr lang="en-US" dirty="0"/>
              <a:t> think?</a:t>
            </a:r>
          </a:p>
        </p:txBody>
      </p:sp>
      <p:sp>
        <p:nvSpPr>
          <p:cNvPr id="3" name="Content Placeholder 2">
            <a:extLst>
              <a:ext uri="{FF2B5EF4-FFF2-40B4-BE49-F238E27FC236}">
                <a16:creationId xmlns:a16="http://schemas.microsoft.com/office/drawing/2014/main" id="{C5131782-8759-4EF8-8E7E-33B62BFA1756}"/>
              </a:ext>
            </a:extLst>
          </p:cNvPr>
          <p:cNvSpPr>
            <a:spLocks noGrp="1"/>
          </p:cNvSpPr>
          <p:nvPr>
            <p:ph idx="1"/>
          </p:nvPr>
        </p:nvSpPr>
        <p:spPr/>
        <p:txBody>
          <a:bodyPr/>
          <a:lstStyle/>
          <a:p>
            <a:r>
              <a:rPr lang="en-US" i="1" dirty="0"/>
              <a:t>“In the Wisdom of Insecurity, Watts makes a case that always convinces me, but which I always seem to forget: that life is, by its very nature, uncontrollable. That we should stop trying to finalize our comfort and security, and instead find a radical acceptance of the endless, unpredictable change that is the very essence of this life.” </a:t>
            </a:r>
            <a:r>
              <a:rPr lang="en-US" u="sng" dirty="0"/>
              <a:t>Wintering</a:t>
            </a:r>
            <a:r>
              <a:rPr lang="en-US" dirty="0"/>
              <a:t>, Katherine May, pp.232-233</a:t>
            </a:r>
          </a:p>
          <a:p>
            <a:r>
              <a:rPr lang="en-US" i="1" dirty="0"/>
              <a:t>“Behold, I make all things new. Write this down, for these words are trustworthy and true.”  </a:t>
            </a:r>
            <a:r>
              <a:rPr lang="en-US" dirty="0"/>
              <a:t>Revelations21:5</a:t>
            </a:r>
          </a:p>
          <a:p>
            <a:endParaRPr lang="en-US" dirty="0"/>
          </a:p>
        </p:txBody>
      </p:sp>
    </p:spTree>
    <p:extLst>
      <p:ext uri="{BB962C8B-B14F-4D97-AF65-F5344CB8AC3E}">
        <p14:creationId xmlns:p14="http://schemas.microsoft.com/office/powerpoint/2010/main" val="3757500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2DB7A-1211-44FE-BA63-90CB3B2F0836}"/>
              </a:ext>
            </a:extLst>
          </p:cNvPr>
          <p:cNvSpPr>
            <a:spLocks noGrp="1"/>
          </p:cNvSpPr>
          <p:nvPr>
            <p:ph type="title"/>
          </p:nvPr>
        </p:nvSpPr>
        <p:spPr/>
        <p:txBody>
          <a:bodyPr/>
          <a:lstStyle/>
          <a:p>
            <a:pPr algn="ctr"/>
            <a:r>
              <a:rPr lang="en-US" dirty="0"/>
              <a:t>Our Brother, john </a:t>
            </a:r>
            <a:r>
              <a:rPr lang="en-US" dirty="0" err="1"/>
              <a:t>O’donohue</a:t>
            </a:r>
            <a:endParaRPr lang="en-US" dirty="0"/>
          </a:p>
        </p:txBody>
      </p:sp>
      <p:sp>
        <p:nvSpPr>
          <p:cNvPr id="3" name="Content Placeholder 2">
            <a:extLst>
              <a:ext uri="{FF2B5EF4-FFF2-40B4-BE49-F238E27FC236}">
                <a16:creationId xmlns:a16="http://schemas.microsoft.com/office/drawing/2014/main" id="{17AE5556-EAF2-4354-B3D3-A4B14B8BC8AC}"/>
              </a:ext>
            </a:extLst>
          </p:cNvPr>
          <p:cNvSpPr>
            <a:spLocks noGrp="1"/>
          </p:cNvSpPr>
          <p:nvPr>
            <p:ph idx="1"/>
          </p:nvPr>
        </p:nvSpPr>
        <p:spPr/>
        <p:txBody>
          <a:bodyPr>
            <a:normAutofit/>
          </a:bodyPr>
          <a:lstStyle/>
          <a:p>
            <a:r>
              <a:rPr lang="en-US" sz="3600" dirty="0"/>
              <a:t>“May you recognize in your life the presence, power and light of your soul… May you realize that you are never alone, that your soul in its brightness and belonging connects you intimately with the rhythm of the universe.”</a:t>
            </a:r>
          </a:p>
        </p:txBody>
      </p:sp>
    </p:spTree>
    <p:extLst>
      <p:ext uri="{BB962C8B-B14F-4D97-AF65-F5344CB8AC3E}">
        <p14:creationId xmlns:p14="http://schemas.microsoft.com/office/powerpoint/2010/main" val="964850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F1AE-99FC-41A2-8953-469454C8D1A1}"/>
              </a:ext>
            </a:extLst>
          </p:cNvPr>
          <p:cNvSpPr>
            <a:spLocks noGrp="1"/>
          </p:cNvSpPr>
          <p:nvPr>
            <p:ph type="title"/>
          </p:nvPr>
        </p:nvSpPr>
        <p:spPr/>
        <p:txBody>
          <a:bodyPr/>
          <a:lstStyle/>
          <a:p>
            <a:pPr algn="ctr"/>
            <a:r>
              <a:rPr lang="en-US" dirty="0"/>
              <a:t>Our brother, john</a:t>
            </a:r>
          </a:p>
        </p:txBody>
      </p:sp>
      <p:sp>
        <p:nvSpPr>
          <p:cNvPr id="3" name="Content Placeholder 2">
            <a:extLst>
              <a:ext uri="{FF2B5EF4-FFF2-40B4-BE49-F238E27FC236}">
                <a16:creationId xmlns:a16="http://schemas.microsoft.com/office/drawing/2014/main" id="{C5F255EF-FAD5-44D5-BCEF-FEED4E528983}"/>
              </a:ext>
            </a:extLst>
          </p:cNvPr>
          <p:cNvSpPr>
            <a:spLocks noGrp="1"/>
          </p:cNvSpPr>
          <p:nvPr>
            <p:ph idx="1"/>
          </p:nvPr>
        </p:nvSpPr>
        <p:spPr/>
        <p:txBody>
          <a:bodyPr/>
          <a:lstStyle/>
          <a:p>
            <a:r>
              <a:rPr lang="en-US" sz="3600" i="1" dirty="0"/>
              <a:t>“May you realize that the shape of your soul is unique that you have a special destiny here, that behind the façade of your life there is something beautiful and eternal happening.”</a:t>
            </a:r>
          </a:p>
          <a:p>
            <a:endParaRPr lang="en-US" dirty="0"/>
          </a:p>
        </p:txBody>
      </p:sp>
    </p:spTree>
    <p:extLst>
      <p:ext uri="{BB962C8B-B14F-4D97-AF65-F5344CB8AC3E}">
        <p14:creationId xmlns:p14="http://schemas.microsoft.com/office/powerpoint/2010/main" val="1091942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B8461-CDB9-4007-88A3-C0442109A843}"/>
              </a:ext>
            </a:extLst>
          </p:cNvPr>
          <p:cNvSpPr>
            <a:spLocks noGrp="1"/>
          </p:cNvSpPr>
          <p:nvPr>
            <p:ph type="title"/>
          </p:nvPr>
        </p:nvSpPr>
        <p:spPr/>
        <p:txBody>
          <a:bodyPr/>
          <a:lstStyle/>
          <a:p>
            <a:pPr algn="ctr"/>
            <a:r>
              <a:rPr lang="en-US" dirty="0"/>
              <a:t>Our brother, John</a:t>
            </a:r>
          </a:p>
        </p:txBody>
      </p:sp>
      <p:sp>
        <p:nvSpPr>
          <p:cNvPr id="3" name="Content Placeholder 2">
            <a:extLst>
              <a:ext uri="{FF2B5EF4-FFF2-40B4-BE49-F238E27FC236}">
                <a16:creationId xmlns:a16="http://schemas.microsoft.com/office/drawing/2014/main" id="{7DC43DD8-EC09-4848-BFFA-60B7823E7ECF}"/>
              </a:ext>
            </a:extLst>
          </p:cNvPr>
          <p:cNvSpPr>
            <a:spLocks noGrp="1"/>
          </p:cNvSpPr>
          <p:nvPr>
            <p:ph idx="1"/>
          </p:nvPr>
        </p:nvSpPr>
        <p:spPr/>
        <p:txBody>
          <a:bodyPr>
            <a:normAutofit/>
          </a:bodyPr>
          <a:lstStyle/>
          <a:p>
            <a:r>
              <a:rPr lang="en-US" sz="3600" i="1" dirty="0"/>
              <a:t>“May you learn to see your self with the same delight, pride and expectation with which God sees you in every moment.”  Amen &amp; amen &amp; amen &amp; amen!</a:t>
            </a:r>
          </a:p>
          <a:p>
            <a:r>
              <a:rPr lang="en-US" sz="3600" i="1" dirty="0"/>
              <a:t>To Bless the Space Between Us, “</a:t>
            </a:r>
            <a:r>
              <a:rPr lang="en-US" sz="3600" i="1" dirty="0" err="1"/>
              <a:t>Soliltude</a:t>
            </a:r>
            <a:r>
              <a:rPr lang="en-US" sz="3600" i="1" dirty="0"/>
              <a:t>”, (Doubleday, 2008)</a:t>
            </a:r>
          </a:p>
          <a:p>
            <a:endParaRPr lang="en-US" sz="3600" i="1" dirty="0"/>
          </a:p>
        </p:txBody>
      </p:sp>
    </p:spTree>
    <p:extLst>
      <p:ext uri="{BB962C8B-B14F-4D97-AF65-F5344CB8AC3E}">
        <p14:creationId xmlns:p14="http://schemas.microsoft.com/office/powerpoint/2010/main" val="2584671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9443-59DF-4A23-B938-3EECB0180038}"/>
              </a:ext>
            </a:extLst>
          </p:cNvPr>
          <p:cNvSpPr>
            <a:spLocks noGrp="1"/>
          </p:cNvSpPr>
          <p:nvPr>
            <p:ph type="title"/>
          </p:nvPr>
        </p:nvSpPr>
        <p:spPr/>
        <p:txBody>
          <a:bodyPr/>
          <a:lstStyle/>
          <a:p>
            <a:pPr algn="ctr"/>
            <a:r>
              <a:rPr lang="en-US" dirty="0"/>
              <a:t>“Love yourself”</a:t>
            </a:r>
          </a:p>
        </p:txBody>
      </p:sp>
      <p:sp>
        <p:nvSpPr>
          <p:cNvPr id="3" name="Content Placeholder 2">
            <a:extLst>
              <a:ext uri="{FF2B5EF4-FFF2-40B4-BE49-F238E27FC236}">
                <a16:creationId xmlns:a16="http://schemas.microsoft.com/office/drawing/2014/main" id="{ECBABF6C-DBEE-4DF5-8602-6B356EC18045}"/>
              </a:ext>
            </a:extLst>
          </p:cNvPr>
          <p:cNvSpPr>
            <a:spLocks noGrp="1"/>
          </p:cNvSpPr>
          <p:nvPr>
            <p:ph idx="1"/>
          </p:nvPr>
        </p:nvSpPr>
        <p:spPr/>
        <p:txBody>
          <a:bodyPr/>
          <a:lstStyle/>
          <a:p>
            <a:r>
              <a:rPr lang="en-US" dirty="0"/>
              <a:t>2003: Protestant clergy said they were satisfied with their work but many said they had increasing stress and difficulties in family life.</a:t>
            </a:r>
          </a:p>
          <a:p>
            <a:r>
              <a:rPr lang="en-US" dirty="0"/>
              <a:t>2003: In the same study a common response was, “The stress is killing me.”</a:t>
            </a:r>
          </a:p>
          <a:p>
            <a:r>
              <a:rPr lang="en-US" dirty="0"/>
              <a:t>2007: In a study of United Methodist Clergy 10% of clergy said they were depressed and 40% said they were depressed at times or worn out “some of most of the time”.</a:t>
            </a:r>
          </a:p>
        </p:txBody>
      </p:sp>
    </p:spTree>
    <p:extLst>
      <p:ext uri="{BB962C8B-B14F-4D97-AF65-F5344CB8AC3E}">
        <p14:creationId xmlns:p14="http://schemas.microsoft.com/office/powerpoint/2010/main" val="128728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B19B-5EFC-4EC0-8A0F-362B21182C17}"/>
              </a:ext>
            </a:extLst>
          </p:cNvPr>
          <p:cNvSpPr>
            <a:spLocks noGrp="1"/>
          </p:cNvSpPr>
          <p:nvPr>
            <p:ph type="title"/>
          </p:nvPr>
        </p:nvSpPr>
        <p:spPr/>
        <p:txBody>
          <a:bodyPr/>
          <a:lstStyle/>
          <a:p>
            <a:pPr algn="ctr"/>
            <a:r>
              <a:rPr lang="en-US" dirty="0"/>
              <a:t>Do you go get help when you need it?</a:t>
            </a:r>
          </a:p>
        </p:txBody>
      </p:sp>
      <p:sp>
        <p:nvSpPr>
          <p:cNvPr id="3" name="Content Placeholder 2">
            <a:extLst>
              <a:ext uri="{FF2B5EF4-FFF2-40B4-BE49-F238E27FC236}">
                <a16:creationId xmlns:a16="http://schemas.microsoft.com/office/drawing/2014/main" id="{49365958-B27D-4E7F-8C71-98EE750D012A}"/>
              </a:ext>
            </a:extLst>
          </p:cNvPr>
          <p:cNvSpPr>
            <a:spLocks noGrp="1"/>
          </p:cNvSpPr>
          <p:nvPr>
            <p:ph idx="1"/>
          </p:nvPr>
        </p:nvSpPr>
        <p:spPr/>
        <p:txBody>
          <a:bodyPr/>
          <a:lstStyle/>
          <a:p>
            <a:r>
              <a:rPr lang="en-US" dirty="0"/>
              <a:t>2007: A study on United Methodist clergy reported that clergy </a:t>
            </a:r>
            <a:r>
              <a:rPr lang="en-US" i="1" dirty="0"/>
              <a:t>“are a highly stressed group.” </a:t>
            </a:r>
            <a:r>
              <a:rPr lang="en-US" dirty="0"/>
              <a:t>It reported the single highest prescription for all UM clergy on the UM health plan at the time was for psychotropic drugs, specifically anti-depressants. Prescriptions/claims for this kind of medication accounted for 30% of all prescriptions during the year that was studied. Of the 30% who were taking anti-depressants, only 12% of those people saw a therapist.</a:t>
            </a:r>
          </a:p>
        </p:txBody>
      </p:sp>
    </p:spTree>
    <p:extLst>
      <p:ext uri="{BB962C8B-B14F-4D97-AF65-F5344CB8AC3E}">
        <p14:creationId xmlns:p14="http://schemas.microsoft.com/office/powerpoint/2010/main" val="147177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9C17-B777-4E59-BA0A-FAD8BA81D0F9}"/>
              </a:ext>
            </a:extLst>
          </p:cNvPr>
          <p:cNvSpPr>
            <a:spLocks noGrp="1"/>
          </p:cNvSpPr>
          <p:nvPr>
            <p:ph type="title"/>
          </p:nvPr>
        </p:nvSpPr>
        <p:spPr/>
        <p:txBody>
          <a:bodyPr/>
          <a:lstStyle/>
          <a:p>
            <a:pPr algn="ctr"/>
            <a:r>
              <a:rPr lang="en-US" dirty="0"/>
              <a:t>Let’s talk Theology: The Doctrine of atonement</a:t>
            </a:r>
          </a:p>
        </p:txBody>
      </p:sp>
      <p:sp>
        <p:nvSpPr>
          <p:cNvPr id="3" name="Content Placeholder 2">
            <a:extLst>
              <a:ext uri="{FF2B5EF4-FFF2-40B4-BE49-F238E27FC236}">
                <a16:creationId xmlns:a16="http://schemas.microsoft.com/office/drawing/2014/main" id="{C23D5565-1830-4913-8DF2-75748BD3390F}"/>
              </a:ext>
            </a:extLst>
          </p:cNvPr>
          <p:cNvSpPr>
            <a:spLocks noGrp="1"/>
          </p:cNvSpPr>
          <p:nvPr>
            <p:ph idx="1"/>
          </p:nvPr>
        </p:nvSpPr>
        <p:spPr/>
        <p:txBody>
          <a:bodyPr/>
          <a:lstStyle/>
          <a:p>
            <a:r>
              <a:rPr lang="en-US" dirty="0"/>
              <a:t>“Jesus died for our sins.”</a:t>
            </a:r>
          </a:p>
          <a:p>
            <a:r>
              <a:rPr lang="en-US" dirty="0"/>
              <a:t>“We are reconciled with God through Christ’s sacrifice.”</a:t>
            </a:r>
          </a:p>
          <a:p>
            <a:r>
              <a:rPr lang="en-US" dirty="0"/>
              <a:t>“We are reconciled with God through…sacrifice…”</a:t>
            </a:r>
          </a:p>
          <a:p>
            <a:r>
              <a:rPr lang="en-US" dirty="0"/>
              <a:t>How might we mis-appropriate this doctrine?</a:t>
            </a:r>
          </a:p>
          <a:p>
            <a:r>
              <a:rPr lang="en-US" dirty="0"/>
              <a:t>What would our daily lives be like if we did?</a:t>
            </a:r>
          </a:p>
          <a:p>
            <a:r>
              <a:rPr lang="en-US" dirty="0"/>
              <a:t>“Do you know the problem with you, Ginny?</a:t>
            </a:r>
          </a:p>
        </p:txBody>
      </p:sp>
    </p:spTree>
    <p:extLst>
      <p:ext uri="{BB962C8B-B14F-4D97-AF65-F5344CB8AC3E}">
        <p14:creationId xmlns:p14="http://schemas.microsoft.com/office/powerpoint/2010/main" val="258490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EFA68-BBCA-436A-9E82-324AE49BCBC6}"/>
              </a:ext>
            </a:extLst>
          </p:cNvPr>
          <p:cNvSpPr>
            <a:spLocks noGrp="1"/>
          </p:cNvSpPr>
          <p:nvPr>
            <p:ph type="title"/>
          </p:nvPr>
        </p:nvSpPr>
        <p:spPr/>
        <p:txBody>
          <a:bodyPr/>
          <a:lstStyle/>
          <a:p>
            <a:pPr algn="ctr"/>
            <a:r>
              <a:rPr lang="en-US" dirty="0"/>
              <a:t>Humans are Fundamentally Relational*</a:t>
            </a:r>
          </a:p>
        </p:txBody>
      </p:sp>
      <p:sp>
        <p:nvSpPr>
          <p:cNvPr id="3" name="Content Placeholder 2">
            <a:extLst>
              <a:ext uri="{FF2B5EF4-FFF2-40B4-BE49-F238E27FC236}">
                <a16:creationId xmlns:a16="http://schemas.microsoft.com/office/drawing/2014/main" id="{513F8F75-801D-4BC2-8AF3-4178064E2BAD}"/>
              </a:ext>
            </a:extLst>
          </p:cNvPr>
          <p:cNvSpPr>
            <a:spLocks noGrp="1"/>
          </p:cNvSpPr>
          <p:nvPr>
            <p:ph idx="1"/>
          </p:nvPr>
        </p:nvSpPr>
        <p:spPr/>
        <p:txBody>
          <a:bodyPr>
            <a:normAutofit/>
          </a:bodyPr>
          <a:lstStyle/>
          <a:p>
            <a:r>
              <a:rPr lang="en-US" i="1" dirty="0"/>
              <a:t>Our connections with one another:</a:t>
            </a:r>
          </a:p>
          <a:p>
            <a:r>
              <a:rPr lang="en-US" i="1" dirty="0"/>
              <a:t>Are vital to human mental and physical health and well-being across the lifespan</a:t>
            </a:r>
          </a:p>
          <a:p>
            <a:r>
              <a:rPr lang="en-US" i="1" dirty="0"/>
              <a:t>Are powerfully protective, promoting resilience and helping to mitigate the impact of adverse life experiences and trauma.</a:t>
            </a:r>
          </a:p>
        </p:txBody>
      </p:sp>
    </p:spTree>
    <p:extLst>
      <p:ext uri="{BB962C8B-B14F-4D97-AF65-F5344CB8AC3E}">
        <p14:creationId xmlns:p14="http://schemas.microsoft.com/office/powerpoint/2010/main" val="354935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D1322-E150-4B6E-BCD4-77CF8A3CC50A}"/>
              </a:ext>
            </a:extLst>
          </p:cNvPr>
          <p:cNvSpPr>
            <a:spLocks noGrp="1"/>
          </p:cNvSpPr>
          <p:nvPr>
            <p:ph type="title"/>
          </p:nvPr>
        </p:nvSpPr>
        <p:spPr/>
        <p:txBody>
          <a:bodyPr/>
          <a:lstStyle/>
          <a:p>
            <a:pPr algn="ctr"/>
            <a:r>
              <a:rPr lang="en-US" dirty="0"/>
              <a:t>Relationships, cont’d.</a:t>
            </a:r>
          </a:p>
        </p:txBody>
      </p:sp>
      <p:sp>
        <p:nvSpPr>
          <p:cNvPr id="3" name="Content Placeholder 2">
            <a:extLst>
              <a:ext uri="{FF2B5EF4-FFF2-40B4-BE49-F238E27FC236}">
                <a16:creationId xmlns:a16="http://schemas.microsoft.com/office/drawing/2014/main" id="{73AA0A82-310B-4950-86D7-74AEF280D37E}"/>
              </a:ext>
            </a:extLst>
          </p:cNvPr>
          <p:cNvSpPr>
            <a:spLocks noGrp="1"/>
          </p:cNvSpPr>
          <p:nvPr>
            <p:ph idx="1"/>
          </p:nvPr>
        </p:nvSpPr>
        <p:spPr/>
        <p:txBody>
          <a:bodyPr/>
          <a:lstStyle/>
          <a:p>
            <a:r>
              <a:rPr lang="en-US" i="1" dirty="0"/>
              <a:t>Foster hope, healing and recovery during illness.</a:t>
            </a:r>
          </a:p>
          <a:p>
            <a:r>
              <a:rPr lang="en-US" i="1" dirty="0"/>
              <a:t>Help prevent relapse.</a:t>
            </a:r>
          </a:p>
          <a:p>
            <a:r>
              <a:rPr lang="en-US" dirty="0"/>
              <a:t>* Mental Health Ministry 101; Compassion, Peace &amp; Justice Ministry; </a:t>
            </a:r>
          </a:p>
          <a:p>
            <a:r>
              <a:rPr lang="en-US" dirty="0"/>
              <a:t>Presbyterian Mission Agency</a:t>
            </a:r>
          </a:p>
          <a:p>
            <a:r>
              <a:rPr lang="en-US" dirty="0"/>
              <a:t>Updated November 2020</a:t>
            </a:r>
          </a:p>
          <a:p>
            <a:endParaRPr lang="en-US" dirty="0"/>
          </a:p>
          <a:p>
            <a:endParaRPr lang="en-US" dirty="0"/>
          </a:p>
          <a:p>
            <a:endParaRPr lang="en-US" dirty="0"/>
          </a:p>
        </p:txBody>
      </p:sp>
    </p:spTree>
    <p:extLst>
      <p:ext uri="{BB962C8B-B14F-4D97-AF65-F5344CB8AC3E}">
        <p14:creationId xmlns:p14="http://schemas.microsoft.com/office/powerpoint/2010/main" val="1300083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1056-6786-4A11-80FE-BB8F99BF8748}"/>
              </a:ext>
            </a:extLst>
          </p:cNvPr>
          <p:cNvSpPr>
            <a:spLocks noGrp="1"/>
          </p:cNvSpPr>
          <p:nvPr>
            <p:ph type="title"/>
          </p:nvPr>
        </p:nvSpPr>
        <p:spPr/>
        <p:txBody>
          <a:bodyPr/>
          <a:lstStyle/>
          <a:p>
            <a:pPr algn="ctr"/>
            <a:r>
              <a:rPr lang="en-US" dirty="0"/>
              <a:t>Wisconsin Council of Churches Clergy survey, July 2020</a:t>
            </a:r>
          </a:p>
        </p:txBody>
      </p:sp>
      <p:sp>
        <p:nvSpPr>
          <p:cNvPr id="3" name="Content Placeholder 2">
            <a:extLst>
              <a:ext uri="{FF2B5EF4-FFF2-40B4-BE49-F238E27FC236}">
                <a16:creationId xmlns:a16="http://schemas.microsoft.com/office/drawing/2014/main" id="{7DBFC5B3-5CA0-4E9A-A1B5-A29E810FA738}"/>
              </a:ext>
            </a:extLst>
          </p:cNvPr>
          <p:cNvSpPr>
            <a:spLocks noGrp="1"/>
          </p:cNvSpPr>
          <p:nvPr>
            <p:ph idx="1"/>
          </p:nvPr>
        </p:nvSpPr>
        <p:spPr/>
        <p:txBody>
          <a:bodyPr>
            <a:normAutofit/>
          </a:bodyPr>
          <a:lstStyle/>
          <a:p>
            <a:r>
              <a:rPr lang="en-US" dirty="0"/>
              <a:t>434 respondents out of which 427 were clergy</a:t>
            </a:r>
          </a:p>
          <a:p>
            <a:r>
              <a:rPr lang="en-US" dirty="0"/>
              <a:t>10% of all clergy surveyed had their employment threatened due to </a:t>
            </a:r>
            <a:r>
              <a:rPr lang="en-US" dirty="0" err="1"/>
              <a:t>Covid</a:t>
            </a:r>
            <a:r>
              <a:rPr lang="en-US" dirty="0"/>
              <a:t>-related ministry decisions</a:t>
            </a:r>
          </a:p>
          <a:p>
            <a:r>
              <a:rPr lang="en-US" dirty="0"/>
              <a:t>25% had seriously considered retiring or resigning due to the stresses of ministry during Covi-19 times</a:t>
            </a:r>
          </a:p>
          <a:p>
            <a:endParaRPr lang="en-US" dirty="0"/>
          </a:p>
          <a:p>
            <a:endParaRPr lang="en-US" dirty="0"/>
          </a:p>
        </p:txBody>
      </p:sp>
    </p:spTree>
    <p:extLst>
      <p:ext uri="{BB962C8B-B14F-4D97-AF65-F5344CB8AC3E}">
        <p14:creationId xmlns:p14="http://schemas.microsoft.com/office/powerpoint/2010/main" val="3353948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C234-43D5-4FA1-B750-E1A8251C8D0D}"/>
              </a:ext>
            </a:extLst>
          </p:cNvPr>
          <p:cNvSpPr>
            <a:spLocks noGrp="1"/>
          </p:cNvSpPr>
          <p:nvPr>
            <p:ph type="title"/>
          </p:nvPr>
        </p:nvSpPr>
        <p:spPr/>
        <p:txBody>
          <a:bodyPr/>
          <a:lstStyle/>
          <a:p>
            <a:pPr algn="ctr"/>
            <a:r>
              <a:rPr lang="en-US" dirty="0"/>
              <a:t>“hard times call for soft people…”</a:t>
            </a:r>
          </a:p>
        </p:txBody>
      </p:sp>
      <p:sp>
        <p:nvSpPr>
          <p:cNvPr id="3" name="Content Placeholder 2">
            <a:extLst>
              <a:ext uri="{FF2B5EF4-FFF2-40B4-BE49-F238E27FC236}">
                <a16:creationId xmlns:a16="http://schemas.microsoft.com/office/drawing/2014/main" id="{A40B119F-CE54-4A46-BF8F-317AF26B013C}"/>
              </a:ext>
            </a:extLst>
          </p:cNvPr>
          <p:cNvSpPr>
            <a:spLocks noGrp="1"/>
          </p:cNvSpPr>
          <p:nvPr>
            <p:ph idx="1"/>
          </p:nvPr>
        </p:nvSpPr>
        <p:spPr/>
        <p:txBody>
          <a:bodyPr>
            <a:normAutofit lnSpcReduction="10000"/>
          </a:bodyPr>
          <a:lstStyle/>
          <a:p>
            <a:r>
              <a:rPr lang="en-US" sz="3600" i="1" dirty="0"/>
              <a:t>“Hard times call for soft </a:t>
            </a:r>
            <a:r>
              <a:rPr lang="en-US" sz="3600" i="1"/>
              <a:t>people. There </a:t>
            </a:r>
            <a:r>
              <a:rPr lang="en-US" sz="3600" i="1" dirty="0"/>
              <a:t>is softness in stillness, in staying home, in distractions deleted, in a togetherness that stretches great distances.” *</a:t>
            </a:r>
          </a:p>
          <a:p>
            <a:r>
              <a:rPr lang="en-US" sz="2800" i="1" dirty="0"/>
              <a:t>If the Trees Can Keep Dancing, So Can I </a:t>
            </a:r>
            <a:r>
              <a:rPr lang="en-US" sz="2800" dirty="0"/>
              <a:t>Nancy Cross Dunham, crowdsourced poem arranged by Kwame Alexander for PBS’ Morning Edition</a:t>
            </a:r>
          </a:p>
        </p:txBody>
      </p:sp>
    </p:spTree>
    <p:extLst>
      <p:ext uri="{BB962C8B-B14F-4D97-AF65-F5344CB8AC3E}">
        <p14:creationId xmlns:p14="http://schemas.microsoft.com/office/powerpoint/2010/main" val="1798404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1311</TotalTime>
  <Words>1828</Words>
  <Application>Microsoft Office PowerPoint</Application>
  <PresentationFormat>Widescreen</PresentationFormat>
  <Paragraphs>91</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Tw Cen MT</vt:lpstr>
      <vt:lpstr>Circuit</vt:lpstr>
      <vt:lpstr>The Landscape of Loss: Covid-19 &amp; Clergy Well-Being</vt:lpstr>
      <vt:lpstr>“Wintering”</vt:lpstr>
      <vt:lpstr>“Love yourself”</vt:lpstr>
      <vt:lpstr>Do you go get help when you need it?</vt:lpstr>
      <vt:lpstr>Let’s talk Theology: The Doctrine of atonement</vt:lpstr>
      <vt:lpstr>Humans are Fundamentally Relational*</vt:lpstr>
      <vt:lpstr>Relationships, cont’d.</vt:lpstr>
      <vt:lpstr>Wisconsin Council of Churches Clergy survey, July 2020</vt:lpstr>
      <vt:lpstr>“hard times call for soft people…”</vt:lpstr>
      <vt:lpstr>WCC Survey, cont’d.</vt:lpstr>
      <vt:lpstr>WCC Conclusions</vt:lpstr>
      <vt:lpstr>Anecdotal WCC Clergy Responses: adapting</vt:lpstr>
      <vt:lpstr>WCC Responses: Safety choices</vt:lpstr>
      <vt:lpstr>WCC responses: Safety Concerns</vt:lpstr>
      <vt:lpstr>WCC responses: Politicization</vt:lpstr>
      <vt:lpstr>WCC Responses</vt:lpstr>
      <vt:lpstr>How are you doing?</vt:lpstr>
      <vt:lpstr>Wcc responses</vt:lpstr>
      <vt:lpstr>Wcc responses</vt:lpstr>
      <vt:lpstr>WCC pastor’s response cont’d.</vt:lpstr>
      <vt:lpstr>Small groups: Some questions to ponder</vt:lpstr>
      <vt:lpstr>Back together:</vt:lpstr>
      <vt:lpstr>Wintering: what do you think?</vt:lpstr>
      <vt:lpstr>Our Brother, john O’donohue</vt:lpstr>
      <vt:lpstr>Our brother, john</vt:lpstr>
      <vt:lpstr>Our brother, John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Landscape of Loss: Covid-19 &amp; Clergy Well-Being</dc:title>
  <dc:creator>Ginny Cetuk</dc:creator>
  <cp:lastModifiedBy>Ginny Cetuk</cp:lastModifiedBy>
  <cp:revision>67</cp:revision>
  <cp:lastPrinted>2021-01-22T22:35:37Z</cp:lastPrinted>
  <dcterms:created xsi:type="dcterms:W3CDTF">2021-01-21T22:22:24Z</dcterms:created>
  <dcterms:modified xsi:type="dcterms:W3CDTF">2021-02-17T02:14:32Z</dcterms:modified>
</cp:coreProperties>
</file>