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7" r:id="rId2"/>
    <p:sldId id="260" r:id="rId3"/>
    <p:sldId id="262" r:id="rId4"/>
    <p:sldId id="284" r:id="rId5"/>
    <p:sldId id="285" r:id="rId6"/>
    <p:sldId id="261"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3" r:id="rId23"/>
    <p:sldId id="280" r:id="rId24"/>
    <p:sldId id="281" r:id="rId25"/>
    <p:sldId id="282"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86"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6E4CEEB-0C2B-41BE-A5A9-ED5ABE2B6EF6}" type="datetimeFigureOut">
              <a:rPr lang="en-US" smtClean="0"/>
              <a:t>12/2/2020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B79A94C-6D68-45C7-B897-FD394572E4C3}" type="slidenum">
              <a:rPr lang="en-US" smtClean="0"/>
              <a:t>‹#›</a:t>
            </a:fld>
            <a:endParaRPr lang="en-US"/>
          </a:p>
        </p:txBody>
      </p:sp>
    </p:spTree>
    <p:extLst>
      <p:ext uri="{BB962C8B-B14F-4D97-AF65-F5344CB8AC3E}">
        <p14:creationId xmlns:p14="http://schemas.microsoft.com/office/powerpoint/2010/main" val="2339788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CD4CCF0-2533-4DA3-8B7D-C1ED2F8DAA8A}" type="datetimeFigureOut">
              <a:rPr lang="en-US" smtClean="0"/>
              <a:t>12/2/2020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F54C714-D617-440D-A2B6-39F9A3E3D8E7}" type="slidenum">
              <a:rPr lang="en-US" smtClean="0"/>
              <a:t>‹#›</a:t>
            </a:fld>
            <a:endParaRPr lang="en-US"/>
          </a:p>
        </p:txBody>
      </p:sp>
    </p:spTree>
    <p:extLst>
      <p:ext uri="{BB962C8B-B14F-4D97-AF65-F5344CB8AC3E}">
        <p14:creationId xmlns:p14="http://schemas.microsoft.com/office/powerpoint/2010/main" val="42443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2</a:t>
            </a:fld>
            <a:endParaRPr lang="en-US" dirty="0"/>
          </a:p>
        </p:txBody>
      </p:sp>
    </p:spTree>
    <p:extLst>
      <p:ext uri="{BB962C8B-B14F-4D97-AF65-F5344CB8AC3E}">
        <p14:creationId xmlns:p14="http://schemas.microsoft.com/office/powerpoint/2010/main" val="16706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3</a:t>
            </a:fld>
            <a:endParaRPr lang="en-US" dirty="0"/>
          </a:p>
        </p:txBody>
      </p:sp>
    </p:spTree>
    <p:extLst>
      <p:ext uri="{BB962C8B-B14F-4D97-AF65-F5344CB8AC3E}">
        <p14:creationId xmlns:p14="http://schemas.microsoft.com/office/powerpoint/2010/main" val="235778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4</a:t>
            </a:fld>
            <a:endParaRPr lang="en-US" dirty="0"/>
          </a:p>
        </p:txBody>
      </p:sp>
    </p:spTree>
    <p:extLst>
      <p:ext uri="{BB962C8B-B14F-4D97-AF65-F5344CB8AC3E}">
        <p14:creationId xmlns:p14="http://schemas.microsoft.com/office/powerpoint/2010/main" val="296534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5</a:t>
            </a:fld>
            <a:endParaRPr lang="en-US" dirty="0"/>
          </a:p>
        </p:txBody>
      </p:sp>
    </p:spTree>
    <p:extLst>
      <p:ext uri="{BB962C8B-B14F-4D97-AF65-F5344CB8AC3E}">
        <p14:creationId xmlns:p14="http://schemas.microsoft.com/office/powerpoint/2010/main" val="355017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6</a:t>
            </a:fld>
            <a:endParaRPr lang="en-US" dirty="0"/>
          </a:p>
        </p:txBody>
      </p:sp>
    </p:spTree>
    <p:extLst>
      <p:ext uri="{BB962C8B-B14F-4D97-AF65-F5344CB8AC3E}">
        <p14:creationId xmlns:p14="http://schemas.microsoft.com/office/powerpoint/2010/main" val="346355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7</a:t>
            </a:fld>
            <a:endParaRPr lang="en-US" dirty="0"/>
          </a:p>
        </p:txBody>
      </p:sp>
    </p:spTree>
    <p:extLst>
      <p:ext uri="{BB962C8B-B14F-4D97-AF65-F5344CB8AC3E}">
        <p14:creationId xmlns:p14="http://schemas.microsoft.com/office/powerpoint/2010/main" val="51179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25</a:t>
            </a:fld>
            <a:endParaRPr lang="en-US"/>
          </a:p>
        </p:txBody>
      </p:sp>
    </p:spTree>
    <p:extLst>
      <p:ext uri="{BB962C8B-B14F-4D97-AF65-F5344CB8AC3E}">
        <p14:creationId xmlns:p14="http://schemas.microsoft.com/office/powerpoint/2010/main" val="1267415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EA6169-9C26-E74D-BA96-1E1A0EF3DF4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79161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A6169-9C26-E74D-BA96-1E1A0EF3DF4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363222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A6169-9C26-E74D-BA96-1E1A0EF3DF4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250375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A6169-9C26-E74D-BA96-1E1A0EF3DF4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94562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A6169-9C26-E74D-BA96-1E1A0EF3DF4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405923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A6169-9C26-E74D-BA96-1E1A0EF3DF4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215309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EA6169-9C26-E74D-BA96-1E1A0EF3DF46}"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20203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EA6169-9C26-E74D-BA96-1E1A0EF3DF46}"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60403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A6169-9C26-E74D-BA96-1E1A0EF3DF46}"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333775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A6169-9C26-E74D-BA96-1E1A0EF3DF4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119855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A6169-9C26-E74D-BA96-1E1A0EF3DF4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369833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A6169-9C26-E74D-BA96-1E1A0EF3DF46}" type="datetimeFigureOut">
              <a:rPr lang="en-US" smtClean="0"/>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DF252-05E9-4F43-B6BC-A9B51200600C}" type="slidenum">
              <a:rPr lang="en-US" smtClean="0"/>
              <a:t>‹#›</a:t>
            </a:fld>
            <a:endParaRPr lang="en-US"/>
          </a:p>
        </p:txBody>
      </p:sp>
    </p:spTree>
    <p:extLst>
      <p:ext uri="{BB962C8B-B14F-4D97-AF65-F5344CB8AC3E}">
        <p14:creationId xmlns:p14="http://schemas.microsoft.com/office/powerpoint/2010/main" val="1259606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767" y="571273"/>
            <a:ext cx="4563216" cy="4171404"/>
          </a:xfrm>
          <a:prstGeom prst="rect">
            <a:avLst/>
          </a:prstGeom>
        </p:spPr>
      </p:pic>
      <p:sp>
        <p:nvSpPr>
          <p:cNvPr id="2" name="TextBox 1"/>
          <p:cNvSpPr txBox="1"/>
          <p:nvPr/>
        </p:nvSpPr>
        <p:spPr>
          <a:xfrm>
            <a:off x="426892" y="5218890"/>
            <a:ext cx="8286161" cy="830997"/>
          </a:xfrm>
          <a:prstGeom prst="rect">
            <a:avLst/>
          </a:prstGeom>
          <a:noFill/>
        </p:spPr>
        <p:txBody>
          <a:bodyPr wrap="square" rtlCol="0">
            <a:spAutoFit/>
          </a:bodyPr>
          <a:lstStyle/>
          <a:p>
            <a:pPr algn="ctr"/>
            <a:r>
              <a:rPr lang="en-US" sz="4800" b="1" dirty="0" smtClean="0">
                <a:latin typeface="+mj-lt"/>
              </a:rPr>
              <a:t>2020 STATISTICAL TRAINING</a:t>
            </a:r>
            <a:endParaRPr lang="en-US" sz="4800" b="1" dirty="0">
              <a:latin typeface="+mj-lt"/>
            </a:endParaRPr>
          </a:p>
        </p:txBody>
      </p:sp>
      <p:sp>
        <p:nvSpPr>
          <p:cNvPr id="4" name="TextBox 3"/>
          <p:cNvSpPr txBox="1"/>
          <p:nvPr/>
        </p:nvSpPr>
        <p:spPr>
          <a:xfrm>
            <a:off x="1496835" y="6175621"/>
            <a:ext cx="6429080" cy="584775"/>
          </a:xfrm>
          <a:prstGeom prst="rect">
            <a:avLst/>
          </a:prstGeom>
          <a:noFill/>
        </p:spPr>
        <p:txBody>
          <a:bodyPr wrap="square" rtlCol="0">
            <a:spAutoFit/>
          </a:bodyPr>
          <a:lstStyle/>
          <a:p>
            <a:pPr algn="ctr"/>
            <a:r>
              <a:rPr lang="en-US" sz="3200" b="1" dirty="0" smtClean="0">
                <a:latin typeface="+mj-lt"/>
              </a:rPr>
              <a:t>December</a:t>
            </a:r>
            <a:r>
              <a:rPr lang="en-US" sz="3200" dirty="0" smtClean="0">
                <a:latin typeface="+mj-lt"/>
              </a:rPr>
              <a:t> </a:t>
            </a:r>
            <a:r>
              <a:rPr lang="en-US" sz="3200" b="1" dirty="0" smtClean="0">
                <a:latin typeface="+mj-lt"/>
              </a:rPr>
              <a:t>2020</a:t>
            </a:r>
            <a:endParaRPr lang="en-US" sz="3200" b="1" dirty="0">
              <a:latin typeface="+mj-lt"/>
            </a:endParaRPr>
          </a:p>
        </p:txBody>
      </p:sp>
    </p:spTree>
    <p:extLst>
      <p:ext uri="{BB962C8B-B14F-4D97-AF65-F5344CB8AC3E}">
        <p14:creationId xmlns:p14="http://schemas.microsoft.com/office/powerpoint/2010/main" val="1300826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fontScale="90000"/>
          </a:bodyPr>
          <a:lstStyle/>
          <a:p>
            <a:pPr algn="l"/>
            <a:r>
              <a:rPr lang="en-US" sz="4000" b="1" dirty="0" smtClean="0">
                <a:latin typeface="Franklin Gothic Book"/>
                <a:cs typeface="Franklin Gothic Book"/>
              </a:rPr>
              <a:t>Table 1: Membership &amp; Participation</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7" name="TextBox 6"/>
          <p:cNvSpPr txBox="1"/>
          <p:nvPr/>
        </p:nvSpPr>
        <p:spPr>
          <a:xfrm>
            <a:off x="7183224" y="4729799"/>
            <a:ext cx="1640264" cy="138499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smtClean="0"/>
              <a:t>This Mission Section has been reorganized to better collect how churches do ministry. And if your ministry fits in both categories, count it in twice.</a:t>
            </a:r>
            <a:endParaRPr lang="en-US" sz="1200" b="1" dirty="0"/>
          </a:p>
        </p:txBody>
      </p:sp>
      <p:sp>
        <p:nvSpPr>
          <p:cNvPr id="3" name="Left Arrow 2"/>
          <p:cNvSpPr/>
          <p:nvPr/>
        </p:nvSpPr>
        <p:spPr>
          <a:xfrm>
            <a:off x="6824351" y="4021140"/>
            <a:ext cx="1037603" cy="59662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Example</a:t>
            </a:r>
            <a:endParaRPr lang="en-US" sz="1400" b="1" dirty="0"/>
          </a:p>
        </p:txBody>
      </p:sp>
      <p:pic>
        <p:nvPicPr>
          <p:cNvPr id="4" name="Picture 3"/>
          <p:cNvPicPr>
            <a:picLocks noChangeAspect="1"/>
          </p:cNvPicPr>
          <p:nvPr/>
        </p:nvPicPr>
        <p:blipFill>
          <a:blip r:embed="rId3"/>
          <a:stretch>
            <a:fillRect/>
          </a:stretch>
        </p:blipFill>
        <p:spPr>
          <a:xfrm>
            <a:off x="302911" y="1211108"/>
            <a:ext cx="6521440" cy="5443047"/>
          </a:xfrm>
          <a:prstGeom prst="rect">
            <a:avLst/>
          </a:prstGeom>
        </p:spPr>
      </p:pic>
    </p:spTree>
    <p:extLst>
      <p:ext uri="{BB962C8B-B14F-4D97-AF65-F5344CB8AC3E}">
        <p14:creationId xmlns:p14="http://schemas.microsoft.com/office/powerpoint/2010/main" val="53809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Table 2: Assets &amp; Expenses</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3" name="Picture 2"/>
          <p:cNvPicPr>
            <a:picLocks noChangeAspect="1"/>
          </p:cNvPicPr>
          <p:nvPr/>
        </p:nvPicPr>
        <p:blipFill>
          <a:blip r:embed="rId3"/>
          <a:stretch>
            <a:fillRect/>
          </a:stretch>
        </p:blipFill>
        <p:spPr>
          <a:xfrm>
            <a:off x="437684" y="1353434"/>
            <a:ext cx="7896225" cy="3981450"/>
          </a:xfrm>
          <a:prstGeom prst="rect">
            <a:avLst/>
          </a:prstGeom>
        </p:spPr>
      </p:pic>
    </p:spTree>
    <p:extLst>
      <p:ext uri="{BB962C8B-B14F-4D97-AF65-F5344CB8AC3E}">
        <p14:creationId xmlns:p14="http://schemas.microsoft.com/office/powerpoint/2010/main" val="1376747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Table 2: Assets &amp; Expenses</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3101419" y="5102334"/>
            <a:ext cx="2158740"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smtClean="0"/>
              <a:t>Shared Ministries and Special Sunday amounts sent to the Conference Office will be populated on their appropriate lines by the Conference Office. </a:t>
            </a:r>
            <a:endParaRPr lang="en-US" sz="1200" b="1" dirty="0"/>
          </a:p>
        </p:txBody>
      </p:sp>
      <p:pic>
        <p:nvPicPr>
          <p:cNvPr id="4" name="Picture 3"/>
          <p:cNvPicPr>
            <a:picLocks noChangeAspect="1"/>
          </p:cNvPicPr>
          <p:nvPr/>
        </p:nvPicPr>
        <p:blipFill>
          <a:blip r:embed="rId3"/>
          <a:stretch>
            <a:fillRect/>
          </a:stretch>
        </p:blipFill>
        <p:spPr>
          <a:xfrm>
            <a:off x="432923" y="1477154"/>
            <a:ext cx="7905750" cy="3419475"/>
          </a:xfrm>
          <a:prstGeom prst="rect">
            <a:avLst/>
          </a:prstGeom>
        </p:spPr>
      </p:pic>
    </p:spTree>
    <p:extLst>
      <p:ext uri="{BB962C8B-B14F-4D97-AF65-F5344CB8AC3E}">
        <p14:creationId xmlns:p14="http://schemas.microsoft.com/office/powerpoint/2010/main" val="1300725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Table 2: Assets &amp; Expenses</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544312" y="5266712"/>
            <a:ext cx="6101585" cy="156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b="1" dirty="0" smtClean="0"/>
              <a:t>Base Compensation section for clergy has been reorganized for better clarification.  </a:t>
            </a:r>
          </a:p>
          <a:p>
            <a:pPr marL="285750" indent="-285750">
              <a:buFont typeface="Arial" panose="020B0604020202020204" pitchFamily="34" charset="0"/>
              <a:buChar char="•"/>
            </a:pPr>
            <a:endParaRPr lang="en-US" sz="1600" b="1" dirty="0" smtClean="0"/>
          </a:p>
          <a:p>
            <a:r>
              <a:rPr lang="en-US" sz="1600" b="1" dirty="0" smtClean="0"/>
              <a:t>NOTE: Senior/Lead pastor compensation includes any clergy status in the lead/primary role.  If a church has a supply pastor, their salary including any applicable FICA taxes should be included on that line.</a:t>
            </a:r>
            <a:endParaRPr lang="en-US" sz="1600" b="1" dirty="0"/>
          </a:p>
        </p:txBody>
      </p:sp>
      <p:pic>
        <p:nvPicPr>
          <p:cNvPr id="7" name="Picture 6"/>
          <p:cNvPicPr>
            <a:picLocks noChangeAspect="1"/>
          </p:cNvPicPr>
          <p:nvPr/>
        </p:nvPicPr>
        <p:blipFill>
          <a:blip r:embed="rId3"/>
          <a:stretch>
            <a:fillRect/>
          </a:stretch>
        </p:blipFill>
        <p:spPr>
          <a:xfrm>
            <a:off x="544312" y="1271450"/>
            <a:ext cx="7943850" cy="3752850"/>
          </a:xfrm>
          <a:prstGeom prst="rect">
            <a:avLst/>
          </a:prstGeom>
        </p:spPr>
      </p:pic>
    </p:spTree>
    <p:extLst>
      <p:ext uri="{BB962C8B-B14F-4D97-AF65-F5344CB8AC3E}">
        <p14:creationId xmlns:p14="http://schemas.microsoft.com/office/powerpoint/2010/main" val="163595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Table 2: Assets &amp; Expenses</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4" name="Picture 3"/>
          <p:cNvPicPr>
            <a:picLocks noChangeAspect="1"/>
          </p:cNvPicPr>
          <p:nvPr/>
        </p:nvPicPr>
        <p:blipFill>
          <a:blip r:embed="rId3"/>
          <a:stretch>
            <a:fillRect/>
          </a:stretch>
        </p:blipFill>
        <p:spPr>
          <a:xfrm>
            <a:off x="544312" y="1406388"/>
            <a:ext cx="7915275" cy="3990975"/>
          </a:xfrm>
          <a:prstGeom prst="rect">
            <a:avLst/>
          </a:prstGeom>
        </p:spPr>
      </p:pic>
    </p:spTree>
    <p:extLst>
      <p:ext uri="{BB962C8B-B14F-4D97-AF65-F5344CB8AC3E}">
        <p14:creationId xmlns:p14="http://schemas.microsoft.com/office/powerpoint/2010/main" val="1597628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Table 2: Assets &amp; Expenses</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7" name="TextBox 6"/>
          <p:cNvSpPr txBox="1"/>
          <p:nvPr/>
        </p:nvSpPr>
        <p:spPr>
          <a:xfrm>
            <a:off x="544312" y="4905469"/>
            <a:ext cx="6346682" cy="181588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b="1" dirty="0" smtClean="0"/>
              <a:t>Line 45a: Should include all employees who receive a W-2 at year-   end excluding clergy. </a:t>
            </a:r>
          </a:p>
          <a:p>
            <a:pPr marL="285750" indent="-285750">
              <a:buFont typeface="Arial" panose="020B0604020202020204" pitchFamily="34" charset="0"/>
              <a:buChar char="•"/>
            </a:pPr>
            <a:r>
              <a:rPr lang="en-US" sz="1600" b="1" dirty="0" smtClean="0"/>
              <a:t>Line 45b: Should include the employer FICA match paid for the salaries reported on line 45a.  </a:t>
            </a:r>
          </a:p>
          <a:p>
            <a:pPr marL="285750" indent="-285750">
              <a:buFont typeface="Arial" panose="020B0604020202020204" pitchFamily="34" charset="0"/>
              <a:buChar char="•"/>
            </a:pPr>
            <a:r>
              <a:rPr lang="en-US" sz="1600" b="1" dirty="0" smtClean="0"/>
              <a:t>Line 45c: Should include all other payments for services.</a:t>
            </a:r>
          </a:p>
          <a:p>
            <a:pPr marL="285750" indent="-285750">
              <a:buFont typeface="Arial" panose="020B0604020202020204" pitchFamily="34" charset="0"/>
              <a:buChar char="•"/>
            </a:pPr>
            <a:r>
              <a:rPr lang="en-US" sz="1600" b="1" dirty="0" smtClean="0"/>
              <a:t>Line 45d: Should include any additional benefits paid for on behalf of all other church staff not sent to the Conference</a:t>
            </a:r>
            <a:r>
              <a:rPr lang="en-US" sz="1400" b="1" dirty="0" smtClean="0"/>
              <a:t>.</a:t>
            </a:r>
          </a:p>
        </p:txBody>
      </p:sp>
      <p:pic>
        <p:nvPicPr>
          <p:cNvPr id="4" name="Picture 3"/>
          <p:cNvPicPr>
            <a:picLocks noChangeAspect="1"/>
          </p:cNvPicPr>
          <p:nvPr/>
        </p:nvPicPr>
        <p:blipFill>
          <a:blip r:embed="rId3"/>
          <a:stretch>
            <a:fillRect/>
          </a:stretch>
        </p:blipFill>
        <p:spPr>
          <a:xfrm>
            <a:off x="544312" y="1659709"/>
            <a:ext cx="7915275" cy="2857500"/>
          </a:xfrm>
          <a:prstGeom prst="rect">
            <a:avLst/>
          </a:prstGeom>
        </p:spPr>
      </p:pic>
    </p:spTree>
    <p:extLst>
      <p:ext uri="{BB962C8B-B14F-4D97-AF65-F5344CB8AC3E}">
        <p14:creationId xmlns:p14="http://schemas.microsoft.com/office/powerpoint/2010/main" val="903292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Table 2: Assets &amp; Expenses</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4" name="Picture 3"/>
          <p:cNvPicPr>
            <a:picLocks noChangeAspect="1"/>
          </p:cNvPicPr>
          <p:nvPr/>
        </p:nvPicPr>
        <p:blipFill>
          <a:blip r:embed="rId3"/>
          <a:stretch>
            <a:fillRect/>
          </a:stretch>
        </p:blipFill>
        <p:spPr>
          <a:xfrm>
            <a:off x="428160" y="1307989"/>
            <a:ext cx="7915275" cy="4667250"/>
          </a:xfrm>
          <a:prstGeom prst="rect">
            <a:avLst/>
          </a:prstGeom>
        </p:spPr>
      </p:pic>
    </p:spTree>
    <p:extLst>
      <p:ext uri="{BB962C8B-B14F-4D97-AF65-F5344CB8AC3E}">
        <p14:creationId xmlns:p14="http://schemas.microsoft.com/office/powerpoint/2010/main" val="1299022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Table 2: Assets &amp; Expenses</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385298" y="4097113"/>
            <a:ext cx="6213465" cy="10772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b="1" dirty="0" smtClean="0"/>
              <a:t>Line 49: Should include any building improvements that will extend the life of an asset for more than a year. (i.e. painting a room or remodeling  a kitchen)  This line can also include major equipment purchases (</a:t>
            </a:r>
            <a:r>
              <a:rPr lang="en-US" sz="1600" b="1" dirty="0" err="1" smtClean="0"/>
              <a:t>i.e</a:t>
            </a:r>
            <a:r>
              <a:rPr lang="en-US" sz="1600" b="1" dirty="0" smtClean="0"/>
              <a:t> new water heater).</a:t>
            </a:r>
            <a:endParaRPr lang="en-US" sz="1600" b="1" dirty="0"/>
          </a:p>
        </p:txBody>
      </p:sp>
      <p:pic>
        <p:nvPicPr>
          <p:cNvPr id="4" name="Picture 3"/>
          <p:cNvPicPr>
            <a:picLocks noChangeAspect="1"/>
          </p:cNvPicPr>
          <p:nvPr/>
        </p:nvPicPr>
        <p:blipFill>
          <a:blip r:embed="rId3"/>
          <a:stretch>
            <a:fillRect/>
          </a:stretch>
        </p:blipFill>
        <p:spPr>
          <a:xfrm>
            <a:off x="432923" y="1617481"/>
            <a:ext cx="7905750" cy="2133600"/>
          </a:xfrm>
          <a:prstGeom prst="rect">
            <a:avLst/>
          </a:prstGeom>
        </p:spPr>
      </p:pic>
    </p:spTree>
    <p:extLst>
      <p:ext uri="{BB962C8B-B14F-4D97-AF65-F5344CB8AC3E}">
        <p14:creationId xmlns:p14="http://schemas.microsoft.com/office/powerpoint/2010/main" val="2128400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Table 3: Income</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4" name="Picture 3"/>
          <p:cNvPicPr>
            <a:picLocks noChangeAspect="1"/>
          </p:cNvPicPr>
          <p:nvPr/>
        </p:nvPicPr>
        <p:blipFill>
          <a:blip r:embed="rId3"/>
          <a:stretch>
            <a:fillRect/>
          </a:stretch>
        </p:blipFill>
        <p:spPr>
          <a:xfrm>
            <a:off x="361485" y="1160958"/>
            <a:ext cx="8048625" cy="4924425"/>
          </a:xfrm>
          <a:prstGeom prst="rect">
            <a:avLst/>
          </a:prstGeom>
        </p:spPr>
      </p:pic>
    </p:spTree>
    <p:extLst>
      <p:ext uri="{BB962C8B-B14F-4D97-AF65-F5344CB8AC3E}">
        <p14:creationId xmlns:p14="http://schemas.microsoft.com/office/powerpoint/2010/main" val="2803168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Table 3: Income</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3" name="Picture 2"/>
          <p:cNvPicPr>
            <a:picLocks noChangeAspect="1"/>
          </p:cNvPicPr>
          <p:nvPr/>
        </p:nvPicPr>
        <p:blipFill>
          <a:blip r:embed="rId3"/>
          <a:stretch>
            <a:fillRect/>
          </a:stretch>
        </p:blipFill>
        <p:spPr>
          <a:xfrm>
            <a:off x="463141" y="1621262"/>
            <a:ext cx="7991475" cy="2314575"/>
          </a:xfrm>
          <a:prstGeom prst="rect">
            <a:avLst/>
          </a:prstGeom>
        </p:spPr>
      </p:pic>
    </p:spTree>
    <p:extLst>
      <p:ext uri="{BB962C8B-B14F-4D97-AF65-F5344CB8AC3E}">
        <p14:creationId xmlns:p14="http://schemas.microsoft.com/office/powerpoint/2010/main" val="934365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395894"/>
            <a:ext cx="7556724" cy="754176"/>
          </a:xfrm>
        </p:spPr>
        <p:txBody>
          <a:bodyPr>
            <a:normAutofit/>
          </a:bodyPr>
          <a:lstStyle/>
          <a:p>
            <a:r>
              <a:rPr lang="en-US" sz="3200" b="1" dirty="0" smtClean="0">
                <a:cs typeface="Franklin Gothic Book"/>
              </a:rPr>
              <a:t>2020 STATISTICAL REPORTS</a:t>
            </a:r>
            <a:endParaRPr lang="en-US" sz="3200" b="1" dirty="0">
              <a:cs typeface="Franklin Gothic Book"/>
            </a:endParaRPr>
          </a:p>
        </p:txBody>
      </p:sp>
      <p:sp>
        <p:nvSpPr>
          <p:cNvPr id="3" name="Subtitle 2"/>
          <p:cNvSpPr>
            <a:spLocks noGrp="1"/>
          </p:cNvSpPr>
          <p:nvPr>
            <p:ph type="subTitle" idx="1"/>
          </p:nvPr>
        </p:nvSpPr>
        <p:spPr>
          <a:xfrm>
            <a:off x="670560" y="1480008"/>
            <a:ext cx="7960550" cy="4663104"/>
          </a:xfrm>
        </p:spPr>
        <p:txBody>
          <a:bodyPr>
            <a:normAutofit/>
          </a:bodyPr>
          <a:lstStyle/>
          <a:p>
            <a:pPr algn="l">
              <a:lnSpc>
                <a:spcPct val="150000"/>
              </a:lnSpc>
            </a:pPr>
            <a:r>
              <a:rPr lang="en-US" b="1" i="1" dirty="0" smtClean="0">
                <a:solidFill>
                  <a:schemeClr val="tx1"/>
                </a:solidFill>
              </a:rPr>
              <a:t>Login Information:</a:t>
            </a:r>
          </a:p>
          <a:p>
            <a:pPr algn="l">
              <a:lnSpc>
                <a:spcPct val="150000"/>
              </a:lnSpc>
            </a:pPr>
            <a:r>
              <a:rPr lang="en-US" sz="2800" b="1" i="1" dirty="0" smtClean="0">
                <a:solidFill>
                  <a:schemeClr val="tx1"/>
                </a:solidFill>
              </a:rPr>
              <a:t>	Website:</a:t>
            </a:r>
            <a:r>
              <a:rPr lang="en-US" sz="2800" b="1" i="1" dirty="0" smtClean="0">
                <a:solidFill>
                  <a:schemeClr val="bg1">
                    <a:lumMod val="50000"/>
                  </a:schemeClr>
                </a:solidFill>
              </a:rPr>
              <a:t> </a:t>
            </a:r>
            <a:r>
              <a:rPr lang="en-US" sz="2800" b="1" dirty="0">
                <a:solidFill>
                  <a:schemeClr val="accent2"/>
                </a:solidFill>
              </a:rPr>
              <a:t>http://ezra.gcfa.org</a:t>
            </a:r>
          </a:p>
          <a:p>
            <a:pPr algn="l">
              <a:lnSpc>
                <a:spcPct val="150000"/>
              </a:lnSpc>
            </a:pPr>
            <a:r>
              <a:rPr lang="en-US" sz="2800" b="1" i="1" dirty="0" smtClean="0">
                <a:solidFill>
                  <a:schemeClr val="bg1">
                    <a:lumMod val="50000"/>
                  </a:schemeClr>
                </a:solidFill>
              </a:rPr>
              <a:t>	</a:t>
            </a:r>
            <a:r>
              <a:rPr lang="en-US" sz="2800" b="1" i="1" dirty="0" smtClean="0">
                <a:solidFill>
                  <a:schemeClr val="tx1"/>
                </a:solidFill>
              </a:rPr>
              <a:t>Username: 3360_ _ _ _ </a:t>
            </a:r>
            <a:r>
              <a:rPr lang="en-US" sz="1600" b="1" i="1" dirty="0" smtClean="0">
                <a:solidFill>
                  <a:schemeClr val="tx1"/>
                </a:solidFill>
              </a:rPr>
              <a:t>(4-Digit Church Number)</a:t>
            </a:r>
          </a:p>
          <a:p>
            <a:pPr algn="l">
              <a:lnSpc>
                <a:spcPct val="150000"/>
              </a:lnSpc>
            </a:pPr>
            <a:r>
              <a:rPr lang="en-US" sz="1600" b="1" i="1" dirty="0" smtClean="0">
                <a:solidFill>
                  <a:schemeClr val="tx1"/>
                </a:solidFill>
              </a:rPr>
              <a:t>	</a:t>
            </a:r>
            <a:r>
              <a:rPr lang="en-US" sz="2800" b="1" i="1" dirty="0" smtClean="0">
                <a:solidFill>
                  <a:schemeClr val="tx1"/>
                </a:solidFill>
              </a:rPr>
              <a:t>Password: gnjchurch20</a:t>
            </a:r>
            <a:endParaRPr lang="en-US" sz="1600" b="1" i="1" dirty="0">
              <a:solidFill>
                <a:schemeClr val="tx1"/>
              </a:solidFill>
            </a:endParaRPr>
          </a:p>
          <a:p>
            <a:pPr lvl="0" algn="l">
              <a:lnSpc>
                <a:spcPct val="150000"/>
              </a:lnSpc>
            </a:pPr>
            <a:r>
              <a:rPr lang="en-US" b="1" i="1" dirty="0" smtClean="0">
                <a:solidFill>
                  <a:schemeClr val="tx1"/>
                </a:solidFill>
              </a:rPr>
              <a:t>Due Date:</a:t>
            </a:r>
            <a:endParaRPr lang="en-US" b="1" i="1" dirty="0">
              <a:solidFill>
                <a:schemeClr val="tx1"/>
              </a:solidFill>
            </a:endParaRPr>
          </a:p>
          <a:p>
            <a:pPr lvl="0" algn="l">
              <a:lnSpc>
                <a:spcPct val="150000"/>
              </a:lnSpc>
            </a:pPr>
            <a:r>
              <a:rPr lang="en-US" sz="2800" b="1" i="1" dirty="0" smtClean="0">
                <a:solidFill>
                  <a:schemeClr val="tx1"/>
                </a:solidFill>
              </a:rPr>
              <a:t>	January 31, 2021 </a:t>
            </a:r>
            <a:r>
              <a:rPr lang="en-US" sz="1700" i="1" dirty="0" smtClean="0">
                <a:solidFill>
                  <a:srgbClr val="FF0000"/>
                </a:solidFill>
              </a:rPr>
              <a:t>(2020 Tables</a:t>
            </a:r>
            <a:r>
              <a:rPr lang="en-US" sz="1700" i="1" dirty="0">
                <a:solidFill>
                  <a:srgbClr val="FF0000"/>
                </a:solidFill>
              </a:rPr>
              <a:t> </a:t>
            </a:r>
            <a:r>
              <a:rPr lang="en-US" sz="1700" i="1" dirty="0" smtClean="0">
                <a:solidFill>
                  <a:srgbClr val="FF0000"/>
                </a:solidFill>
              </a:rPr>
              <a:t>Available on December 16, 2020)</a:t>
            </a:r>
            <a:endParaRPr lang="en-US" sz="1700" i="1" dirty="0">
              <a:solidFill>
                <a:srgbClr val="FF0000"/>
              </a:solidFill>
            </a:endParaRPr>
          </a:p>
          <a:p>
            <a:pPr algn="l">
              <a:lnSpc>
                <a:spcPct val="150000"/>
              </a:lnSpc>
            </a:pPr>
            <a:endParaRPr lang="en-US" sz="1600" b="1" i="1" dirty="0" smtClean="0">
              <a:solidFill>
                <a:schemeClr val="bg1">
                  <a:lumMod val="50000"/>
                </a:schemeClr>
              </a:solidFill>
            </a:endParaRP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Tree>
    <p:extLst>
      <p:ext uri="{BB962C8B-B14F-4D97-AF65-F5344CB8AC3E}">
        <p14:creationId xmlns:p14="http://schemas.microsoft.com/office/powerpoint/2010/main" val="4048949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Table 3: Income</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4" name="Picture 3"/>
          <p:cNvPicPr>
            <a:picLocks noChangeAspect="1"/>
          </p:cNvPicPr>
          <p:nvPr/>
        </p:nvPicPr>
        <p:blipFill>
          <a:blip r:embed="rId3"/>
          <a:stretch>
            <a:fillRect/>
          </a:stretch>
        </p:blipFill>
        <p:spPr>
          <a:xfrm>
            <a:off x="544312" y="1493019"/>
            <a:ext cx="8067675" cy="3419475"/>
          </a:xfrm>
          <a:prstGeom prst="rect">
            <a:avLst/>
          </a:prstGeom>
        </p:spPr>
      </p:pic>
      <p:sp>
        <p:nvSpPr>
          <p:cNvPr id="6" name="TextBox 5"/>
          <p:cNvSpPr txBox="1"/>
          <p:nvPr/>
        </p:nvSpPr>
        <p:spPr>
          <a:xfrm>
            <a:off x="7402439" y="3942837"/>
            <a:ext cx="1649690" cy="46166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smtClean="0"/>
              <a:t>Include Mission Funds collected here. </a:t>
            </a:r>
            <a:endParaRPr lang="en-US" sz="1200" b="1" dirty="0"/>
          </a:p>
        </p:txBody>
      </p:sp>
    </p:spTree>
    <p:extLst>
      <p:ext uri="{BB962C8B-B14F-4D97-AF65-F5344CB8AC3E}">
        <p14:creationId xmlns:p14="http://schemas.microsoft.com/office/powerpoint/2010/main" val="3096101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Table 3: Income</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3" name="Picture 2"/>
          <p:cNvPicPr>
            <a:picLocks noChangeAspect="1"/>
          </p:cNvPicPr>
          <p:nvPr/>
        </p:nvPicPr>
        <p:blipFill>
          <a:blip r:embed="rId3"/>
          <a:stretch>
            <a:fillRect/>
          </a:stretch>
        </p:blipFill>
        <p:spPr>
          <a:xfrm>
            <a:off x="566737" y="1420256"/>
            <a:ext cx="8010525" cy="2905125"/>
          </a:xfrm>
          <a:prstGeom prst="rect">
            <a:avLst/>
          </a:prstGeom>
        </p:spPr>
      </p:pic>
    </p:spTree>
    <p:extLst>
      <p:ext uri="{BB962C8B-B14F-4D97-AF65-F5344CB8AC3E}">
        <p14:creationId xmlns:p14="http://schemas.microsoft.com/office/powerpoint/2010/main" val="2310327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Netting Concept</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544312" y="1418897"/>
            <a:ext cx="8095191" cy="923330"/>
          </a:xfrm>
          <a:prstGeom prst="rect">
            <a:avLst/>
          </a:prstGeom>
          <a:noFill/>
        </p:spPr>
        <p:txBody>
          <a:bodyPr wrap="square" rtlCol="0">
            <a:spAutoFit/>
          </a:bodyPr>
          <a:lstStyle/>
          <a:p>
            <a:r>
              <a:rPr lang="en-US" b="1" dirty="0" smtClean="0"/>
              <a:t>The Netting Concept allows you to net expenses with related income for situations such as church fundraisers, church run thrift stores and daycares, or building rentals.</a:t>
            </a:r>
            <a:endParaRPr lang="en-US" b="1" dirty="0"/>
          </a:p>
        </p:txBody>
      </p:sp>
      <p:sp>
        <p:nvSpPr>
          <p:cNvPr id="7" name="Left Arrow 6"/>
          <p:cNvSpPr/>
          <p:nvPr/>
        </p:nvSpPr>
        <p:spPr>
          <a:xfrm rot="20038406">
            <a:off x="6663306" y="2216441"/>
            <a:ext cx="1037603" cy="7291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Example</a:t>
            </a:r>
            <a:endParaRPr lang="en-US" sz="1400" b="1" dirty="0"/>
          </a:p>
        </p:txBody>
      </p:sp>
      <p:sp>
        <p:nvSpPr>
          <p:cNvPr id="8" name="TextBox 7"/>
          <p:cNvSpPr txBox="1"/>
          <p:nvPr/>
        </p:nvSpPr>
        <p:spPr>
          <a:xfrm>
            <a:off x="6695429" y="3856790"/>
            <a:ext cx="1649690"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smtClean="0"/>
              <a:t>Netting allows for more consistent and accurate Shared Ministry Allocation for all churches.</a:t>
            </a:r>
            <a:endParaRPr lang="en-US" sz="1200" b="1" dirty="0"/>
          </a:p>
        </p:txBody>
      </p:sp>
      <p:pic>
        <p:nvPicPr>
          <p:cNvPr id="3" name="Picture 2"/>
          <p:cNvPicPr>
            <a:picLocks noChangeAspect="1"/>
          </p:cNvPicPr>
          <p:nvPr/>
        </p:nvPicPr>
        <p:blipFill>
          <a:blip r:embed="rId3"/>
          <a:stretch>
            <a:fillRect/>
          </a:stretch>
        </p:blipFill>
        <p:spPr>
          <a:xfrm>
            <a:off x="642951" y="2342227"/>
            <a:ext cx="7043288" cy="5167067"/>
          </a:xfrm>
          <a:prstGeom prst="rect">
            <a:avLst/>
          </a:prstGeom>
        </p:spPr>
      </p:pic>
    </p:spTree>
    <p:extLst>
      <p:ext uri="{BB962C8B-B14F-4D97-AF65-F5344CB8AC3E}">
        <p14:creationId xmlns:p14="http://schemas.microsoft.com/office/powerpoint/2010/main" val="1444117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Shared Ministry Formula</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8" name="TextBox 7"/>
          <p:cNvSpPr txBox="1"/>
          <p:nvPr/>
        </p:nvSpPr>
        <p:spPr>
          <a:xfrm>
            <a:off x="544312" y="1387366"/>
            <a:ext cx="8237081" cy="369332"/>
          </a:xfrm>
          <a:prstGeom prst="rect">
            <a:avLst/>
          </a:prstGeom>
          <a:noFill/>
        </p:spPr>
        <p:txBody>
          <a:bodyPr wrap="square" rtlCol="0">
            <a:spAutoFit/>
          </a:bodyPr>
          <a:lstStyle/>
          <a:p>
            <a:r>
              <a:rPr lang="en-US" b="1" dirty="0" smtClean="0"/>
              <a:t>2020 Statistical Reports will be used in the 2022 Shared Ministry Calculation</a:t>
            </a:r>
            <a:r>
              <a:rPr lang="en-US" dirty="0" smtClean="0"/>
              <a:t>.</a:t>
            </a:r>
            <a:endParaRPr lang="en-US" dirty="0"/>
          </a:p>
        </p:txBody>
      </p:sp>
      <p:pic>
        <p:nvPicPr>
          <p:cNvPr id="10" name="Picture 9"/>
          <p:cNvPicPr>
            <a:picLocks noChangeAspect="1"/>
          </p:cNvPicPr>
          <p:nvPr/>
        </p:nvPicPr>
        <p:blipFill>
          <a:blip r:embed="rId3"/>
          <a:stretch>
            <a:fillRect/>
          </a:stretch>
        </p:blipFill>
        <p:spPr>
          <a:xfrm>
            <a:off x="1197205" y="2308860"/>
            <a:ext cx="6627042" cy="2461103"/>
          </a:xfrm>
          <a:prstGeom prst="rect">
            <a:avLst/>
          </a:prstGeom>
        </p:spPr>
      </p:pic>
    </p:spTree>
    <p:extLst>
      <p:ext uri="{BB962C8B-B14F-4D97-AF65-F5344CB8AC3E}">
        <p14:creationId xmlns:p14="http://schemas.microsoft.com/office/powerpoint/2010/main" val="3712653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smtClean="0">
                <a:latin typeface="Franklin Gothic Book"/>
                <a:cs typeface="Franklin Gothic Book"/>
              </a:rPr>
              <a:t>Shared Ministry Formula</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6146277" y="2457937"/>
            <a:ext cx="2507530" cy="107721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a:t>Increases to </a:t>
            </a:r>
            <a:r>
              <a:rPr lang="en-US" sz="1600" b="1" dirty="0" smtClean="0"/>
              <a:t>any of these </a:t>
            </a:r>
            <a:r>
              <a:rPr lang="en-US" sz="1600" b="1" dirty="0"/>
              <a:t>expense lines will result in an increase in a Church’s Shared Ministry Allocation.</a:t>
            </a:r>
          </a:p>
        </p:txBody>
      </p:sp>
      <p:sp>
        <p:nvSpPr>
          <p:cNvPr id="9" name="TextBox 8"/>
          <p:cNvSpPr txBox="1"/>
          <p:nvPr/>
        </p:nvSpPr>
        <p:spPr>
          <a:xfrm>
            <a:off x="2086241" y="1271450"/>
            <a:ext cx="2882657" cy="461665"/>
          </a:xfrm>
          <a:prstGeom prst="rect">
            <a:avLst/>
          </a:prstGeom>
          <a:noFill/>
        </p:spPr>
        <p:txBody>
          <a:bodyPr wrap="square" rtlCol="0">
            <a:spAutoFit/>
          </a:bodyPr>
          <a:lstStyle/>
          <a:p>
            <a:pPr algn="ctr"/>
            <a:r>
              <a:rPr lang="en-US" sz="2400" b="1" dirty="0" smtClean="0">
                <a:solidFill>
                  <a:srgbClr val="0070C0"/>
                </a:solidFill>
                <a:ea typeface="+mj-ea"/>
              </a:rPr>
              <a:t>Calculation Example</a:t>
            </a:r>
          </a:p>
        </p:txBody>
      </p:sp>
      <p:pic>
        <p:nvPicPr>
          <p:cNvPr id="10" name="Picture 9"/>
          <p:cNvPicPr>
            <a:picLocks noChangeAspect="1"/>
          </p:cNvPicPr>
          <p:nvPr/>
        </p:nvPicPr>
        <p:blipFill>
          <a:blip r:embed="rId3"/>
          <a:stretch>
            <a:fillRect/>
          </a:stretch>
        </p:blipFill>
        <p:spPr>
          <a:xfrm>
            <a:off x="1008668" y="1837651"/>
            <a:ext cx="4543719" cy="4891784"/>
          </a:xfrm>
          <a:prstGeom prst="rect">
            <a:avLst/>
          </a:prstGeom>
        </p:spPr>
      </p:pic>
    </p:spTree>
    <p:extLst>
      <p:ext uri="{BB962C8B-B14F-4D97-AF65-F5344CB8AC3E}">
        <p14:creationId xmlns:p14="http://schemas.microsoft.com/office/powerpoint/2010/main" val="2196558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395894"/>
            <a:ext cx="7556724" cy="754176"/>
          </a:xfrm>
        </p:spPr>
        <p:txBody>
          <a:bodyPr>
            <a:normAutofit/>
          </a:bodyPr>
          <a:lstStyle/>
          <a:p>
            <a:r>
              <a:rPr lang="en-US" sz="3200" b="1" dirty="0" smtClean="0">
                <a:cs typeface="Franklin Gothic Book"/>
              </a:rPr>
              <a:t>2020 STATISTICAL REPORTS</a:t>
            </a:r>
            <a:endParaRPr lang="en-US" sz="3200" b="1" dirty="0">
              <a:cs typeface="Franklin Gothic Book"/>
            </a:endParaRPr>
          </a:p>
        </p:txBody>
      </p:sp>
      <p:sp>
        <p:nvSpPr>
          <p:cNvPr id="3" name="Subtitle 2"/>
          <p:cNvSpPr>
            <a:spLocks noGrp="1"/>
          </p:cNvSpPr>
          <p:nvPr>
            <p:ph type="subTitle" idx="1"/>
          </p:nvPr>
        </p:nvSpPr>
        <p:spPr>
          <a:xfrm>
            <a:off x="169682" y="1480008"/>
            <a:ext cx="8861196" cy="4353233"/>
          </a:xfrm>
        </p:spPr>
        <p:txBody>
          <a:bodyPr>
            <a:normAutofit fontScale="85000" lnSpcReduction="20000"/>
          </a:bodyPr>
          <a:lstStyle/>
          <a:p>
            <a:pPr>
              <a:lnSpc>
                <a:spcPct val="150000"/>
              </a:lnSpc>
            </a:pPr>
            <a:r>
              <a:rPr lang="en-US" b="1" i="1" dirty="0" smtClean="0">
                <a:solidFill>
                  <a:schemeClr val="tx1"/>
                </a:solidFill>
              </a:rPr>
              <a:t>If you have any questions please email:</a:t>
            </a:r>
          </a:p>
          <a:p>
            <a:pPr marL="457200" indent="-457200" algn="l">
              <a:lnSpc>
                <a:spcPct val="150000"/>
              </a:lnSpc>
              <a:buFont typeface="Arial" panose="020B0604020202020204" pitchFamily="34" charset="0"/>
              <a:buChar char="•"/>
            </a:pPr>
            <a:r>
              <a:rPr lang="en-US" sz="2600" b="1" i="1" dirty="0" smtClean="0">
                <a:solidFill>
                  <a:schemeClr val="tx1"/>
                </a:solidFill>
              </a:rPr>
              <a:t>James </a:t>
            </a:r>
            <a:r>
              <a:rPr lang="en-US" sz="2600" b="1" i="1" dirty="0">
                <a:solidFill>
                  <a:schemeClr val="tx1"/>
                </a:solidFill>
              </a:rPr>
              <a:t>Mulligan, Accounting-Database Administrator  </a:t>
            </a:r>
            <a:endParaRPr lang="en-US" sz="2600" b="1" i="1" dirty="0" smtClean="0">
              <a:solidFill>
                <a:schemeClr val="tx1"/>
              </a:solidFill>
            </a:endParaRPr>
          </a:p>
          <a:p>
            <a:pPr algn="l">
              <a:lnSpc>
                <a:spcPct val="150000"/>
              </a:lnSpc>
            </a:pPr>
            <a:r>
              <a:rPr lang="en-US" sz="2600" b="1" i="1" dirty="0" smtClean="0">
                <a:solidFill>
                  <a:schemeClr val="tx1"/>
                </a:solidFill>
              </a:rPr>
              <a:t>		</a:t>
            </a:r>
            <a:r>
              <a:rPr lang="en-US" sz="2600" b="1" i="1" dirty="0" smtClean="0">
                <a:solidFill>
                  <a:srgbClr val="0070C0"/>
                </a:solidFill>
              </a:rPr>
              <a:t>jmulligan@gnjumc.org</a:t>
            </a:r>
            <a:endParaRPr lang="en-US" sz="2600" b="1" i="1" dirty="0">
              <a:solidFill>
                <a:srgbClr val="0070C0"/>
              </a:solidFill>
            </a:endParaRPr>
          </a:p>
          <a:p>
            <a:pPr marL="457200" indent="-457200" algn="l">
              <a:lnSpc>
                <a:spcPct val="150000"/>
              </a:lnSpc>
              <a:buFont typeface="Arial" panose="020B0604020202020204" pitchFamily="34" charset="0"/>
              <a:buChar char="•"/>
            </a:pPr>
            <a:r>
              <a:rPr lang="en-US" sz="2600" b="1" i="1" dirty="0" smtClean="0">
                <a:solidFill>
                  <a:schemeClr val="tx1"/>
                </a:solidFill>
              </a:rPr>
              <a:t>Danielle Andrews, Accounting Manager</a:t>
            </a:r>
          </a:p>
          <a:p>
            <a:pPr algn="l">
              <a:lnSpc>
                <a:spcPct val="150000"/>
              </a:lnSpc>
            </a:pPr>
            <a:r>
              <a:rPr lang="en-US" sz="2600" dirty="0" smtClean="0">
                <a:solidFill>
                  <a:schemeClr val="tx1"/>
                </a:solidFill>
              </a:rPr>
              <a:t>	</a:t>
            </a:r>
            <a:r>
              <a:rPr lang="en-US" sz="2600" dirty="0">
                <a:solidFill>
                  <a:schemeClr val="tx1"/>
                </a:solidFill>
              </a:rPr>
              <a:t>	</a:t>
            </a:r>
            <a:r>
              <a:rPr lang="en-US" sz="2600" b="1" i="1" dirty="0" smtClean="0">
                <a:solidFill>
                  <a:srgbClr val="0070C0"/>
                </a:solidFill>
              </a:rPr>
              <a:t>dandrews@gnjumc.org</a:t>
            </a:r>
            <a:endParaRPr lang="en-US" sz="2600" b="1" i="1" dirty="0">
              <a:solidFill>
                <a:srgbClr val="0070C0"/>
              </a:solidFill>
            </a:endParaRPr>
          </a:p>
          <a:p>
            <a:pPr lvl="0">
              <a:lnSpc>
                <a:spcPct val="150000"/>
              </a:lnSpc>
            </a:pPr>
            <a:r>
              <a:rPr lang="en-US" sz="4400" b="1" i="1" dirty="0" smtClean="0">
                <a:solidFill>
                  <a:schemeClr val="tx1"/>
                </a:solidFill>
              </a:rPr>
              <a:t>Due Date: January </a:t>
            </a:r>
            <a:r>
              <a:rPr lang="en-US" sz="4400" b="1" i="1" dirty="0">
                <a:solidFill>
                  <a:schemeClr val="tx1"/>
                </a:solidFill>
              </a:rPr>
              <a:t>31, </a:t>
            </a:r>
            <a:r>
              <a:rPr lang="en-US" sz="4400" b="1" i="1" dirty="0" smtClean="0">
                <a:solidFill>
                  <a:schemeClr val="tx1"/>
                </a:solidFill>
              </a:rPr>
              <a:t>2021 </a:t>
            </a:r>
          </a:p>
          <a:p>
            <a:pPr lvl="0">
              <a:lnSpc>
                <a:spcPct val="150000"/>
              </a:lnSpc>
            </a:pPr>
            <a:r>
              <a:rPr lang="en-US" i="1" dirty="0" smtClean="0">
                <a:solidFill>
                  <a:srgbClr val="FF0000"/>
                </a:solidFill>
              </a:rPr>
              <a:t>(2020 </a:t>
            </a:r>
            <a:r>
              <a:rPr lang="en-US" i="1" dirty="0">
                <a:solidFill>
                  <a:srgbClr val="FF0000"/>
                </a:solidFill>
              </a:rPr>
              <a:t>Tables Available on December </a:t>
            </a:r>
            <a:r>
              <a:rPr lang="en-US" i="1" dirty="0" smtClean="0">
                <a:solidFill>
                  <a:srgbClr val="FF0000"/>
                </a:solidFill>
              </a:rPr>
              <a:t>16, 2020)</a:t>
            </a:r>
            <a:endParaRPr lang="en-US" i="1" dirty="0">
              <a:solidFill>
                <a:srgbClr val="FF0000"/>
              </a:solidFill>
            </a:endParaRPr>
          </a:p>
          <a:p>
            <a:pPr algn="l">
              <a:lnSpc>
                <a:spcPct val="150000"/>
              </a:lnSpc>
            </a:pPr>
            <a:endParaRPr lang="en-US" sz="2800" b="1" i="1" dirty="0">
              <a:solidFill>
                <a:schemeClr val="bg1">
                  <a:lumMod val="50000"/>
                </a:schemeClr>
              </a:solidFill>
            </a:endParaRPr>
          </a:p>
          <a:p>
            <a:pPr algn="l">
              <a:lnSpc>
                <a:spcPct val="150000"/>
              </a:lnSpc>
            </a:pPr>
            <a:endParaRPr lang="en-US" sz="1600" b="1" i="1" dirty="0" smtClean="0">
              <a:solidFill>
                <a:schemeClr val="bg1">
                  <a:lumMod val="50000"/>
                </a:schemeClr>
              </a:solidFill>
            </a:endParaRP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Tree>
    <p:extLst>
      <p:ext uri="{BB962C8B-B14F-4D97-AF65-F5344CB8AC3E}">
        <p14:creationId xmlns:p14="http://schemas.microsoft.com/office/powerpoint/2010/main" val="4139442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395894"/>
            <a:ext cx="7556724" cy="754176"/>
          </a:xfrm>
        </p:spPr>
        <p:txBody>
          <a:bodyPr>
            <a:normAutofit/>
          </a:bodyPr>
          <a:lstStyle/>
          <a:p>
            <a:r>
              <a:rPr lang="en-US" sz="3200" b="1" dirty="0" smtClean="0">
                <a:latin typeface="Arial Rounded MT Bold" panose="020F0704030504030204" pitchFamily="34" charset="0"/>
                <a:cs typeface="Franklin Gothic Book"/>
              </a:rPr>
              <a:t>2020 STATISTICAL REPORTS</a:t>
            </a:r>
            <a:endParaRPr lang="en-US" sz="3200" b="1" dirty="0">
              <a:latin typeface="Arial Rounded MT Bold" panose="020F0704030504030204" pitchFamily="34" charset="0"/>
              <a:cs typeface="Franklin Gothic Book"/>
            </a:endParaRPr>
          </a:p>
        </p:txBody>
      </p:sp>
      <p:sp>
        <p:nvSpPr>
          <p:cNvPr id="3" name="Subtitle 2"/>
          <p:cNvSpPr>
            <a:spLocks noGrp="1"/>
          </p:cNvSpPr>
          <p:nvPr>
            <p:ph type="subTitle" idx="1"/>
          </p:nvPr>
        </p:nvSpPr>
        <p:spPr>
          <a:xfrm>
            <a:off x="405353" y="1480008"/>
            <a:ext cx="8323868" cy="4663104"/>
          </a:xfrm>
        </p:spPr>
        <p:txBody>
          <a:bodyPr>
            <a:normAutofit/>
          </a:bodyPr>
          <a:lstStyle/>
          <a:p>
            <a:pPr algn="l">
              <a:lnSpc>
                <a:spcPct val="150000"/>
              </a:lnSpc>
            </a:pPr>
            <a:r>
              <a:rPr lang="en-US" b="1" i="1" dirty="0" smtClean="0">
                <a:solidFill>
                  <a:schemeClr val="tx1"/>
                </a:solidFill>
              </a:rPr>
              <a:t>Key Points:</a:t>
            </a:r>
          </a:p>
          <a:p>
            <a:pPr marL="285750" indent="-285750" algn="l">
              <a:lnSpc>
                <a:spcPct val="150000"/>
              </a:lnSpc>
              <a:buFont typeface="Arial" panose="020B0604020202020204" pitchFamily="34" charset="0"/>
              <a:buChar char="•"/>
            </a:pPr>
            <a:r>
              <a:rPr lang="en-US" sz="1800" b="1" i="1" dirty="0">
                <a:solidFill>
                  <a:schemeClr val="tx1"/>
                </a:solidFill>
              </a:rPr>
              <a:t>You will be prompted to change your password at the first </a:t>
            </a:r>
            <a:r>
              <a:rPr lang="en-US" sz="1800" b="1" i="1" dirty="0" smtClean="0">
                <a:solidFill>
                  <a:schemeClr val="tx1"/>
                </a:solidFill>
              </a:rPr>
              <a:t>login.  Please </a:t>
            </a:r>
            <a:r>
              <a:rPr lang="en-US" sz="1800" b="1" i="1" dirty="0">
                <a:solidFill>
                  <a:schemeClr val="tx1"/>
                </a:solidFill>
              </a:rPr>
              <a:t>note the conference office does not have access to your new </a:t>
            </a:r>
            <a:r>
              <a:rPr lang="en-US" sz="1800" b="1" i="1" dirty="0" smtClean="0">
                <a:solidFill>
                  <a:schemeClr val="tx1"/>
                </a:solidFill>
              </a:rPr>
              <a:t>password.</a:t>
            </a:r>
          </a:p>
          <a:p>
            <a:pPr>
              <a:lnSpc>
                <a:spcPct val="150000"/>
              </a:lnSpc>
            </a:pPr>
            <a:r>
              <a:rPr lang="en-US" sz="1800" b="1" i="1" dirty="0" smtClean="0">
                <a:solidFill>
                  <a:srgbClr val="C00000"/>
                </a:solidFill>
              </a:rPr>
              <a:t>Keep </a:t>
            </a:r>
            <a:r>
              <a:rPr lang="en-US" sz="1800" b="1" i="1" dirty="0">
                <a:solidFill>
                  <a:srgbClr val="C00000"/>
                </a:solidFill>
              </a:rPr>
              <a:t>the username and password available for all users</a:t>
            </a:r>
            <a:r>
              <a:rPr lang="en-US" sz="1800" b="1" i="1" dirty="0" smtClean="0">
                <a:solidFill>
                  <a:srgbClr val="C00000"/>
                </a:solidFill>
              </a:rPr>
              <a:t>.</a:t>
            </a:r>
          </a:p>
          <a:p>
            <a:pPr marL="285750" indent="-285750" algn="l">
              <a:lnSpc>
                <a:spcPct val="150000"/>
              </a:lnSpc>
              <a:buFont typeface="Arial" panose="020B0604020202020204" pitchFamily="34" charset="0"/>
              <a:buChar char="•"/>
            </a:pPr>
            <a:r>
              <a:rPr lang="en-US" sz="1800" b="1" i="1" dirty="0" smtClean="0">
                <a:solidFill>
                  <a:schemeClr val="tx1"/>
                </a:solidFill>
              </a:rPr>
              <a:t>There have been no significate changes to the 2020 report.</a:t>
            </a:r>
          </a:p>
          <a:p>
            <a:pPr marL="742950" lvl="1" indent="-285750" algn="l">
              <a:lnSpc>
                <a:spcPct val="150000"/>
              </a:lnSpc>
              <a:buFont typeface="Arial" panose="020B0604020202020204" pitchFamily="34" charset="0"/>
              <a:buChar char="•"/>
            </a:pPr>
            <a:r>
              <a:rPr lang="en-US" sz="1400" b="1" i="1" dirty="0" smtClean="0">
                <a:solidFill>
                  <a:srgbClr val="C00000"/>
                </a:solidFill>
              </a:rPr>
              <a:t>Suggestion: Before entering any data print your Church Report with prior year comparison</a:t>
            </a:r>
            <a:r>
              <a:rPr lang="en-US" sz="1400" b="1" i="1" dirty="0" smtClean="0">
                <a:solidFill>
                  <a:schemeClr val="tx1"/>
                </a:solidFill>
              </a:rPr>
              <a:t>.</a:t>
            </a:r>
          </a:p>
          <a:p>
            <a:pPr marL="285750" indent="-285750" algn="l">
              <a:lnSpc>
                <a:spcPct val="150000"/>
              </a:lnSpc>
              <a:buFont typeface="Arial" panose="020B0604020202020204" pitchFamily="34" charset="0"/>
              <a:buChar char="•"/>
            </a:pPr>
            <a:r>
              <a:rPr lang="en-US" sz="1800" b="1" i="1" dirty="0" smtClean="0">
                <a:solidFill>
                  <a:schemeClr val="tx1"/>
                </a:solidFill>
              </a:rPr>
              <a:t>Reports cannot be changed after they have been vetted and submitted to GCFA. </a:t>
            </a: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Tree>
    <p:extLst>
      <p:ext uri="{BB962C8B-B14F-4D97-AF65-F5344CB8AC3E}">
        <p14:creationId xmlns:p14="http://schemas.microsoft.com/office/powerpoint/2010/main" val="4254896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395894"/>
            <a:ext cx="7556724" cy="754176"/>
          </a:xfrm>
        </p:spPr>
        <p:txBody>
          <a:bodyPr>
            <a:normAutofit/>
          </a:bodyPr>
          <a:lstStyle/>
          <a:p>
            <a:r>
              <a:rPr lang="en-US" sz="3200" b="1" dirty="0" smtClean="0">
                <a:latin typeface="Arial Rounded MT Bold" panose="020F0704030504030204" pitchFamily="34" charset="0"/>
                <a:cs typeface="Franklin Gothic Book"/>
              </a:rPr>
              <a:t>2020 STATISTICAL REPORTS</a:t>
            </a:r>
            <a:endParaRPr lang="en-US" sz="3200" b="1" dirty="0">
              <a:latin typeface="Arial Rounded MT Bold" panose="020F0704030504030204" pitchFamily="34" charset="0"/>
              <a:cs typeface="Franklin Gothic Book"/>
            </a:endParaRPr>
          </a:p>
        </p:txBody>
      </p:sp>
      <p:sp>
        <p:nvSpPr>
          <p:cNvPr id="3" name="Subtitle 2"/>
          <p:cNvSpPr>
            <a:spLocks noGrp="1"/>
          </p:cNvSpPr>
          <p:nvPr>
            <p:ph type="subTitle" idx="1"/>
          </p:nvPr>
        </p:nvSpPr>
        <p:spPr>
          <a:xfrm>
            <a:off x="405353" y="1480008"/>
            <a:ext cx="8323868" cy="4663104"/>
          </a:xfrm>
        </p:spPr>
        <p:txBody>
          <a:bodyPr>
            <a:normAutofit fontScale="70000" lnSpcReduction="20000"/>
          </a:bodyPr>
          <a:lstStyle/>
          <a:p>
            <a:pPr algn="l">
              <a:lnSpc>
                <a:spcPct val="150000"/>
              </a:lnSpc>
            </a:pPr>
            <a:r>
              <a:rPr lang="en-US" sz="4000" b="1" i="1" dirty="0" smtClean="0">
                <a:solidFill>
                  <a:schemeClr val="tx1"/>
                </a:solidFill>
              </a:rPr>
              <a:t>COVID-19 HIGHLIGHTS:</a:t>
            </a:r>
          </a:p>
          <a:p>
            <a:pPr marL="457200" indent="-457200" algn="l">
              <a:lnSpc>
                <a:spcPct val="150000"/>
              </a:lnSpc>
              <a:buFont typeface="Arial" panose="020B0604020202020204" pitchFamily="34" charset="0"/>
              <a:buChar char="•"/>
            </a:pPr>
            <a:r>
              <a:rPr lang="en-US" sz="2900" b="1" i="1" dirty="0" smtClean="0">
                <a:solidFill>
                  <a:schemeClr val="tx1"/>
                </a:solidFill>
              </a:rPr>
              <a:t>ON-LINE WORSHIP (report on line 7a)</a:t>
            </a:r>
          </a:p>
          <a:p>
            <a:pPr marL="914400" lvl="1" indent="-457200" algn="l">
              <a:lnSpc>
                <a:spcPct val="150000"/>
              </a:lnSpc>
              <a:buFont typeface="Arial" panose="020B0604020202020204" pitchFamily="34" charset="0"/>
              <a:buChar char="•"/>
            </a:pPr>
            <a:r>
              <a:rPr lang="en-US" sz="2000" b="1" i="1" dirty="0" smtClean="0">
                <a:solidFill>
                  <a:schemeClr val="tx1"/>
                </a:solidFill>
              </a:rPr>
              <a:t>Report average number of unique viewers who access on-line worship services; see next page for additional information.</a:t>
            </a:r>
          </a:p>
          <a:p>
            <a:pPr marL="457200" indent="-457200" algn="l">
              <a:lnSpc>
                <a:spcPct val="150000"/>
              </a:lnSpc>
              <a:buFont typeface="Arial" panose="020B0604020202020204" pitchFamily="34" charset="0"/>
              <a:buChar char="•"/>
            </a:pPr>
            <a:r>
              <a:rPr lang="en-US" sz="2900" b="1" i="1" dirty="0" smtClean="0">
                <a:solidFill>
                  <a:schemeClr val="tx1"/>
                </a:solidFill>
              </a:rPr>
              <a:t>COVID RELATED EXPENSES (report on appropriate expense lines)</a:t>
            </a:r>
          </a:p>
          <a:p>
            <a:pPr marL="914400" lvl="1" indent="-457200" algn="l">
              <a:lnSpc>
                <a:spcPct val="150000"/>
              </a:lnSpc>
              <a:buFont typeface="Arial" panose="020B0604020202020204" pitchFamily="34" charset="0"/>
              <a:buChar char="•"/>
            </a:pPr>
            <a:r>
              <a:rPr lang="en-US" sz="2000" b="1" i="1" dirty="0" smtClean="0">
                <a:solidFill>
                  <a:schemeClr val="tx1"/>
                </a:solidFill>
              </a:rPr>
              <a:t>Example: Report Cleaning </a:t>
            </a:r>
            <a:r>
              <a:rPr lang="en-US" sz="2000" b="1" i="1" dirty="0">
                <a:solidFill>
                  <a:schemeClr val="tx1"/>
                </a:solidFill>
              </a:rPr>
              <a:t>supplies on line </a:t>
            </a:r>
            <a:r>
              <a:rPr lang="en-US" sz="2000" b="1" i="1" dirty="0" smtClean="0">
                <a:solidFill>
                  <a:schemeClr val="tx1"/>
                </a:solidFill>
              </a:rPr>
              <a:t>47</a:t>
            </a:r>
          </a:p>
          <a:p>
            <a:pPr marL="914400" lvl="1" indent="-457200" algn="l">
              <a:lnSpc>
                <a:spcPct val="150000"/>
              </a:lnSpc>
              <a:buFont typeface="Arial" panose="020B0604020202020204" pitchFamily="34" charset="0"/>
              <a:buChar char="•"/>
            </a:pPr>
            <a:r>
              <a:rPr lang="en-US" sz="2000" b="1" i="1" dirty="0" smtClean="0">
                <a:solidFill>
                  <a:schemeClr val="tx1"/>
                </a:solidFill>
              </a:rPr>
              <a:t>Example: Major </a:t>
            </a:r>
            <a:r>
              <a:rPr lang="en-US" sz="2000" b="1" i="1" dirty="0">
                <a:solidFill>
                  <a:schemeClr val="tx1"/>
                </a:solidFill>
              </a:rPr>
              <a:t>equipment (such as video equipment) on line </a:t>
            </a:r>
            <a:r>
              <a:rPr lang="en-US" sz="2000" b="1" i="1" dirty="0" smtClean="0">
                <a:solidFill>
                  <a:schemeClr val="tx1"/>
                </a:solidFill>
              </a:rPr>
              <a:t>49</a:t>
            </a:r>
          </a:p>
          <a:p>
            <a:pPr marL="457200" indent="-457200" algn="l">
              <a:lnSpc>
                <a:spcPct val="150000"/>
              </a:lnSpc>
              <a:buFont typeface="Arial" panose="020B0604020202020204" pitchFamily="34" charset="0"/>
              <a:buChar char="•"/>
            </a:pPr>
            <a:r>
              <a:rPr lang="en-US" sz="2900" b="1" i="1" dirty="0" smtClean="0">
                <a:solidFill>
                  <a:schemeClr val="tx1"/>
                </a:solidFill>
              </a:rPr>
              <a:t>PPP LOANS (report as follows)</a:t>
            </a:r>
          </a:p>
          <a:p>
            <a:pPr marL="914400" lvl="1" indent="-457200" algn="l">
              <a:lnSpc>
                <a:spcPct val="150000"/>
              </a:lnSpc>
              <a:buFont typeface="Arial" panose="020B0604020202020204" pitchFamily="34" charset="0"/>
              <a:buChar char="•"/>
            </a:pPr>
            <a:r>
              <a:rPr lang="en-US" sz="2000" b="1" i="1" dirty="0" smtClean="0">
                <a:solidFill>
                  <a:schemeClr val="tx1"/>
                </a:solidFill>
              </a:rPr>
              <a:t>PPP </a:t>
            </a:r>
            <a:r>
              <a:rPr lang="en-US" sz="2000" b="1" i="1" dirty="0">
                <a:solidFill>
                  <a:schemeClr val="tx1"/>
                </a:solidFill>
              </a:rPr>
              <a:t>Loan </a:t>
            </a:r>
            <a:r>
              <a:rPr lang="en-US" sz="2000" b="1" i="1" u="sng" dirty="0">
                <a:solidFill>
                  <a:schemeClr val="tx1"/>
                </a:solidFill>
              </a:rPr>
              <a:t>NOT</a:t>
            </a:r>
            <a:r>
              <a:rPr lang="en-US" sz="2000" b="1" i="1" dirty="0">
                <a:solidFill>
                  <a:schemeClr val="tx1"/>
                </a:solidFill>
              </a:rPr>
              <a:t> yet forgiven by the bank, </a:t>
            </a:r>
            <a:r>
              <a:rPr lang="en-US" sz="2000" b="1" i="1" dirty="0" smtClean="0">
                <a:solidFill>
                  <a:schemeClr val="tx1"/>
                </a:solidFill>
              </a:rPr>
              <a:t>report on </a:t>
            </a:r>
            <a:r>
              <a:rPr lang="en-US" sz="2000" b="1" i="1" dirty="0">
                <a:solidFill>
                  <a:schemeClr val="tx1"/>
                </a:solidFill>
              </a:rPr>
              <a:t>line </a:t>
            </a:r>
            <a:r>
              <a:rPr lang="en-US" sz="2000" b="1" i="1" dirty="0" smtClean="0">
                <a:solidFill>
                  <a:schemeClr val="tx1"/>
                </a:solidFill>
              </a:rPr>
              <a:t>27</a:t>
            </a:r>
          </a:p>
          <a:p>
            <a:pPr marL="914400" lvl="1" indent="-457200" algn="l">
              <a:lnSpc>
                <a:spcPct val="150000"/>
              </a:lnSpc>
              <a:buFont typeface="Arial" panose="020B0604020202020204" pitchFamily="34" charset="0"/>
              <a:buChar char="•"/>
            </a:pPr>
            <a:r>
              <a:rPr lang="en-US" sz="2000" b="1" i="1" dirty="0" smtClean="0">
                <a:solidFill>
                  <a:schemeClr val="tx1"/>
                </a:solidFill>
              </a:rPr>
              <a:t>PPP </a:t>
            </a:r>
            <a:r>
              <a:rPr lang="en-US" sz="2000" b="1" i="1" dirty="0">
                <a:solidFill>
                  <a:schemeClr val="tx1"/>
                </a:solidFill>
              </a:rPr>
              <a:t>Loan that </a:t>
            </a:r>
            <a:r>
              <a:rPr lang="en-US" sz="2000" b="1" i="1" u="sng" dirty="0">
                <a:solidFill>
                  <a:schemeClr val="tx1"/>
                </a:solidFill>
              </a:rPr>
              <a:t>WAS</a:t>
            </a:r>
            <a:r>
              <a:rPr lang="en-US" sz="2000" b="1" i="1" dirty="0">
                <a:solidFill>
                  <a:schemeClr val="tx1"/>
                </a:solidFill>
              </a:rPr>
              <a:t> forgiven by the bank, </a:t>
            </a:r>
            <a:r>
              <a:rPr lang="en-US" sz="2000" b="1" i="1" dirty="0" smtClean="0">
                <a:solidFill>
                  <a:schemeClr val="tx1"/>
                </a:solidFill>
              </a:rPr>
              <a:t>report on </a:t>
            </a:r>
            <a:r>
              <a:rPr lang="en-US" sz="2000" b="1" i="1" dirty="0">
                <a:solidFill>
                  <a:schemeClr val="tx1"/>
                </a:solidFill>
              </a:rPr>
              <a:t>line </a:t>
            </a:r>
            <a:r>
              <a:rPr lang="en-US" sz="2000" b="1" i="1" dirty="0" smtClean="0">
                <a:solidFill>
                  <a:schemeClr val="tx1"/>
                </a:solidFill>
              </a:rPr>
              <a:t>54c</a:t>
            </a:r>
          </a:p>
          <a:p>
            <a:pPr marL="914400" lvl="1" indent="-457200" algn="l">
              <a:lnSpc>
                <a:spcPct val="150000"/>
              </a:lnSpc>
              <a:buFont typeface="Arial" panose="020B0604020202020204" pitchFamily="34" charset="0"/>
              <a:buChar char="•"/>
            </a:pPr>
            <a:r>
              <a:rPr lang="en-US" sz="2000" b="1" i="1" dirty="0" smtClean="0">
                <a:solidFill>
                  <a:schemeClr val="tx1"/>
                </a:solidFill>
              </a:rPr>
              <a:t>Expenses </a:t>
            </a:r>
            <a:r>
              <a:rPr lang="en-US" sz="2000" b="1" i="1" u="sng" dirty="0" smtClean="0">
                <a:solidFill>
                  <a:schemeClr val="tx1"/>
                </a:solidFill>
              </a:rPr>
              <a:t>SHOULD NOT </a:t>
            </a:r>
            <a:r>
              <a:rPr lang="en-US" sz="2000" b="1" i="1" dirty="0" smtClean="0">
                <a:solidFill>
                  <a:schemeClr val="tx1"/>
                </a:solidFill>
              </a:rPr>
              <a:t> </a:t>
            </a:r>
            <a:r>
              <a:rPr lang="en-US" sz="2000" b="1" i="1" dirty="0">
                <a:solidFill>
                  <a:schemeClr val="tx1"/>
                </a:solidFill>
              </a:rPr>
              <a:t>be netted against the loan.</a:t>
            </a:r>
          </a:p>
          <a:p>
            <a:pPr lvl="1" algn="l">
              <a:lnSpc>
                <a:spcPct val="150000"/>
              </a:lnSpc>
            </a:pPr>
            <a:endParaRPr lang="en-US" sz="2500" b="1" i="1" dirty="0" smtClean="0">
              <a:solidFill>
                <a:schemeClr val="tx1"/>
              </a:solidFill>
            </a:endParaRPr>
          </a:p>
          <a:p>
            <a:pPr algn="l">
              <a:lnSpc>
                <a:spcPct val="150000"/>
              </a:lnSpc>
            </a:pPr>
            <a:endParaRPr lang="en-US" sz="1800" b="1" i="1" dirty="0">
              <a:solidFill>
                <a:schemeClr val="tx1"/>
              </a:solidFill>
            </a:endParaRPr>
          </a:p>
          <a:p>
            <a:pPr marL="285750" indent="-285750" algn="l">
              <a:lnSpc>
                <a:spcPct val="150000"/>
              </a:lnSpc>
              <a:buFont typeface="Arial" panose="020B0604020202020204" pitchFamily="34" charset="0"/>
              <a:buChar char="•"/>
            </a:pPr>
            <a:endParaRPr lang="en-US" sz="1800" b="1" i="1" dirty="0">
              <a:solidFill>
                <a:schemeClr val="tx1"/>
              </a:solidFill>
            </a:endParaRP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Tree>
    <p:extLst>
      <p:ext uri="{BB962C8B-B14F-4D97-AF65-F5344CB8AC3E}">
        <p14:creationId xmlns:p14="http://schemas.microsoft.com/office/powerpoint/2010/main" val="1328897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395894"/>
            <a:ext cx="7556724" cy="754176"/>
          </a:xfrm>
        </p:spPr>
        <p:txBody>
          <a:bodyPr>
            <a:normAutofit/>
          </a:bodyPr>
          <a:lstStyle/>
          <a:p>
            <a:r>
              <a:rPr lang="en-US" sz="3200" b="1" dirty="0" smtClean="0">
                <a:latin typeface="Arial Rounded MT Bold" panose="020F0704030504030204" pitchFamily="34" charset="0"/>
                <a:cs typeface="Franklin Gothic Book"/>
              </a:rPr>
              <a:t>2020 STATISTICAL REPORTS</a:t>
            </a:r>
            <a:endParaRPr lang="en-US" sz="3200" b="1" dirty="0">
              <a:latin typeface="Arial Rounded MT Bold" panose="020F0704030504030204" pitchFamily="34" charset="0"/>
              <a:cs typeface="Franklin Gothic Book"/>
            </a:endParaRPr>
          </a:p>
        </p:txBody>
      </p:sp>
      <p:sp>
        <p:nvSpPr>
          <p:cNvPr id="3" name="Subtitle 2"/>
          <p:cNvSpPr>
            <a:spLocks noGrp="1"/>
          </p:cNvSpPr>
          <p:nvPr>
            <p:ph type="subTitle" idx="1"/>
          </p:nvPr>
        </p:nvSpPr>
        <p:spPr>
          <a:xfrm>
            <a:off x="269966" y="1150070"/>
            <a:ext cx="8459255" cy="4993042"/>
          </a:xfrm>
        </p:spPr>
        <p:txBody>
          <a:bodyPr>
            <a:normAutofit fontScale="25000" lnSpcReduction="20000"/>
          </a:bodyPr>
          <a:lstStyle/>
          <a:p>
            <a:pPr algn="l">
              <a:lnSpc>
                <a:spcPct val="150000"/>
              </a:lnSpc>
            </a:pPr>
            <a:r>
              <a:rPr lang="en-US" sz="8000" b="1" i="1" dirty="0" smtClean="0">
                <a:solidFill>
                  <a:schemeClr val="tx1"/>
                </a:solidFill>
              </a:rPr>
              <a:t>A note about worship attendance</a:t>
            </a:r>
            <a:r>
              <a:rPr lang="en-US" sz="4000" b="1" i="1" dirty="0" smtClean="0">
                <a:solidFill>
                  <a:schemeClr val="tx1"/>
                </a:solidFill>
              </a:rPr>
              <a:t>:</a:t>
            </a:r>
          </a:p>
          <a:p>
            <a:r>
              <a:rPr lang="en-US" dirty="0"/>
              <a:t> </a:t>
            </a:r>
          </a:p>
          <a:p>
            <a:pPr algn="l"/>
            <a:r>
              <a:rPr lang="en-US" sz="4800" b="1" i="1" dirty="0" smtClean="0">
                <a:solidFill>
                  <a:schemeClr val="tx1"/>
                </a:solidFill>
              </a:rPr>
              <a:t>This </a:t>
            </a:r>
            <a:r>
              <a:rPr lang="en-US" sz="4800" b="1" i="1" dirty="0">
                <a:solidFill>
                  <a:schemeClr val="tx1"/>
                </a:solidFill>
              </a:rPr>
              <a:t>has been a difficult year connecting with and engaging people in ministry and in particular worship. The GNJ leadership is grateful for all you have done to adapt and change to the present circumstances. While it has been a difficult year, average worship attendance this year will always be seen through the lens of the pandemic.</a:t>
            </a:r>
          </a:p>
          <a:p>
            <a:pPr algn="l"/>
            <a:r>
              <a:rPr lang="en-US" sz="4800" b="1" i="1" dirty="0">
                <a:solidFill>
                  <a:schemeClr val="tx1"/>
                </a:solidFill>
              </a:rPr>
              <a:t> </a:t>
            </a:r>
          </a:p>
          <a:p>
            <a:pPr algn="l"/>
            <a:r>
              <a:rPr lang="en-US" sz="4800" b="1" i="1" dirty="0">
                <a:solidFill>
                  <a:schemeClr val="tx1"/>
                </a:solidFill>
              </a:rPr>
              <a:t>Guidance/Instruction – we recognize recording worship attendance will be difficult this </a:t>
            </a:r>
            <a:r>
              <a:rPr lang="en-US" sz="4800" b="1" i="1" dirty="0" smtClean="0">
                <a:solidFill>
                  <a:schemeClr val="tx1"/>
                </a:solidFill>
              </a:rPr>
              <a:t>year, use </a:t>
            </a:r>
            <a:r>
              <a:rPr lang="en-US" sz="4800" b="1" i="1" dirty="0">
                <a:solidFill>
                  <a:schemeClr val="tx1"/>
                </a:solidFill>
              </a:rPr>
              <a:t>the following as a guide.</a:t>
            </a:r>
          </a:p>
          <a:p>
            <a:pPr marL="569913" lvl="0" indent="-171450" algn="l">
              <a:buFont typeface="Arial" panose="020B0604020202020204" pitchFamily="34" charset="0"/>
              <a:buChar char="•"/>
            </a:pPr>
            <a:r>
              <a:rPr lang="en-US" sz="4800" b="1" i="1" dirty="0">
                <a:solidFill>
                  <a:schemeClr val="tx1"/>
                </a:solidFill>
              </a:rPr>
              <a:t>Do the best you can in determining worship attendance</a:t>
            </a:r>
          </a:p>
          <a:p>
            <a:pPr marL="569913" lvl="0" indent="-171450" algn="l">
              <a:buFont typeface="Arial" panose="020B0604020202020204" pitchFamily="34" charset="0"/>
              <a:buChar char="•"/>
            </a:pPr>
            <a:r>
              <a:rPr lang="en-US" sz="4800" b="1" i="1" dirty="0">
                <a:solidFill>
                  <a:schemeClr val="tx1"/>
                </a:solidFill>
              </a:rPr>
              <a:t>Counting those who came to worship at the church building, whether inside or outside are counted the same as in previous </a:t>
            </a:r>
            <a:r>
              <a:rPr lang="en-US" sz="4800" b="1" i="1" dirty="0" smtClean="0">
                <a:solidFill>
                  <a:schemeClr val="tx1"/>
                </a:solidFill>
              </a:rPr>
              <a:t>years (line 7).</a:t>
            </a:r>
            <a:endParaRPr lang="en-US" sz="4800" b="1" i="1" dirty="0">
              <a:solidFill>
                <a:schemeClr val="tx1"/>
              </a:solidFill>
            </a:endParaRPr>
          </a:p>
          <a:p>
            <a:pPr marL="569913" lvl="0" indent="-171450" algn="l">
              <a:buFont typeface="Arial" panose="020B0604020202020204" pitchFamily="34" charset="0"/>
              <a:buChar char="•"/>
            </a:pPr>
            <a:r>
              <a:rPr lang="en-US" sz="4800" b="1" i="1" dirty="0">
                <a:solidFill>
                  <a:schemeClr val="tx1"/>
                </a:solidFill>
              </a:rPr>
              <a:t>For those who worshiped with you virtually, all of this attendance is to be </a:t>
            </a:r>
            <a:r>
              <a:rPr lang="en-US" sz="4800" b="1" i="1" dirty="0" smtClean="0">
                <a:solidFill>
                  <a:schemeClr val="tx1"/>
                </a:solidFill>
              </a:rPr>
              <a:t>included in the </a:t>
            </a:r>
            <a:r>
              <a:rPr lang="en-US" sz="4800" b="1" i="1" dirty="0">
                <a:solidFill>
                  <a:schemeClr val="tx1"/>
                </a:solidFill>
              </a:rPr>
              <a:t>line for online worship </a:t>
            </a:r>
            <a:r>
              <a:rPr lang="en-US" sz="4800" b="1" i="1" dirty="0" smtClean="0">
                <a:solidFill>
                  <a:schemeClr val="tx1"/>
                </a:solidFill>
              </a:rPr>
              <a:t>(7a).  Online </a:t>
            </a:r>
            <a:r>
              <a:rPr lang="en-US" sz="4800" b="1" i="1" dirty="0">
                <a:solidFill>
                  <a:schemeClr val="tx1"/>
                </a:solidFill>
              </a:rPr>
              <a:t>and on location worship will be added together to arrive at your average worship attendance. Do not add those on line to the regular worship attendance line.</a:t>
            </a:r>
          </a:p>
          <a:p>
            <a:pPr marL="1143000" lvl="1" indent="-174625" algn="l">
              <a:buFont typeface="Courier New" panose="02070309020205020404" pitchFamily="49" charset="0"/>
              <a:buChar char="o"/>
            </a:pPr>
            <a:r>
              <a:rPr lang="en-US" sz="4800" b="1" i="1" dirty="0">
                <a:solidFill>
                  <a:schemeClr val="tx1"/>
                </a:solidFill>
              </a:rPr>
              <a:t>Zoom – 1.7 people for each zoom connection. This is to account for people who have more than one person watching the same Zoom connection.</a:t>
            </a:r>
          </a:p>
          <a:p>
            <a:pPr marL="1143000" lvl="1" indent="-174625" algn="l">
              <a:buFont typeface="Courier New" panose="02070309020205020404" pitchFamily="49" charset="0"/>
              <a:buChar char="o"/>
            </a:pPr>
            <a:r>
              <a:rPr lang="en-US" sz="4800" b="1" i="1" dirty="0">
                <a:solidFill>
                  <a:schemeClr val="tx1"/>
                </a:solidFill>
              </a:rPr>
              <a:t>Phone conference call – the exact number of people if you know or 1.3 people calling in to account for more than one person on the same phone connection.</a:t>
            </a:r>
          </a:p>
          <a:p>
            <a:pPr marL="1143000" lvl="1" indent="-174625" algn="l">
              <a:buFont typeface="Courier New" panose="02070309020205020404" pitchFamily="49" charset="0"/>
              <a:buChar char="o"/>
            </a:pPr>
            <a:r>
              <a:rPr lang="en-US" sz="4800" b="1" i="1" dirty="0">
                <a:solidFill>
                  <a:schemeClr val="tx1"/>
                </a:solidFill>
              </a:rPr>
              <a:t>Facebook – This is very difficult because of how Facebook identifies views. There may be hundreds of views because people scroll through there Facebook feed. Best guestimate from your experience with your congregation and someone who may like or post a comment what you believe are the actual number of people who at least listen to the sermon.</a:t>
            </a:r>
          </a:p>
          <a:p>
            <a:pPr marL="1143000" lvl="1" indent="-174625" algn="l">
              <a:buFont typeface="Courier New" panose="02070309020205020404" pitchFamily="49" charset="0"/>
              <a:buChar char="o"/>
            </a:pPr>
            <a:r>
              <a:rPr lang="en-US" sz="4800" b="1" i="1" dirty="0">
                <a:solidFill>
                  <a:schemeClr val="tx1"/>
                </a:solidFill>
              </a:rPr>
              <a:t>YouTube – The same as Facebook although YouTube views may be more reliable and also more that one person may be watching from home.</a:t>
            </a:r>
          </a:p>
          <a:p>
            <a:pPr algn="l"/>
            <a:r>
              <a:rPr lang="en-US" sz="4800" b="1" i="1" dirty="0">
                <a:solidFill>
                  <a:schemeClr val="tx1"/>
                </a:solidFill>
              </a:rPr>
              <a:t> </a:t>
            </a:r>
          </a:p>
          <a:p>
            <a:pPr algn="l"/>
            <a:r>
              <a:rPr lang="en-US" sz="4800" b="1" i="1" dirty="0">
                <a:solidFill>
                  <a:schemeClr val="tx1"/>
                </a:solidFill>
              </a:rPr>
              <a:t>We recognize that this will be a difficult year for identifying average worship. We ask that you do your best. If you average attendance in 2020 is more than 10% higher than 2019 we will contact you to learn how you arrived at your worship attendance average. If you feel that you are not able to gage actual worship attendance, you may use your 2019 average for 2020. Thank you for doing your best to determine average worship attendance. </a:t>
            </a:r>
          </a:p>
          <a:p>
            <a:pPr algn="l"/>
            <a:r>
              <a:rPr lang="en-US" sz="4800" b="1" i="1" dirty="0">
                <a:solidFill>
                  <a:schemeClr val="tx1"/>
                </a:solidFill>
              </a:rPr>
              <a:t> </a:t>
            </a:r>
          </a:p>
          <a:p>
            <a:pPr algn="l"/>
            <a:r>
              <a:rPr lang="en-US" sz="4000" b="1" i="1" dirty="0">
                <a:solidFill>
                  <a:schemeClr val="tx1"/>
                </a:solidFill>
              </a:rPr>
              <a:t> </a:t>
            </a:r>
          </a:p>
          <a:p>
            <a:pPr lvl="1" algn="l">
              <a:lnSpc>
                <a:spcPct val="150000"/>
              </a:lnSpc>
            </a:pPr>
            <a:endParaRPr lang="en-US" sz="4000" b="1" i="1" dirty="0">
              <a:solidFill>
                <a:schemeClr val="tx1"/>
              </a:solidFill>
            </a:endParaRPr>
          </a:p>
          <a:p>
            <a:pPr algn="l">
              <a:lnSpc>
                <a:spcPct val="150000"/>
              </a:lnSpc>
            </a:pPr>
            <a:endParaRPr lang="en-US" sz="1800" b="1" i="1" dirty="0">
              <a:solidFill>
                <a:schemeClr val="tx1"/>
              </a:solidFill>
            </a:endParaRPr>
          </a:p>
          <a:p>
            <a:pPr marL="285750" indent="-285750" algn="l">
              <a:lnSpc>
                <a:spcPct val="150000"/>
              </a:lnSpc>
              <a:buFont typeface="Arial" panose="020B0604020202020204" pitchFamily="34" charset="0"/>
              <a:buChar char="•"/>
            </a:pPr>
            <a:endParaRPr lang="en-US" sz="1800" b="1" i="1" dirty="0">
              <a:solidFill>
                <a:schemeClr val="tx1"/>
              </a:solidFill>
            </a:endParaRP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Tree>
    <p:extLst>
      <p:ext uri="{BB962C8B-B14F-4D97-AF65-F5344CB8AC3E}">
        <p14:creationId xmlns:p14="http://schemas.microsoft.com/office/powerpoint/2010/main" val="3128269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fontScale="90000"/>
          </a:bodyPr>
          <a:lstStyle/>
          <a:p>
            <a:pPr algn="l"/>
            <a:r>
              <a:rPr lang="en-US" sz="4000" b="1" dirty="0" smtClean="0">
                <a:latin typeface="Franklin Gothic Book"/>
                <a:cs typeface="Franklin Gothic Book"/>
              </a:rPr>
              <a:t>Table 1: Membership &amp; Participation</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11" name="Picture 10"/>
          <p:cNvPicPr>
            <a:picLocks noChangeAspect="1"/>
          </p:cNvPicPr>
          <p:nvPr/>
        </p:nvPicPr>
        <p:blipFill>
          <a:blip r:embed="rId4"/>
          <a:stretch>
            <a:fillRect/>
          </a:stretch>
        </p:blipFill>
        <p:spPr>
          <a:xfrm>
            <a:off x="464590" y="1559473"/>
            <a:ext cx="8067675" cy="4495800"/>
          </a:xfrm>
          <a:prstGeom prst="rect">
            <a:avLst/>
          </a:prstGeom>
        </p:spPr>
      </p:pic>
      <p:sp>
        <p:nvSpPr>
          <p:cNvPr id="3" name="TextBox 2"/>
          <p:cNvSpPr txBox="1"/>
          <p:nvPr/>
        </p:nvSpPr>
        <p:spPr>
          <a:xfrm>
            <a:off x="7183224" y="1271450"/>
            <a:ext cx="1640264"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smtClean="0"/>
              <a:t>Line 1 auto populates based on last year’s ending total.</a:t>
            </a:r>
            <a:endParaRPr lang="en-US" sz="1200" b="1" dirty="0"/>
          </a:p>
        </p:txBody>
      </p:sp>
    </p:spTree>
    <p:extLst>
      <p:ext uri="{BB962C8B-B14F-4D97-AF65-F5344CB8AC3E}">
        <p14:creationId xmlns:p14="http://schemas.microsoft.com/office/powerpoint/2010/main" val="3634676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fontScale="90000"/>
          </a:bodyPr>
          <a:lstStyle/>
          <a:p>
            <a:pPr algn="l"/>
            <a:r>
              <a:rPr lang="en-US" sz="4000" b="1" dirty="0" smtClean="0">
                <a:latin typeface="Franklin Gothic Book"/>
                <a:cs typeface="Franklin Gothic Book"/>
              </a:rPr>
              <a:t>Table 1: Membership &amp; Participation</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7183224" y="4929050"/>
            <a:ext cx="1640264"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smtClean="0"/>
              <a:t>The Total in Line 5 &amp; 6 must equal total membership in Line 4.</a:t>
            </a:r>
            <a:endParaRPr lang="en-US" sz="1200" b="1" dirty="0"/>
          </a:p>
        </p:txBody>
      </p:sp>
      <p:pic>
        <p:nvPicPr>
          <p:cNvPr id="3" name="Picture 2"/>
          <p:cNvPicPr>
            <a:picLocks noChangeAspect="1"/>
          </p:cNvPicPr>
          <p:nvPr/>
        </p:nvPicPr>
        <p:blipFill>
          <a:blip r:embed="rId4"/>
          <a:stretch>
            <a:fillRect/>
          </a:stretch>
        </p:blipFill>
        <p:spPr>
          <a:xfrm>
            <a:off x="198453" y="1259788"/>
            <a:ext cx="6725290" cy="5254133"/>
          </a:xfrm>
          <a:prstGeom prst="rect">
            <a:avLst/>
          </a:prstGeom>
        </p:spPr>
      </p:pic>
    </p:spTree>
    <p:extLst>
      <p:ext uri="{BB962C8B-B14F-4D97-AF65-F5344CB8AC3E}">
        <p14:creationId xmlns:p14="http://schemas.microsoft.com/office/powerpoint/2010/main" val="2396934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fontScale="90000"/>
          </a:bodyPr>
          <a:lstStyle/>
          <a:p>
            <a:pPr algn="l"/>
            <a:r>
              <a:rPr lang="en-US" sz="4000" b="1" dirty="0" smtClean="0">
                <a:latin typeface="Franklin Gothic Book"/>
                <a:cs typeface="Franklin Gothic Book"/>
              </a:rPr>
              <a:t>Table 1: Membership &amp; Participation</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7" name="Picture 6"/>
          <p:cNvPicPr>
            <a:picLocks noChangeAspect="1"/>
          </p:cNvPicPr>
          <p:nvPr/>
        </p:nvPicPr>
        <p:blipFill>
          <a:blip r:embed="rId3"/>
          <a:stretch>
            <a:fillRect/>
          </a:stretch>
        </p:blipFill>
        <p:spPr>
          <a:xfrm>
            <a:off x="292959" y="1667099"/>
            <a:ext cx="7934325" cy="2066925"/>
          </a:xfrm>
          <a:prstGeom prst="rect">
            <a:avLst/>
          </a:prstGeom>
        </p:spPr>
      </p:pic>
      <p:pic>
        <p:nvPicPr>
          <p:cNvPr id="8" name="Picture 7"/>
          <p:cNvPicPr>
            <a:picLocks noChangeAspect="1"/>
          </p:cNvPicPr>
          <p:nvPr/>
        </p:nvPicPr>
        <p:blipFill>
          <a:blip r:embed="rId4"/>
          <a:stretch>
            <a:fillRect/>
          </a:stretch>
        </p:blipFill>
        <p:spPr>
          <a:xfrm>
            <a:off x="292959" y="3849906"/>
            <a:ext cx="7962900" cy="1533525"/>
          </a:xfrm>
          <a:prstGeom prst="rect">
            <a:avLst/>
          </a:prstGeom>
        </p:spPr>
      </p:pic>
    </p:spTree>
    <p:extLst>
      <p:ext uri="{BB962C8B-B14F-4D97-AF65-F5344CB8AC3E}">
        <p14:creationId xmlns:p14="http://schemas.microsoft.com/office/powerpoint/2010/main" val="1991964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fontScale="90000"/>
          </a:bodyPr>
          <a:lstStyle/>
          <a:p>
            <a:pPr algn="l"/>
            <a:r>
              <a:rPr lang="en-US" sz="4000" b="1" dirty="0" smtClean="0">
                <a:latin typeface="Franklin Gothic Book"/>
                <a:cs typeface="Franklin Gothic Book"/>
              </a:rPr>
              <a:t>Table 1: Membership &amp; Participation</a:t>
            </a:r>
            <a:endParaRPr lang="en-US" sz="4000" b="1" dirty="0">
              <a:latin typeface="Franklin Gothic Book"/>
              <a:cs typeface="Franklin Gothic Book"/>
            </a:endParaRP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6" name="Picture 5"/>
          <p:cNvPicPr>
            <a:picLocks noChangeAspect="1"/>
          </p:cNvPicPr>
          <p:nvPr/>
        </p:nvPicPr>
        <p:blipFill>
          <a:blip r:embed="rId3"/>
          <a:stretch>
            <a:fillRect/>
          </a:stretch>
        </p:blipFill>
        <p:spPr>
          <a:xfrm>
            <a:off x="219569" y="1200192"/>
            <a:ext cx="6604783" cy="5236081"/>
          </a:xfrm>
          <a:prstGeom prst="rect">
            <a:avLst/>
          </a:prstGeom>
        </p:spPr>
      </p:pic>
      <p:sp>
        <p:nvSpPr>
          <p:cNvPr id="7" name="TextBox 6"/>
          <p:cNvSpPr txBox="1"/>
          <p:nvPr/>
        </p:nvSpPr>
        <p:spPr>
          <a:xfrm>
            <a:off x="6966407" y="2053368"/>
            <a:ext cx="1640264"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smtClean="0"/>
              <a:t>Count all those who have participated in any church groups.</a:t>
            </a:r>
            <a:endParaRPr lang="en-US" sz="1200" b="1" dirty="0"/>
          </a:p>
        </p:txBody>
      </p:sp>
    </p:spTree>
    <p:extLst>
      <p:ext uri="{BB962C8B-B14F-4D97-AF65-F5344CB8AC3E}">
        <p14:creationId xmlns:p14="http://schemas.microsoft.com/office/powerpoint/2010/main" val="3985451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NJ Powerpoint">
      <a:dk1>
        <a:sysClr val="windowText" lastClr="000000"/>
      </a:dk1>
      <a:lt1>
        <a:sysClr val="window" lastClr="FFFFFF"/>
      </a:lt1>
      <a:dk2>
        <a:srgbClr val="000000"/>
      </a:dk2>
      <a:lt2>
        <a:srgbClr val="FFFFFF"/>
      </a:lt2>
      <a:accent1>
        <a:srgbClr val="2D86BB"/>
      </a:accent1>
      <a:accent2>
        <a:srgbClr val="E5202F"/>
      </a:accent2>
      <a:accent3>
        <a:srgbClr val="000000"/>
      </a:accent3>
      <a:accent4>
        <a:srgbClr val="E5202F"/>
      </a:accent4>
      <a:accent5>
        <a:srgbClr val="2D86BB"/>
      </a:accent5>
      <a:accent6>
        <a:srgbClr val="F79646"/>
      </a:accent6>
      <a:hlink>
        <a:srgbClr val="E5202F"/>
      </a:hlink>
      <a:folHlink>
        <a:srgbClr val="2D86B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6379</TotalTime>
  <Words>665</Words>
  <Application>Microsoft Office PowerPoint</Application>
  <PresentationFormat>On-screen Show (4:3)</PresentationFormat>
  <Paragraphs>101</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Rounded MT Bold</vt:lpstr>
      <vt:lpstr>Calibri</vt:lpstr>
      <vt:lpstr>Courier New</vt:lpstr>
      <vt:lpstr>Franklin Gothic Book</vt:lpstr>
      <vt:lpstr>Franklin Gothic Medium</vt:lpstr>
      <vt:lpstr>Office Theme</vt:lpstr>
      <vt:lpstr>PowerPoint Presentation</vt:lpstr>
      <vt:lpstr>2020 STATISTICAL REPORTS</vt:lpstr>
      <vt:lpstr>2020 STATISTICAL REPORTS</vt:lpstr>
      <vt:lpstr>2020 STATISTICAL REPORTS</vt:lpstr>
      <vt:lpstr>2020 STATISTICAL REPORTS</vt:lpstr>
      <vt:lpstr>Table 1: Membership &amp; Participation</vt:lpstr>
      <vt:lpstr>Table 1: Membership &amp; Participation</vt:lpstr>
      <vt:lpstr>Table 1: Membership &amp; Participation</vt:lpstr>
      <vt:lpstr>Table 1: Membership &amp; Participation</vt:lpstr>
      <vt:lpstr>Table 1: Membership &amp; Participation</vt:lpstr>
      <vt:lpstr>Table 2: Assets &amp; Expenses</vt:lpstr>
      <vt:lpstr>Table 2: Assets &amp; Expenses</vt:lpstr>
      <vt:lpstr>Table 2: Assets &amp; Expenses</vt:lpstr>
      <vt:lpstr>Table 2: Assets &amp; Expenses</vt:lpstr>
      <vt:lpstr>Table 2: Assets &amp; Expenses</vt:lpstr>
      <vt:lpstr>Table 2: Assets &amp; Expenses</vt:lpstr>
      <vt:lpstr>Table 2: Assets &amp; Expenses</vt:lpstr>
      <vt:lpstr>Table 3: Income</vt:lpstr>
      <vt:lpstr>Table 3: Income</vt:lpstr>
      <vt:lpstr>Table 3: Income</vt:lpstr>
      <vt:lpstr>Table 3: Income</vt:lpstr>
      <vt:lpstr>Netting Concept</vt:lpstr>
      <vt:lpstr>Shared Ministry Formula</vt:lpstr>
      <vt:lpstr>Shared Ministry Formula</vt:lpstr>
      <vt:lpstr>2020 STATISTICAL REPORTS</vt:lpstr>
    </vt:vector>
  </TitlesOfParts>
  <Company>Greater New Jersey Annual Conference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Brittney Reilly</dc:creator>
  <cp:lastModifiedBy>dandrews</cp:lastModifiedBy>
  <cp:revision>86</cp:revision>
  <cp:lastPrinted>2017-11-28T21:44:40Z</cp:lastPrinted>
  <dcterms:created xsi:type="dcterms:W3CDTF">2017-09-29T14:47:34Z</dcterms:created>
  <dcterms:modified xsi:type="dcterms:W3CDTF">2020-12-02T15:16:54Z</dcterms:modified>
</cp:coreProperties>
</file>