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5"/>
  </p:notesMasterIdLst>
  <p:sldIdLst>
    <p:sldId id="257" r:id="rId2"/>
    <p:sldId id="260" r:id="rId3"/>
    <p:sldId id="262" r:id="rId4"/>
    <p:sldId id="261" r:id="rId5"/>
    <p:sldId id="263" r:id="rId6"/>
    <p:sldId id="265" r:id="rId7"/>
    <p:sldId id="266" r:id="rId8"/>
    <p:sldId id="267" r:id="rId9"/>
    <p:sldId id="268" r:id="rId10"/>
    <p:sldId id="269" r:id="rId11"/>
    <p:sldId id="270" r:id="rId12"/>
    <p:sldId id="271" r:id="rId13"/>
    <p:sldId id="272" r:id="rId14"/>
    <p:sldId id="273" r:id="rId15"/>
    <p:sldId id="274" r:id="rId16"/>
    <p:sldId id="275" r:id="rId17"/>
    <p:sldId id="276" r:id="rId18"/>
    <p:sldId id="277" r:id="rId19"/>
    <p:sldId id="278" r:id="rId20"/>
    <p:sldId id="279" r:id="rId21"/>
    <p:sldId id="280" r:id="rId22"/>
    <p:sldId id="281" r:id="rId23"/>
    <p:sldId id="282" r:id="rId24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119" d="100"/>
          <a:sy n="119" d="100"/>
        </p:scale>
        <p:origin x="1374" y="96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D38150D-A40A-4FD3-8153-BF78155C43E1}" type="datetimeFigureOut">
              <a:rPr lang="en-US" smtClean="0"/>
              <a:t>11/19/2019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73575"/>
            <a:ext cx="5607050" cy="36607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A0EF9AA-BC3D-4E96-A09E-A545D281747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14786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FA787-957A-44C8-8F16-4994BD52EC4B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6123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AE09E9-D6D8-4878-8164-4DCAE4389CE5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562323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C031FB-00AC-46F0-A64B-434C101FAC91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92323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725F82-5DDF-490E-A743-1DA8BB8EF1E5}" type="datetime1">
              <a:rPr lang="en-US" smtClean="0"/>
              <a:t>11/19/2019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0925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164409-9289-4679-B1DD-FA8585AD8355}" type="datetime1">
              <a:rPr lang="en-US" smtClean="0"/>
              <a:t>11/19/2019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0355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870CD-9EE4-4CAB-BCB7-9C9C3D2B577F}" type="datetime1">
              <a:rPr lang="en-US" smtClean="0"/>
              <a:t>11/19/2019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40302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F363C7-A361-42F2-A692-093E8EB1141F}" type="datetime1">
              <a:rPr lang="en-US" smtClean="0"/>
              <a:t>11/19/2019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775692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1C2B5D-DC50-498A-B046-FE5942DB067D}" type="datetime1">
              <a:rPr lang="en-US" smtClean="0"/>
              <a:t>11/19/2019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85576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A09E9A0-02B5-466D-A088-F124DDB214CA}" type="datetime1">
              <a:rPr lang="en-US" smtClean="0"/>
              <a:t>11/19/2019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83342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9F9C-7025-40B7-B0CA-F462FC685C00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22289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BC7C6-339C-4DC2-B70F-DDF5448E26B3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37577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82C61FC-0DEE-45A0-8AE9-ECA534229920}" type="datetime1">
              <a:rPr lang="en-US" smtClean="0"/>
              <a:t>11/19/2019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96066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9767" y="571273"/>
            <a:ext cx="4563216" cy="4171404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426892" y="5218890"/>
            <a:ext cx="828616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dirty="0">
                <a:latin typeface="+mj-lt"/>
              </a:rPr>
              <a:t>2019 STATISTICAL TRAINING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1496835" y="6175621"/>
            <a:ext cx="64290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latin typeface="+mj-lt"/>
              </a:rPr>
              <a:t>December</a:t>
            </a:r>
            <a:r>
              <a:rPr lang="en-US" sz="3200" dirty="0">
                <a:latin typeface="+mj-lt"/>
              </a:rPr>
              <a:t> </a:t>
            </a:r>
            <a:r>
              <a:rPr lang="en-US" sz="3200" b="1" dirty="0">
                <a:latin typeface="+mj-lt"/>
              </a:rPr>
              <a:t>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79A498-BC97-4DA1-962F-1DEA89D132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082610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>
                <a:cs typeface="Franklin Gothic Book"/>
              </a:rPr>
              <a:t>2019 STATISTICAL REPORTS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0560" y="1480008"/>
            <a:ext cx="7960550" cy="4663104"/>
          </a:xfrm>
        </p:spPr>
        <p:txBody>
          <a:bodyPr>
            <a:normAutofit/>
          </a:bodyPr>
          <a:lstStyle/>
          <a:p>
            <a:pPr algn="l">
              <a:lnSpc>
                <a:spcPct val="150000"/>
              </a:lnSpc>
            </a:pPr>
            <a:r>
              <a:rPr lang="en-US" b="1" i="1" dirty="0">
                <a:solidFill>
                  <a:schemeClr val="tx1"/>
                </a:solidFill>
              </a:rPr>
              <a:t>Login Information:</a:t>
            </a:r>
          </a:p>
          <a:p>
            <a:pPr algn="l">
              <a:lnSpc>
                <a:spcPct val="150000"/>
              </a:lnSpc>
            </a:pPr>
            <a:r>
              <a:rPr lang="en-US" sz="2800" b="1" i="1" dirty="0">
                <a:solidFill>
                  <a:schemeClr val="tx1"/>
                </a:solidFill>
              </a:rPr>
              <a:t>	Website:</a:t>
            </a:r>
            <a:r>
              <a:rPr lang="en-US" sz="2800" b="1" i="1" dirty="0">
                <a:solidFill>
                  <a:schemeClr val="bg1">
                    <a:lumMod val="50000"/>
                  </a:schemeClr>
                </a:solidFill>
              </a:rPr>
              <a:t> </a:t>
            </a:r>
            <a:r>
              <a:rPr lang="en-US" sz="2800" b="1" dirty="0">
                <a:solidFill>
                  <a:schemeClr val="accent2"/>
                </a:solidFill>
              </a:rPr>
              <a:t>http://ezra.gcfa.org</a:t>
            </a:r>
          </a:p>
          <a:p>
            <a:pPr algn="l">
              <a:lnSpc>
                <a:spcPct val="150000"/>
              </a:lnSpc>
            </a:pPr>
            <a:r>
              <a:rPr lang="en-US" sz="2800" b="1" i="1" dirty="0">
                <a:solidFill>
                  <a:schemeClr val="bg1">
                    <a:lumMod val="50000"/>
                  </a:schemeClr>
                </a:solidFill>
              </a:rPr>
              <a:t>	</a:t>
            </a:r>
            <a:r>
              <a:rPr lang="en-US" sz="2800" b="1" i="1" dirty="0">
                <a:solidFill>
                  <a:schemeClr val="tx1"/>
                </a:solidFill>
              </a:rPr>
              <a:t>Username: 3360_ _ _ _ </a:t>
            </a:r>
            <a:r>
              <a:rPr lang="en-US" sz="1600" b="1" i="1" dirty="0">
                <a:solidFill>
                  <a:schemeClr val="tx1"/>
                </a:solidFill>
              </a:rPr>
              <a:t>(4-Digit Church Number)</a:t>
            </a:r>
          </a:p>
          <a:p>
            <a:pPr algn="l">
              <a:lnSpc>
                <a:spcPct val="150000"/>
              </a:lnSpc>
            </a:pPr>
            <a:r>
              <a:rPr lang="en-US" sz="1600" b="1" i="1" dirty="0">
                <a:solidFill>
                  <a:schemeClr val="tx1"/>
                </a:solidFill>
              </a:rPr>
              <a:t>	</a:t>
            </a:r>
            <a:r>
              <a:rPr lang="en-US" sz="2800" b="1" i="1" dirty="0">
                <a:solidFill>
                  <a:schemeClr val="tx1"/>
                </a:solidFill>
              </a:rPr>
              <a:t>Password: gnjchurch19</a:t>
            </a:r>
            <a:endParaRPr lang="en-US" sz="1600" b="1" i="1" dirty="0">
              <a:solidFill>
                <a:schemeClr val="tx1"/>
              </a:solidFill>
            </a:endParaRPr>
          </a:p>
          <a:p>
            <a:pPr lvl="0" algn="l">
              <a:lnSpc>
                <a:spcPct val="150000"/>
              </a:lnSpc>
            </a:pPr>
            <a:r>
              <a:rPr lang="en-US" b="1" i="1" dirty="0">
                <a:solidFill>
                  <a:schemeClr val="tx1"/>
                </a:solidFill>
              </a:rPr>
              <a:t>Due Date:</a:t>
            </a:r>
          </a:p>
          <a:p>
            <a:pPr lvl="0" algn="l">
              <a:lnSpc>
                <a:spcPct val="150000"/>
              </a:lnSpc>
            </a:pPr>
            <a:r>
              <a:rPr lang="en-US" sz="2800" b="1" i="1" dirty="0">
                <a:solidFill>
                  <a:schemeClr val="tx1"/>
                </a:solidFill>
              </a:rPr>
              <a:t>	January 31, 2020 </a:t>
            </a:r>
            <a:r>
              <a:rPr lang="en-US" sz="1700" i="1" dirty="0">
                <a:solidFill>
                  <a:srgbClr val="FF0000"/>
                </a:solidFill>
              </a:rPr>
              <a:t>(2019 Tables Available on December 16, 2019)</a:t>
            </a:r>
          </a:p>
          <a:p>
            <a:pPr algn="l">
              <a:lnSpc>
                <a:spcPct val="150000"/>
              </a:lnSpc>
            </a:pPr>
            <a:endParaRPr lang="en-US" sz="1600" b="1" i="1" dirty="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5EF8EBCC-3BE5-4F5E-BE3D-D6716920B67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83318E8-FD9D-46A6-B07E-27A0E3AC46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9493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>
                <a:latin typeface="Arial Rounded MT Bold" panose="020F0704030504030204" pitchFamily="34" charset="0"/>
                <a:cs typeface="Franklin Gothic Book"/>
              </a:rPr>
              <a:t>2019 STATISTICAL REPORTS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05353" y="1480008"/>
            <a:ext cx="8323868" cy="4663104"/>
          </a:xfrm>
        </p:spPr>
        <p:txBody>
          <a:bodyPr>
            <a:normAutofit/>
          </a:bodyPr>
          <a:lstStyle/>
          <a:p>
            <a:pPr algn="l">
              <a:lnSpc>
                <a:spcPct val="150000"/>
              </a:lnSpc>
            </a:pPr>
            <a:r>
              <a:rPr lang="en-US" b="1" i="1" dirty="0">
                <a:solidFill>
                  <a:schemeClr val="tx1"/>
                </a:solidFill>
              </a:rPr>
              <a:t>Key Points: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>
                <a:solidFill>
                  <a:schemeClr val="tx1"/>
                </a:solidFill>
              </a:rPr>
              <a:t>You will be prompted to change your password at the first login.  Please note the conference office does not have access to your new password.</a:t>
            </a:r>
          </a:p>
          <a:p>
            <a:pPr>
              <a:lnSpc>
                <a:spcPct val="150000"/>
              </a:lnSpc>
            </a:pPr>
            <a:r>
              <a:rPr lang="en-US" sz="1800" b="1" i="1" dirty="0">
                <a:solidFill>
                  <a:srgbClr val="C00000"/>
                </a:solidFill>
              </a:rPr>
              <a:t>Keep the username and password available for all users.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>
                <a:solidFill>
                  <a:schemeClr val="tx1"/>
                </a:solidFill>
              </a:rPr>
              <a:t>There have been no significate changes to the 2019 report.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b="1" i="1" dirty="0">
                <a:solidFill>
                  <a:srgbClr val="C00000"/>
                </a:solidFill>
              </a:rPr>
              <a:t>Suggestion: Before entering any data print your Church Report with prior year </a:t>
            </a:r>
            <a:r>
              <a:rPr lang="en-US" sz="1400" b="1" i="1" dirty="0" err="1">
                <a:solidFill>
                  <a:srgbClr val="C00000"/>
                </a:solidFill>
              </a:rPr>
              <a:t>comparision</a:t>
            </a:r>
            <a:r>
              <a:rPr lang="en-US" sz="1400" b="1" i="1" dirty="0">
                <a:solidFill>
                  <a:schemeClr val="tx1"/>
                </a:solidFill>
              </a:rPr>
              <a:t>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>
                <a:solidFill>
                  <a:schemeClr val="tx1"/>
                </a:solidFill>
              </a:rPr>
              <a:t>Reports cannot be changed after they have been vetted and submitted to GCFA. </a:t>
            </a:r>
          </a:p>
          <a:p>
            <a:pPr algn="l">
              <a:lnSpc>
                <a:spcPct val="150000"/>
              </a:lnSpc>
            </a:pPr>
            <a:endParaRPr lang="en-US" sz="1600" b="1" i="1" dirty="0">
              <a:solidFill>
                <a:schemeClr val="tx1"/>
              </a:solidFill>
            </a:endParaRPr>
          </a:p>
        </p:txBody>
      </p:sp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A78F72DC-50D0-46C4-B924-973C2446E96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0FAA45-1960-425D-AC06-6372CB6AFF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89681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1: Membership &amp; Participation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4590" y="1559473"/>
            <a:ext cx="8067675" cy="44958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183224" y="1271450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Line 1 auto populates based on last year’s ending total.</a:t>
            </a:r>
          </a:p>
        </p:txBody>
      </p:sp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94DF9E38-DC28-4CAC-94C8-DD966DF1A7B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B6A92F1-6334-40DE-AAED-08618BDF10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46766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1: Membership &amp; Participation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28954" y="4929050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The Total in Line 5 &amp; 6 must equal total membership in Line 4.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19752" y="1259788"/>
            <a:ext cx="6725290" cy="5254133"/>
          </a:xfrm>
          <a:prstGeom prst="rect">
            <a:avLst/>
          </a:prstGeom>
        </p:spPr>
      </p:pic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F30DAD15-6A43-4F71-8BA4-FB338B217FF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E395EF49-454E-45DF-AC2C-FA30FEA590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693456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1: Membership &amp; Participation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959" y="1667099"/>
            <a:ext cx="7934325" cy="2066925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959" y="3849906"/>
            <a:ext cx="7962900" cy="1533525"/>
          </a:xfrm>
          <a:prstGeom prst="rect">
            <a:avLst/>
          </a:prstGeom>
        </p:spPr>
      </p:pic>
      <p:pic>
        <p:nvPicPr>
          <p:cNvPr id="9" name="Picture 8" descr="GNJ_English.png">
            <a:extLst>
              <a:ext uri="{FF2B5EF4-FFF2-40B4-BE49-F238E27FC236}">
                <a16:creationId xmlns:a16="http://schemas.microsoft.com/office/drawing/2014/main" id="{ABE6E189-5CBD-4955-AAB9-27BDC61517F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87138E6-4665-40B7-B413-BDFA463C6E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196480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1: Membership &amp; Participation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70322" y="1200192"/>
            <a:ext cx="6604783" cy="5236081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228702" y="2053368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Count all those who have participated in any church groups.</a:t>
            </a:r>
          </a:p>
        </p:txBody>
      </p:sp>
      <p:pic>
        <p:nvPicPr>
          <p:cNvPr id="8" name="Picture 7" descr="GNJ_English.png">
            <a:extLst>
              <a:ext uri="{FF2B5EF4-FFF2-40B4-BE49-F238E27FC236}">
                <a16:creationId xmlns:a16="http://schemas.microsoft.com/office/drawing/2014/main" id="{D08C2E3D-148C-4BB8-B7A8-01C4C29E507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3B97EF2-DCB7-4262-9539-2B1A64698A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54519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1: Membership &amp; Participation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36973" y="4649589"/>
            <a:ext cx="1640264" cy="138499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This Mission Section has been reorganized to better collect how churches do ministry. And if your ministry fits in both categories, count it in twice.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08169" y="1211108"/>
            <a:ext cx="6521440" cy="5443047"/>
          </a:xfrm>
          <a:prstGeom prst="rect">
            <a:avLst/>
          </a:prstGeom>
        </p:spPr>
      </p:pic>
      <p:pic>
        <p:nvPicPr>
          <p:cNvPr id="8" name="Picture 7" descr="GNJ_English.png">
            <a:extLst>
              <a:ext uri="{FF2B5EF4-FFF2-40B4-BE49-F238E27FC236}">
                <a16:creationId xmlns:a16="http://schemas.microsoft.com/office/drawing/2014/main" id="{1897D8D9-AE82-4191-81FB-1D3ED61B59E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9" name="Arrow: Right 8">
            <a:extLst>
              <a:ext uri="{FF2B5EF4-FFF2-40B4-BE49-F238E27FC236}">
                <a16:creationId xmlns:a16="http://schemas.microsoft.com/office/drawing/2014/main" id="{93DEE516-EBD9-47CE-A8CE-5874A488086C}"/>
              </a:ext>
            </a:extLst>
          </p:cNvPr>
          <p:cNvSpPr/>
          <p:nvPr/>
        </p:nvSpPr>
        <p:spPr>
          <a:xfrm>
            <a:off x="878143" y="3932631"/>
            <a:ext cx="1214560" cy="596627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 dirty="0"/>
              <a:t>Example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B999FBA4-CB50-4F93-8844-EB2B7ADB21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8095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7684" y="1353434"/>
            <a:ext cx="7896225" cy="3981450"/>
          </a:xfrm>
          <a:prstGeom prst="rect">
            <a:avLst/>
          </a:prstGeom>
        </p:spPr>
      </p:pic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2AB5993B-3B34-400B-ADCE-890F57C96F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A8C92D87-1588-41EB-B363-4C5489903A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67470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101419" y="5102334"/>
            <a:ext cx="2158740" cy="101566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Shared Ministries and Special Sunday amounts sent to the Conference Office will be populated on their appropriate lines by the Conference Office.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2923" y="1477154"/>
            <a:ext cx="7905750" cy="3419475"/>
          </a:xfrm>
          <a:prstGeom prst="rect">
            <a:avLst/>
          </a:prstGeom>
        </p:spPr>
      </p:pic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C71AE042-6AC4-40BD-AD77-BB425FB16A4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96060E28-8FF5-40C5-A81E-02F1B48C47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072591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429261" y="5107006"/>
            <a:ext cx="6101585" cy="156966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Base Compensation section for clergy has been reorganized for better clarification.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b="1" dirty="0"/>
          </a:p>
          <a:p>
            <a:r>
              <a:rPr lang="en-US" sz="1600" b="1" dirty="0"/>
              <a:t>NOTE: Senior/Lead pastor compensation includes any clergy status in the lead/primary role.  If a church has a supply pastor, their salary including any applicable FICA taxes should be included on that line.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4312" y="1271450"/>
            <a:ext cx="7943850" cy="3752850"/>
          </a:xfrm>
          <a:prstGeom prst="rect">
            <a:avLst/>
          </a:prstGeom>
        </p:spPr>
      </p:pic>
      <p:pic>
        <p:nvPicPr>
          <p:cNvPr id="8" name="Picture 7" descr="GNJ_English.png">
            <a:extLst>
              <a:ext uri="{FF2B5EF4-FFF2-40B4-BE49-F238E27FC236}">
                <a16:creationId xmlns:a16="http://schemas.microsoft.com/office/drawing/2014/main" id="{4905B5EC-07DA-4B9D-A247-C0FE6AC6B72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1785BF1-D51F-443C-A222-32137C80F0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595790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4312" y="1406388"/>
            <a:ext cx="7915275" cy="3990975"/>
          </a:xfrm>
          <a:prstGeom prst="rect">
            <a:avLst/>
          </a:prstGeom>
        </p:spPr>
      </p:pic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784246B6-17EE-4230-B2D6-731D6D893B6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83A6AB9-BAEC-4D0A-A77A-0D1D1C3B32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762889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686605" y="4674894"/>
            <a:ext cx="6346682" cy="181588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Line 45a: Should include all employees who receive a W-2 at year-   end excluding clergy.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Line 45b: Should include the employer FICA match paid for the salaries reported on line 45a.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Line 45c: Should include all other payments for services.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Line 45d: Should include any additional benefits paid for on behalf of all other church staff not sent to the Conference</a:t>
            </a:r>
            <a:r>
              <a:rPr lang="en-US" sz="1400" b="1" dirty="0"/>
              <a:t>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4312" y="1659709"/>
            <a:ext cx="7915275" cy="2857500"/>
          </a:xfrm>
          <a:prstGeom prst="rect">
            <a:avLst/>
          </a:prstGeom>
        </p:spPr>
      </p:pic>
      <p:pic>
        <p:nvPicPr>
          <p:cNvPr id="8" name="Picture 7" descr="GNJ_English.png">
            <a:extLst>
              <a:ext uri="{FF2B5EF4-FFF2-40B4-BE49-F238E27FC236}">
                <a16:creationId xmlns:a16="http://schemas.microsoft.com/office/drawing/2014/main" id="{72A26DE8-A15E-4B7E-BFF5-DEA671DB93B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CEB898-8EDC-40B1-B7B5-902A575E32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329215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160" y="1307989"/>
            <a:ext cx="7915275" cy="4667250"/>
          </a:xfrm>
          <a:prstGeom prst="rect">
            <a:avLst/>
          </a:prstGeom>
        </p:spPr>
      </p:pic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6DD611E0-78A8-41EA-AB30-5CE379C3B1A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FA67A2B-8138-495F-A1A3-025AC4DB92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902289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2: Assets &amp; Expenses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85298" y="4097113"/>
            <a:ext cx="6213465" cy="107721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/>
              <a:t>Line 49: Should include any building improvements that will extend the life of an asset for more than a year. (i.e. painting a room or remodeling  a kitchen)  This line can also include major equipment purchases (</a:t>
            </a:r>
            <a:r>
              <a:rPr lang="en-US" sz="1600" b="1" dirty="0" err="1"/>
              <a:t>i.e</a:t>
            </a:r>
            <a:r>
              <a:rPr lang="en-US" sz="1600" b="1" dirty="0"/>
              <a:t> new water heater).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2923" y="1617481"/>
            <a:ext cx="7905750" cy="2133600"/>
          </a:xfrm>
          <a:prstGeom prst="rect">
            <a:avLst/>
          </a:prstGeom>
        </p:spPr>
      </p:pic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D44D8481-F511-45EC-AFF6-5D152EC75F9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C70C897D-C459-4324-8B2D-446FA3FA6A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840084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3: Income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1485" y="1160958"/>
            <a:ext cx="8048625" cy="4924425"/>
          </a:xfrm>
          <a:prstGeom prst="rect">
            <a:avLst/>
          </a:prstGeom>
        </p:spPr>
      </p:pic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80231496-3E99-4484-8015-C60D3B3921F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4B5C071-E56E-4143-AB2B-33026D65B8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316801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3: Income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3141" y="1621262"/>
            <a:ext cx="7991475" cy="2314575"/>
          </a:xfrm>
          <a:prstGeom prst="rect">
            <a:avLst/>
          </a:prstGeom>
        </p:spPr>
      </p:pic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DD64BABA-F15C-4724-9389-CBE992B5BFA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B17A5FD-DD3D-4351-935E-66D1E475DD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436547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3: Income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4312" y="1493019"/>
            <a:ext cx="8067675" cy="341947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7402439" y="3942837"/>
            <a:ext cx="1649690" cy="46166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Include Mission Funds collected here. </a:t>
            </a:r>
          </a:p>
        </p:txBody>
      </p:sp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187C16D8-0A1D-4758-BE8A-DC8B5DAE8E8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7CF70630-1902-4E51-B0C1-60E77D8CBC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610121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Table 3: Income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6737" y="1420256"/>
            <a:ext cx="8010525" cy="2905125"/>
          </a:xfrm>
          <a:prstGeom prst="rect">
            <a:avLst/>
          </a:prstGeom>
        </p:spPr>
      </p:pic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A9804B5E-B378-46FE-9009-39DA6C365EC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263C2C5-4385-443E-AF3C-03CAD5B25D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032787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Netting Concept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3351" y="2134328"/>
            <a:ext cx="5419725" cy="40005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44312" y="1194309"/>
            <a:ext cx="809519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The Netting Concept allows you to net expenses with related income for situations such as church fundraisers, church run thrift stores and daycares, or building rentals.</a:t>
            </a:r>
          </a:p>
        </p:txBody>
      </p:sp>
      <p:sp>
        <p:nvSpPr>
          <p:cNvPr id="7" name="Left Arrow 6"/>
          <p:cNvSpPr/>
          <p:nvPr/>
        </p:nvSpPr>
        <p:spPr>
          <a:xfrm rot="20038406">
            <a:off x="6663306" y="2216441"/>
            <a:ext cx="1037603" cy="729132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 dirty="0"/>
              <a:t>Example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6695429" y="3856790"/>
            <a:ext cx="1649690" cy="101566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/>
              <a:t>Netting allows for more consistent and accurate Shared Ministry Allocation for all churches.</a:t>
            </a:r>
          </a:p>
        </p:txBody>
      </p:sp>
      <p:pic>
        <p:nvPicPr>
          <p:cNvPr id="9" name="Picture 8" descr="GNJ_English.png">
            <a:extLst>
              <a:ext uri="{FF2B5EF4-FFF2-40B4-BE49-F238E27FC236}">
                <a16:creationId xmlns:a16="http://schemas.microsoft.com/office/drawing/2014/main" id="{4AA6D4C9-FC29-4511-996E-D3BCA65B5A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B658C7E0-D22C-4847-982C-AEBE799A84B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685892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Shared Ministry Formula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44312" y="1387366"/>
            <a:ext cx="823708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2019 Statistical Reports will be used in the 2021 Shared Ministry Calculation</a:t>
            </a:r>
            <a:r>
              <a:rPr lang="en-US" dirty="0"/>
              <a:t>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2680" y="2243885"/>
            <a:ext cx="7310782" cy="2619949"/>
          </a:xfrm>
          <a:prstGeom prst="rect">
            <a:avLst/>
          </a:prstGeom>
        </p:spPr>
      </p:pic>
      <p:pic>
        <p:nvPicPr>
          <p:cNvPr id="7" name="Picture 6" descr="GNJ_English.png">
            <a:extLst>
              <a:ext uri="{FF2B5EF4-FFF2-40B4-BE49-F238E27FC236}">
                <a16:creationId xmlns:a16="http://schemas.microsoft.com/office/drawing/2014/main" id="{8DAA7870-F614-4C8B-9917-BF5E1721FCC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340914-940D-402D-A22D-5AF6FDEDEA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265365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>
                <a:latin typeface="Franklin Gothic Book"/>
                <a:cs typeface="Franklin Gothic Book"/>
              </a:rPr>
              <a:t>Shared Ministry Formula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6146277" y="2457937"/>
            <a:ext cx="2507530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600" b="1" dirty="0"/>
              <a:t>Increases to any of these expense lines will result in an increase in a Church’s Shared Ministry Allocation.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10521" y="1548987"/>
            <a:ext cx="4634098" cy="4603677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086241" y="1038841"/>
            <a:ext cx="288265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rgbClr val="0070C0"/>
                </a:solidFill>
                <a:ea typeface="+mj-ea"/>
              </a:rPr>
              <a:t>Calculation Example</a:t>
            </a:r>
          </a:p>
        </p:txBody>
      </p:sp>
      <p:pic>
        <p:nvPicPr>
          <p:cNvPr id="8" name="Picture 7" descr="GNJ_English.png">
            <a:extLst>
              <a:ext uri="{FF2B5EF4-FFF2-40B4-BE49-F238E27FC236}">
                <a16:creationId xmlns:a16="http://schemas.microsoft.com/office/drawing/2014/main" id="{A28E6768-A5C2-4AA4-96FF-4F7244334DF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9E580FB-7643-42F8-B07E-BED7BD8ADF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655880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>
                <a:cs typeface="Franklin Gothic Book"/>
              </a:rPr>
              <a:t>2019 STATISTICAL REPORTS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69682" y="1480008"/>
            <a:ext cx="8861196" cy="4353233"/>
          </a:xfrm>
        </p:spPr>
        <p:txBody>
          <a:bodyPr>
            <a:normAutofit fontScale="85000" lnSpcReduction="20000"/>
          </a:bodyPr>
          <a:lstStyle/>
          <a:p>
            <a:pPr>
              <a:lnSpc>
                <a:spcPct val="150000"/>
              </a:lnSpc>
            </a:pPr>
            <a:r>
              <a:rPr lang="en-US" b="1" i="1" dirty="0">
                <a:solidFill>
                  <a:schemeClr val="tx1"/>
                </a:solidFill>
              </a:rPr>
              <a:t>If you have any questions please email:</a:t>
            </a:r>
          </a:p>
          <a:p>
            <a:pPr marL="457200" indent="-45720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600" b="1" i="1" dirty="0">
                <a:solidFill>
                  <a:schemeClr val="tx1"/>
                </a:solidFill>
              </a:rPr>
              <a:t>Joy Foley, Administrator to the Conference Treasurer </a:t>
            </a:r>
          </a:p>
          <a:p>
            <a:pPr algn="l">
              <a:lnSpc>
                <a:spcPct val="150000"/>
              </a:lnSpc>
            </a:pPr>
            <a:r>
              <a:rPr lang="en-US" sz="2600" b="1" i="1" dirty="0">
                <a:solidFill>
                  <a:schemeClr val="tx1"/>
                </a:solidFill>
              </a:rPr>
              <a:t>		</a:t>
            </a:r>
            <a:r>
              <a:rPr lang="en-US" sz="2600" b="1" i="1" dirty="0">
                <a:solidFill>
                  <a:srgbClr val="0070C0"/>
                </a:solidFill>
              </a:rPr>
              <a:t>jfoly@gnjumc.org</a:t>
            </a:r>
          </a:p>
          <a:p>
            <a:pPr marL="457200" indent="-45720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600" b="1" i="1" dirty="0">
                <a:solidFill>
                  <a:schemeClr val="tx1"/>
                </a:solidFill>
              </a:rPr>
              <a:t>John Cardillo, Conference Treasurer </a:t>
            </a:r>
          </a:p>
          <a:p>
            <a:pPr algn="l">
              <a:lnSpc>
                <a:spcPct val="150000"/>
              </a:lnSpc>
            </a:pPr>
            <a:r>
              <a:rPr lang="en-US" sz="2600" dirty="0">
                <a:solidFill>
                  <a:schemeClr val="tx1"/>
                </a:solidFill>
              </a:rPr>
              <a:t>		</a:t>
            </a:r>
            <a:r>
              <a:rPr lang="en-US" sz="2600" b="1" i="1" dirty="0">
                <a:solidFill>
                  <a:srgbClr val="0070C0"/>
                </a:solidFill>
              </a:rPr>
              <a:t>treasurer@gnjumc.org</a:t>
            </a:r>
          </a:p>
          <a:p>
            <a:pPr lvl="0">
              <a:lnSpc>
                <a:spcPct val="150000"/>
              </a:lnSpc>
            </a:pPr>
            <a:r>
              <a:rPr lang="en-US" sz="4400" b="1" i="1" dirty="0">
                <a:solidFill>
                  <a:schemeClr val="tx1"/>
                </a:solidFill>
              </a:rPr>
              <a:t>Due Date: January 31, 2020 </a:t>
            </a:r>
          </a:p>
          <a:p>
            <a:pPr lvl="0">
              <a:lnSpc>
                <a:spcPct val="150000"/>
              </a:lnSpc>
            </a:pPr>
            <a:r>
              <a:rPr lang="en-US" i="1" dirty="0">
                <a:solidFill>
                  <a:srgbClr val="FF0000"/>
                </a:solidFill>
              </a:rPr>
              <a:t>(2019 Tables Available on December 16, 2019)</a:t>
            </a:r>
          </a:p>
          <a:p>
            <a:pPr algn="l">
              <a:lnSpc>
                <a:spcPct val="150000"/>
              </a:lnSpc>
            </a:pPr>
            <a:endParaRPr lang="en-US" sz="2800" b="1" i="1" dirty="0">
              <a:solidFill>
                <a:schemeClr val="bg1">
                  <a:lumMod val="50000"/>
                </a:schemeClr>
              </a:solidFill>
            </a:endParaRPr>
          </a:p>
          <a:p>
            <a:pPr algn="l">
              <a:lnSpc>
                <a:spcPct val="150000"/>
              </a:lnSpc>
            </a:pPr>
            <a:endParaRPr lang="en-US" sz="1600" b="1" i="1" dirty="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6" name="Picture 5" descr="GNJ_English.png">
            <a:extLst>
              <a:ext uri="{FF2B5EF4-FFF2-40B4-BE49-F238E27FC236}">
                <a16:creationId xmlns:a16="http://schemas.microsoft.com/office/drawing/2014/main" id="{55153430-9EEC-4AB0-9054-F5CE417E63F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13" y="6143112"/>
            <a:ext cx="2099036" cy="586323"/>
          </a:xfrm>
          <a:prstGeom prst="rect">
            <a:avLst/>
          </a:prstGeom>
        </p:spPr>
      </p:pic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12A81B-123E-451E-AF9E-FB6D5292F9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944288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GNJ Powerpoint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2D86BB"/>
      </a:accent1>
      <a:accent2>
        <a:srgbClr val="E5202F"/>
      </a:accent2>
      <a:accent3>
        <a:srgbClr val="000000"/>
      </a:accent3>
      <a:accent4>
        <a:srgbClr val="E5202F"/>
      </a:accent4>
      <a:accent5>
        <a:srgbClr val="2D86BB"/>
      </a:accent5>
      <a:accent6>
        <a:srgbClr val="F79646"/>
      </a:accent6>
      <a:hlink>
        <a:srgbClr val="E5202F"/>
      </a:hlink>
      <a:folHlink>
        <a:srgbClr val="2D86BB"/>
      </a:folHlink>
    </a:clrScheme>
    <a:fontScheme name="Angles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微软雅黑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Franklin Gothic Book"/>
        <a:ea typeface=""/>
        <a:cs typeface=""/>
        <a:font script="Jpan" typeface="ＭＳ Ｐゴシック"/>
        <a:font script="Hang" typeface="맑은 고딕"/>
        <a:font script="Hans" typeface="华文隶书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1493</TotalTime>
  <Words>577</Words>
  <Application>Microsoft Office PowerPoint</Application>
  <PresentationFormat>On-screen Show (4:3)</PresentationFormat>
  <Paragraphs>87</Paragraphs>
  <Slides>23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9" baseType="lpstr">
      <vt:lpstr>Arial</vt:lpstr>
      <vt:lpstr>Arial Rounded MT Bold</vt:lpstr>
      <vt:lpstr>Calibri</vt:lpstr>
      <vt:lpstr>Franklin Gothic Book</vt:lpstr>
      <vt:lpstr>Franklin Gothic Medium</vt:lpstr>
      <vt:lpstr>Office Theme</vt:lpstr>
      <vt:lpstr>PowerPoint Presentation</vt:lpstr>
      <vt:lpstr>2019 STATISTICAL REPORTS</vt:lpstr>
      <vt:lpstr>2019 STATISTICAL REPORTS</vt:lpstr>
      <vt:lpstr>Table 1: Membership &amp; Participation</vt:lpstr>
      <vt:lpstr>Table 1: Membership &amp; Participation</vt:lpstr>
      <vt:lpstr>Table 1: Membership &amp; Participation</vt:lpstr>
      <vt:lpstr>Table 1: Membership &amp; Participation</vt:lpstr>
      <vt:lpstr>Table 1: Membership &amp; Participation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3: Income</vt:lpstr>
      <vt:lpstr>Table 3: Income</vt:lpstr>
      <vt:lpstr>Table 3: Income</vt:lpstr>
      <vt:lpstr>Table 3: Income</vt:lpstr>
      <vt:lpstr>Netting Concept</vt:lpstr>
      <vt:lpstr>Shared Ministry Formula</vt:lpstr>
      <vt:lpstr>Shared Ministry Formula</vt:lpstr>
      <vt:lpstr>2019 STATISTICAL REPORTS</vt:lpstr>
    </vt:vector>
  </TitlesOfParts>
  <Company>Greater New Jersey Annual Conference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Brittney Reilly</dc:creator>
  <cp:lastModifiedBy>Laura Canzonier</cp:lastModifiedBy>
  <cp:revision>67</cp:revision>
  <cp:lastPrinted>2017-11-28T21:44:40Z</cp:lastPrinted>
  <dcterms:created xsi:type="dcterms:W3CDTF">2017-09-29T14:47:34Z</dcterms:created>
  <dcterms:modified xsi:type="dcterms:W3CDTF">2019-11-19T21:32:40Z</dcterms:modified>
</cp:coreProperties>
</file>