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1"/>
  </p:sldMasterIdLst>
  <p:sldIdLst>
    <p:sldId id="257" r:id="rId2"/>
    <p:sldId id="260" r:id="rId3"/>
    <p:sldId id="262" r:id="rId4"/>
    <p:sldId id="261" r:id="rId5"/>
    <p:sldId id="263" r:id="rId6"/>
    <p:sldId id="265" r:id="rId7"/>
    <p:sldId id="266" r:id="rId8"/>
    <p:sldId id="267" r:id="rId9"/>
    <p:sldId id="268" r:id="rId10"/>
    <p:sldId id="269" r:id="rId11"/>
    <p:sldId id="270" r:id="rId12"/>
    <p:sldId id="271" r:id="rId13"/>
    <p:sldId id="272" r:id="rId14"/>
    <p:sldId id="273" r:id="rId15"/>
    <p:sldId id="274" r:id="rId16"/>
    <p:sldId id="275" r:id="rId17"/>
    <p:sldId id="276" r:id="rId18"/>
    <p:sldId id="277" r:id="rId19"/>
    <p:sldId id="278" r:id="rId20"/>
    <p:sldId id="279" r:id="rId21"/>
    <p:sldId id="280" r:id="rId22"/>
    <p:sldId id="281" r:id="rId23"/>
    <p:sldId id="282" r:id="rId24"/>
  </p:sldIdLst>
  <p:sldSz cx="9144000" cy="6858000" type="screen4x3"/>
  <p:notesSz cx="7010400" cy="92964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 snapToGrid="0" snapToObjects="1">
      <p:cViewPr varScale="1">
        <p:scale>
          <a:sx n="49" d="100"/>
          <a:sy n="49" d="100"/>
        </p:scale>
        <p:origin x="1694" y="62"/>
      </p:cViewPr>
      <p:guideLst>
        <p:guide orient="horz" pos="2160"/>
        <p:guide pos="2880"/>
      </p:guideLst>
    </p:cSldViewPr>
  </p:slideViewPr>
  <p:notesTextViewPr>
    <p:cViewPr>
      <p:scale>
        <a:sx n="3" d="2"/>
        <a:sy n="3" d="2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viewProps" Target="viewProps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presProps" Target="presProp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tableStyles" Target="tableStyle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theme" Target="theme/theme1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CEA6169-9C26-E74D-BA96-1E1A0EF3DF46}" type="datetimeFigureOut">
              <a:rPr lang="en-US" smtClean="0"/>
              <a:t>11/8/2018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C6DF252-05E9-4F43-B6BC-A9B51200600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91612300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CEA6169-9C26-E74D-BA96-1E1A0EF3DF46}" type="datetimeFigureOut">
              <a:rPr lang="en-US" smtClean="0"/>
              <a:t>11/8/2018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C6DF252-05E9-4F43-B6BC-A9B51200600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45623232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CEA6169-9C26-E74D-BA96-1E1A0EF3DF46}" type="datetimeFigureOut">
              <a:rPr lang="en-US" smtClean="0"/>
              <a:t>11/8/2018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C6DF252-05E9-4F43-B6BC-A9B51200600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59232319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CEA6169-9C26-E74D-BA96-1E1A0EF3DF46}" type="datetimeFigureOut">
              <a:rPr lang="en-US" smtClean="0"/>
              <a:t>11/8/2018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C6DF252-05E9-4F43-B6BC-A9B51200600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53092564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CEA6169-9C26-E74D-BA96-1E1A0EF3DF46}" type="datetimeFigureOut">
              <a:rPr lang="en-US" smtClean="0"/>
              <a:t>11/8/2018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C6DF252-05E9-4F43-B6BC-A9B51200600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2035528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CEA6169-9C26-E74D-BA96-1E1A0EF3DF46}" type="datetimeFigureOut">
              <a:rPr lang="en-US" smtClean="0"/>
              <a:t>11/8/2018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C6DF252-05E9-4F43-B6BC-A9B51200600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04030281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CEA6169-9C26-E74D-BA96-1E1A0EF3DF46}" type="datetimeFigureOut">
              <a:rPr lang="en-US" smtClean="0"/>
              <a:t>11/8/2018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C6DF252-05E9-4F43-B6BC-A9B51200600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37756927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CEA6169-9C26-E74D-BA96-1E1A0EF3DF46}" type="datetimeFigureOut">
              <a:rPr lang="en-US" smtClean="0"/>
              <a:t>11/8/2018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C6DF252-05E9-4F43-B6BC-A9B51200600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98557629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CEA6169-9C26-E74D-BA96-1E1A0EF3DF46}" type="datetimeFigureOut">
              <a:rPr lang="en-US" smtClean="0"/>
              <a:t>11/8/2018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C6DF252-05E9-4F43-B6BC-A9B51200600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98334229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CEA6169-9C26-E74D-BA96-1E1A0EF3DF46}" type="datetimeFigureOut">
              <a:rPr lang="en-US" smtClean="0"/>
              <a:t>11/8/2018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C6DF252-05E9-4F43-B6BC-A9B51200600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32228998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CEA6169-9C26-E74D-BA96-1E1A0EF3DF46}" type="datetimeFigureOut">
              <a:rPr lang="en-US" smtClean="0"/>
              <a:t>11/8/2018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C6DF252-05E9-4F43-B6BC-A9B51200600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03757790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image" Target="../media/image1.pn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13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ACEA6169-9C26-E74D-BA96-1E1A0EF3DF46}" type="datetimeFigureOut">
              <a:rPr lang="en-US" smtClean="0"/>
              <a:t>11/8/2018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C6DF252-05E9-4F43-B6BC-A9B51200600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59606642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4572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457200" rtl="0" eaLnBrk="1" latinLnBrk="0" hangingPunct="1">
        <a:spcBef>
          <a:spcPct val="20000"/>
        </a:spcBef>
        <a:buFont typeface="Arial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457200" rtl="0" eaLnBrk="1" latinLnBrk="0" hangingPunct="1">
        <a:spcBef>
          <a:spcPct val="20000"/>
        </a:spcBef>
        <a:buFont typeface="Arial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457200" rtl="0" eaLnBrk="1" latinLnBrk="0" hangingPunct="1">
        <a:spcBef>
          <a:spcPct val="20000"/>
        </a:spcBef>
        <a:buFont typeface="Arial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457200" rtl="0" eaLnBrk="1" latinLnBrk="0" hangingPunct="1">
        <a:spcBef>
          <a:spcPct val="20000"/>
        </a:spcBef>
        <a:buFont typeface="Arial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457200" rtl="0" eaLnBrk="1" latinLnBrk="0" hangingPunct="1">
        <a:spcBef>
          <a:spcPct val="20000"/>
        </a:spcBef>
        <a:buFont typeface="Arial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7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1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1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1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1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7.png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pn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1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pn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1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pn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1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1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pn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1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pn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1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1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pn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1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pn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1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pn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1.xml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pn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1.xml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.pn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1.xml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0.pn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1.xml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21.pn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1.xml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.pn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1.xml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3.pn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1.xml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hyperlink" Target="mailto:treasurer@gnjumc.org" TargetMode="External"/><Relationship Id="rId2" Type="http://schemas.openxmlformats.org/officeDocument/2006/relationships/hyperlink" Target="mailto:dandrews@gnjumc.org" TargetMode="External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3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429767" y="571273"/>
            <a:ext cx="4563216" cy="4171404"/>
          </a:xfrm>
          <a:prstGeom prst="rect">
            <a:avLst/>
          </a:prstGeom>
        </p:spPr>
      </p:pic>
      <p:sp>
        <p:nvSpPr>
          <p:cNvPr id="2" name="TextBox 1"/>
          <p:cNvSpPr txBox="1"/>
          <p:nvPr/>
        </p:nvSpPr>
        <p:spPr>
          <a:xfrm>
            <a:off x="426892" y="5218890"/>
            <a:ext cx="8286161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4800" b="1" dirty="0" smtClean="0">
                <a:latin typeface="+mj-lt"/>
              </a:rPr>
              <a:t>2018 STATISTICAL TRAINING</a:t>
            </a:r>
            <a:endParaRPr lang="en-US" sz="4800" b="1" dirty="0">
              <a:latin typeface="+mj-lt"/>
            </a:endParaRPr>
          </a:p>
        </p:txBody>
      </p:sp>
      <p:sp>
        <p:nvSpPr>
          <p:cNvPr id="4" name="TextBox 3"/>
          <p:cNvSpPr txBox="1"/>
          <p:nvPr/>
        </p:nvSpPr>
        <p:spPr>
          <a:xfrm>
            <a:off x="1508289" y="6175621"/>
            <a:ext cx="6429080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3200" b="1" dirty="0" smtClean="0">
                <a:latin typeface="+mj-lt"/>
              </a:rPr>
              <a:t>December</a:t>
            </a:r>
            <a:r>
              <a:rPr lang="en-US" sz="3200" dirty="0" smtClean="0">
                <a:latin typeface="+mj-lt"/>
              </a:rPr>
              <a:t> </a:t>
            </a:r>
            <a:r>
              <a:rPr lang="en-US" sz="3200" b="1" dirty="0" smtClean="0">
                <a:latin typeface="+mj-lt"/>
              </a:rPr>
              <a:t>2018</a:t>
            </a:r>
            <a:endParaRPr lang="en-US" sz="3200" b="1" dirty="0">
              <a:latin typeface="+mj-lt"/>
            </a:endParaRPr>
          </a:p>
        </p:txBody>
      </p:sp>
    </p:spTree>
    <p:extLst>
      <p:ext uri="{BB962C8B-B14F-4D97-AF65-F5344CB8AC3E}">
        <p14:creationId xmlns:p14="http://schemas.microsoft.com/office/powerpoint/2010/main" val="130082610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70560" y="395894"/>
            <a:ext cx="7556724" cy="754176"/>
          </a:xfrm>
        </p:spPr>
        <p:txBody>
          <a:bodyPr>
            <a:normAutofit/>
          </a:bodyPr>
          <a:lstStyle/>
          <a:p>
            <a:r>
              <a:rPr lang="en-US" sz="3200" b="1" dirty="0" smtClean="0">
                <a:cs typeface="Franklin Gothic Book"/>
              </a:rPr>
              <a:t>2018</a:t>
            </a:r>
            <a:r>
              <a:rPr lang="en-US" sz="3200" b="1" dirty="0">
                <a:cs typeface="Franklin Gothic Book"/>
              </a:rPr>
              <a:t> </a:t>
            </a:r>
            <a:r>
              <a:rPr lang="en-US" sz="3200" b="1" dirty="0" smtClean="0">
                <a:cs typeface="Franklin Gothic Book"/>
              </a:rPr>
              <a:t>STATISTICAL </a:t>
            </a:r>
            <a:r>
              <a:rPr lang="en-US" sz="3200" b="1" dirty="0" smtClean="0">
                <a:cs typeface="Franklin Gothic Book"/>
              </a:rPr>
              <a:t>REPORTS</a:t>
            </a:r>
            <a:endParaRPr lang="en-US" sz="3200" b="1" dirty="0">
              <a:cs typeface="Franklin Gothic Book"/>
            </a:endParaRP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670560" y="1480008"/>
            <a:ext cx="7960550" cy="4663104"/>
          </a:xfrm>
        </p:spPr>
        <p:txBody>
          <a:bodyPr>
            <a:normAutofit/>
          </a:bodyPr>
          <a:lstStyle/>
          <a:p>
            <a:pPr algn="l">
              <a:lnSpc>
                <a:spcPct val="150000"/>
              </a:lnSpc>
            </a:pPr>
            <a:r>
              <a:rPr lang="en-US" b="1" i="1" dirty="0" smtClean="0">
                <a:solidFill>
                  <a:schemeClr val="tx1"/>
                </a:solidFill>
              </a:rPr>
              <a:t>Login Information:</a:t>
            </a:r>
          </a:p>
          <a:p>
            <a:pPr algn="l">
              <a:lnSpc>
                <a:spcPct val="150000"/>
              </a:lnSpc>
            </a:pPr>
            <a:r>
              <a:rPr lang="en-US" sz="2800" b="1" i="1" dirty="0" smtClean="0">
                <a:solidFill>
                  <a:schemeClr val="tx1"/>
                </a:solidFill>
              </a:rPr>
              <a:t>	Website:</a:t>
            </a:r>
            <a:r>
              <a:rPr lang="en-US" sz="2800" b="1" i="1" dirty="0" smtClean="0">
                <a:solidFill>
                  <a:schemeClr val="bg1">
                    <a:lumMod val="50000"/>
                  </a:schemeClr>
                </a:solidFill>
              </a:rPr>
              <a:t> </a:t>
            </a:r>
            <a:r>
              <a:rPr lang="en-US" sz="2800" b="1" dirty="0">
                <a:solidFill>
                  <a:schemeClr val="accent2"/>
                </a:solidFill>
              </a:rPr>
              <a:t>http://ezra.gcfa.org</a:t>
            </a:r>
          </a:p>
          <a:p>
            <a:pPr algn="l">
              <a:lnSpc>
                <a:spcPct val="150000"/>
              </a:lnSpc>
            </a:pPr>
            <a:r>
              <a:rPr lang="en-US" sz="2800" b="1" i="1" dirty="0" smtClean="0">
                <a:solidFill>
                  <a:schemeClr val="bg1">
                    <a:lumMod val="50000"/>
                  </a:schemeClr>
                </a:solidFill>
              </a:rPr>
              <a:t>	</a:t>
            </a:r>
            <a:r>
              <a:rPr lang="en-US" sz="2800" b="1" i="1" dirty="0" smtClean="0">
                <a:solidFill>
                  <a:schemeClr val="tx1"/>
                </a:solidFill>
              </a:rPr>
              <a:t>Username: 3360_ _ _ _ </a:t>
            </a:r>
            <a:r>
              <a:rPr lang="en-US" sz="1600" b="1" i="1" dirty="0" smtClean="0">
                <a:solidFill>
                  <a:schemeClr val="tx1"/>
                </a:solidFill>
              </a:rPr>
              <a:t>(4-Digit Church Number)</a:t>
            </a:r>
          </a:p>
          <a:p>
            <a:pPr algn="l">
              <a:lnSpc>
                <a:spcPct val="150000"/>
              </a:lnSpc>
            </a:pPr>
            <a:r>
              <a:rPr lang="en-US" sz="1600" b="1" i="1" dirty="0" smtClean="0">
                <a:solidFill>
                  <a:schemeClr val="tx1"/>
                </a:solidFill>
              </a:rPr>
              <a:t>	</a:t>
            </a:r>
            <a:r>
              <a:rPr lang="en-US" sz="2800" b="1" i="1" dirty="0" smtClean="0">
                <a:solidFill>
                  <a:schemeClr val="tx1"/>
                </a:solidFill>
              </a:rPr>
              <a:t>Password: gnjchurch18</a:t>
            </a:r>
            <a:endParaRPr lang="en-US" sz="1600" b="1" i="1" dirty="0">
              <a:solidFill>
                <a:schemeClr val="tx1"/>
              </a:solidFill>
            </a:endParaRPr>
          </a:p>
          <a:p>
            <a:pPr lvl="0" algn="l">
              <a:lnSpc>
                <a:spcPct val="150000"/>
              </a:lnSpc>
            </a:pPr>
            <a:r>
              <a:rPr lang="en-US" b="1" i="1" dirty="0" smtClean="0">
                <a:solidFill>
                  <a:schemeClr val="tx1"/>
                </a:solidFill>
              </a:rPr>
              <a:t>Due Date:</a:t>
            </a:r>
            <a:endParaRPr lang="en-US" b="1" i="1" dirty="0">
              <a:solidFill>
                <a:schemeClr val="tx1"/>
              </a:solidFill>
            </a:endParaRPr>
          </a:p>
          <a:p>
            <a:pPr lvl="0" algn="l">
              <a:lnSpc>
                <a:spcPct val="150000"/>
              </a:lnSpc>
            </a:pPr>
            <a:r>
              <a:rPr lang="en-US" sz="2800" b="1" i="1" dirty="0" smtClean="0">
                <a:solidFill>
                  <a:schemeClr val="tx1"/>
                </a:solidFill>
              </a:rPr>
              <a:t>	January 31, 2019 </a:t>
            </a:r>
            <a:r>
              <a:rPr lang="en-US" sz="1700" i="1" dirty="0" smtClean="0">
                <a:solidFill>
                  <a:srgbClr val="FF0000"/>
                </a:solidFill>
              </a:rPr>
              <a:t>(2018 Tables</a:t>
            </a:r>
            <a:r>
              <a:rPr lang="en-US" sz="1700" i="1" dirty="0">
                <a:solidFill>
                  <a:srgbClr val="FF0000"/>
                </a:solidFill>
              </a:rPr>
              <a:t> </a:t>
            </a:r>
            <a:r>
              <a:rPr lang="en-US" sz="1700" i="1" dirty="0" smtClean="0">
                <a:solidFill>
                  <a:srgbClr val="FF0000"/>
                </a:solidFill>
              </a:rPr>
              <a:t>Available on December 15, 2018)</a:t>
            </a:r>
            <a:endParaRPr lang="en-US" sz="1700" i="1" dirty="0">
              <a:solidFill>
                <a:srgbClr val="FF0000"/>
              </a:solidFill>
            </a:endParaRPr>
          </a:p>
          <a:p>
            <a:pPr algn="l">
              <a:lnSpc>
                <a:spcPct val="150000"/>
              </a:lnSpc>
            </a:pPr>
            <a:endParaRPr lang="en-US" sz="1600" b="1" i="1" dirty="0" smtClean="0">
              <a:solidFill>
                <a:schemeClr val="bg1">
                  <a:lumMod val="50000"/>
                </a:schemeClr>
              </a:solidFill>
            </a:endParaRPr>
          </a:p>
        </p:txBody>
      </p:sp>
      <p:pic>
        <p:nvPicPr>
          <p:cNvPr id="5" name="Picture 4" descr="GNJ_English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24352" y="6143112"/>
            <a:ext cx="2099036" cy="58632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04894939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70560" y="395894"/>
            <a:ext cx="7556724" cy="754176"/>
          </a:xfrm>
        </p:spPr>
        <p:txBody>
          <a:bodyPr>
            <a:normAutofit/>
          </a:bodyPr>
          <a:lstStyle/>
          <a:p>
            <a:r>
              <a:rPr lang="en-US" sz="3200" b="1" dirty="0" smtClean="0">
                <a:latin typeface="Arial Rounded MT Bold" panose="020F0704030504030204" pitchFamily="34" charset="0"/>
                <a:cs typeface="Franklin Gothic Book"/>
              </a:rPr>
              <a:t>2018</a:t>
            </a:r>
            <a:r>
              <a:rPr lang="en-US" sz="3200" b="1" dirty="0">
                <a:latin typeface="Arial Rounded MT Bold" panose="020F0704030504030204" pitchFamily="34" charset="0"/>
                <a:cs typeface="Franklin Gothic Book"/>
              </a:rPr>
              <a:t> </a:t>
            </a:r>
            <a:r>
              <a:rPr lang="en-US" sz="3200" b="1" dirty="0" smtClean="0">
                <a:latin typeface="Arial Rounded MT Bold" panose="020F0704030504030204" pitchFamily="34" charset="0"/>
                <a:cs typeface="Franklin Gothic Book"/>
              </a:rPr>
              <a:t>STATISTICAL </a:t>
            </a:r>
            <a:r>
              <a:rPr lang="en-US" sz="3200" b="1" dirty="0" smtClean="0">
                <a:latin typeface="Arial Rounded MT Bold" panose="020F0704030504030204" pitchFamily="34" charset="0"/>
                <a:cs typeface="Franklin Gothic Book"/>
              </a:rPr>
              <a:t>REPORTS</a:t>
            </a:r>
            <a:endParaRPr lang="en-US" sz="3200" b="1" dirty="0">
              <a:latin typeface="Arial Rounded MT Bold" panose="020F0704030504030204" pitchFamily="34" charset="0"/>
              <a:cs typeface="Franklin Gothic Book"/>
            </a:endParaRP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405353" y="1480008"/>
            <a:ext cx="8323868" cy="4663104"/>
          </a:xfrm>
        </p:spPr>
        <p:txBody>
          <a:bodyPr>
            <a:normAutofit/>
          </a:bodyPr>
          <a:lstStyle/>
          <a:p>
            <a:pPr algn="l">
              <a:lnSpc>
                <a:spcPct val="150000"/>
              </a:lnSpc>
            </a:pPr>
            <a:r>
              <a:rPr lang="en-US" b="1" i="1" dirty="0" smtClean="0">
                <a:solidFill>
                  <a:schemeClr val="tx1"/>
                </a:solidFill>
              </a:rPr>
              <a:t>Key Points:</a:t>
            </a:r>
          </a:p>
          <a:p>
            <a:pPr marL="285750" indent="-285750" algn="l">
              <a:lnSpc>
                <a:spcPct val="150000"/>
              </a:lnSpc>
              <a:buFont typeface="Arial" panose="020B0604020202020204" pitchFamily="34" charset="0"/>
              <a:buChar char="•"/>
            </a:pPr>
            <a:r>
              <a:rPr lang="en-US" sz="1800" b="1" i="1" dirty="0">
                <a:solidFill>
                  <a:schemeClr val="tx1"/>
                </a:solidFill>
              </a:rPr>
              <a:t>You will be prompted to change your password at the first </a:t>
            </a:r>
            <a:r>
              <a:rPr lang="en-US" sz="1800" b="1" i="1" dirty="0" smtClean="0">
                <a:solidFill>
                  <a:schemeClr val="tx1"/>
                </a:solidFill>
              </a:rPr>
              <a:t>login.  Please </a:t>
            </a:r>
            <a:r>
              <a:rPr lang="en-US" sz="1800" b="1" i="1" dirty="0">
                <a:solidFill>
                  <a:schemeClr val="tx1"/>
                </a:solidFill>
              </a:rPr>
              <a:t>note the conference office does not have access to your new </a:t>
            </a:r>
            <a:r>
              <a:rPr lang="en-US" sz="1800" b="1" i="1" dirty="0" smtClean="0">
                <a:solidFill>
                  <a:schemeClr val="tx1"/>
                </a:solidFill>
              </a:rPr>
              <a:t>password.</a:t>
            </a:r>
          </a:p>
          <a:p>
            <a:pPr>
              <a:lnSpc>
                <a:spcPct val="150000"/>
              </a:lnSpc>
            </a:pPr>
            <a:r>
              <a:rPr lang="en-US" sz="1800" b="1" i="1" dirty="0" smtClean="0">
                <a:solidFill>
                  <a:srgbClr val="C00000"/>
                </a:solidFill>
              </a:rPr>
              <a:t>Keep </a:t>
            </a:r>
            <a:r>
              <a:rPr lang="en-US" sz="1800" b="1" i="1" dirty="0">
                <a:solidFill>
                  <a:srgbClr val="C00000"/>
                </a:solidFill>
              </a:rPr>
              <a:t>the username and password available for all users</a:t>
            </a:r>
            <a:r>
              <a:rPr lang="en-US" sz="1800" b="1" i="1" dirty="0" smtClean="0">
                <a:solidFill>
                  <a:srgbClr val="C00000"/>
                </a:solidFill>
              </a:rPr>
              <a:t>.</a:t>
            </a:r>
          </a:p>
          <a:p>
            <a:pPr marL="285750" indent="-285750" algn="l">
              <a:lnSpc>
                <a:spcPct val="150000"/>
              </a:lnSpc>
              <a:buFont typeface="Arial" panose="020B0604020202020204" pitchFamily="34" charset="0"/>
              <a:buChar char="•"/>
            </a:pPr>
            <a:r>
              <a:rPr lang="en-US" sz="1800" b="1" i="1" dirty="0" smtClean="0">
                <a:solidFill>
                  <a:schemeClr val="tx1"/>
                </a:solidFill>
              </a:rPr>
              <a:t>There have been no significate changes to the 2018 report.</a:t>
            </a:r>
          </a:p>
          <a:p>
            <a:pPr marL="742950" lvl="1" indent="-285750" algn="l">
              <a:lnSpc>
                <a:spcPct val="150000"/>
              </a:lnSpc>
              <a:buFont typeface="Arial" panose="020B0604020202020204" pitchFamily="34" charset="0"/>
              <a:buChar char="•"/>
            </a:pPr>
            <a:r>
              <a:rPr lang="en-US" sz="1400" b="1" i="1" dirty="0" smtClean="0">
                <a:solidFill>
                  <a:srgbClr val="C00000"/>
                </a:solidFill>
              </a:rPr>
              <a:t>Suggestion: Before entering any data print your Church Report with prior year </a:t>
            </a:r>
            <a:r>
              <a:rPr lang="en-US" sz="1400" b="1" i="1" dirty="0" err="1" smtClean="0">
                <a:solidFill>
                  <a:srgbClr val="C00000"/>
                </a:solidFill>
              </a:rPr>
              <a:t>comparision</a:t>
            </a:r>
            <a:r>
              <a:rPr lang="en-US" sz="1400" b="1" i="1" dirty="0" smtClean="0">
                <a:solidFill>
                  <a:schemeClr val="tx1"/>
                </a:solidFill>
              </a:rPr>
              <a:t>.</a:t>
            </a:r>
          </a:p>
          <a:p>
            <a:pPr marL="285750" indent="-285750" algn="l">
              <a:lnSpc>
                <a:spcPct val="150000"/>
              </a:lnSpc>
              <a:buFont typeface="Arial" panose="020B0604020202020204" pitchFamily="34" charset="0"/>
              <a:buChar char="•"/>
            </a:pPr>
            <a:r>
              <a:rPr lang="en-US" sz="1800" b="1" i="1" dirty="0" smtClean="0">
                <a:solidFill>
                  <a:schemeClr val="tx1"/>
                </a:solidFill>
              </a:rPr>
              <a:t>Reports cannot be changed after they have been vetted and submitted to GCFA. </a:t>
            </a:r>
            <a:endParaRPr lang="en-US" sz="1800" b="1" i="1" dirty="0">
              <a:solidFill>
                <a:schemeClr val="tx1"/>
              </a:solidFill>
            </a:endParaRPr>
          </a:p>
          <a:p>
            <a:pPr algn="l">
              <a:lnSpc>
                <a:spcPct val="150000"/>
              </a:lnSpc>
            </a:pPr>
            <a:endParaRPr lang="en-US" sz="1600" b="1" i="1" dirty="0" smtClean="0">
              <a:solidFill>
                <a:schemeClr val="tx1"/>
              </a:solidFill>
            </a:endParaRPr>
          </a:p>
        </p:txBody>
      </p:sp>
      <p:pic>
        <p:nvPicPr>
          <p:cNvPr id="5" name="Picture 4" descr="GNJ_English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24352" y="6143112"/>
            <a:ext cx="2099036" cy="58632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25489681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544312" y="395893"/>
            <a:ext cx="7682972" cy="875557"/>
          </a:xfrm>
        </p:spPr>
        <p:txBody>
          <a:bodyPr>
            <a:normAutofit fontScale="90000"/>
          </a:bodyPr>
          <a:lstStyle/>
          <a:p>
            <a:pPr algn="l"/>
            <a:r>
              <a:rPr lang="en-US" sz="4000" b="1" dirty="0" smtClean="0">
                <a:latin typeface="Franklin Gothic Book"/>
                <a:cs typeface="Franklin Gothic Book"/>
              </a:rPr>
              <a:t>Table 1: Membership &amp; Participation</a:t>
            </a:r>
            <a:endParaRPr lang="en-US" sz="4000" b="1" dirty="0">
              <a:latin typeface="Franklin Gothic Book"/>
              <a:cs typeface="Franklin Gothic Book"/>
            </a:endParaRPr>
          </a:p>
        </p:txBody>
      </p:sp>
      <p:pic>
        <p:nvPicPr>
          <p:cNvPr id="5" name="Picture 4" descr="GNJ_English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24352" y="6143112"/>
            <a:ext cx="2099036" cy="586323"/>
          </a:xfrm>
          <a:prstGeom prst="rect">
            <a:avLst/>
          </a:prstGeom>
        </p:spPr>
      </p:pic>
      <p:pic>
        <p:nvPicPr>
          <p:cNvPr id="11" name="Picture 10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64590" y="1559473"/>
            <a:ext cx="8067675" cy="4495800"/>
          </a:xfrm>
          <a:prstGeom prst="rect">
            <a:avLst/>
          </a:prstGeom>
        </p:spPr>
      </p:pic>
      <p:sp>
        <p:nvSpPr>
          <p:cNvPr id="3" name="TextBox 2"/>
          <p:cNvSpPr txBox="1"/>
          <p:nvPr/>
        </p:nvSpPr>
        <p:spPr>
          <a:xfrm>
            <a:off x="7183224" y="1271450"/>
            <a:ext cx="1640264" cy="646331"/>
          </a:xfrm>
          <a:prstGeom prst="rect">
            <a:avLst/>
          </a:prstGeom>
          <a:solidFill>
            <a:schemeClr val="accent2">
              <a:lumMod val="20000"/>
              <a:lumOff val="80000"/>
            </a:schemeClr>
          </a:solidFill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algn="ctr"/>
            <a:r>
              <a:rPr lang="en-US" sz="1200" b="1" dirty="0" smtClean="0"/>
              <a:t>Line 1 auto populates based on last year’s ending total.</a:t>
            </a:r>
            <a:endParaRPr lang="en-US" sz="1200" b="1" dirty="0"/>
          </a:p>
        </p:txBody>
      </p:sp>
    </p:spTree>
    <p:extLst>
      <p:ext uri="{BB962C8B-B14F-4D97-AF65-F5344CB8AC3E}">
        <p14:creationId xmlns:p14="http://schemas.microsoft.com/office/powerpoint/2010/main" val="363467667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544312" y="395893"/>
            <a:ext cx="7682972" cy="875557"/>
          </a:xfrm>
        </p:spPr>
        <p:txBody>
          <a:bodyPr>
            <a:normAutofit fontScale="90000"/>
          </a:bodyPr>
          <a:lstStyle/>
          <a:p>
            <a:pPr algn="l"/>
            <a:r>
              <a:rPr lang="en-US" sz="4000" b="1" dirty="0" smtClean="0">
                <a:latin typeface="Franklin Gothic Book"/>
                <a:cs typeface="Franklin Gothic Book"/>
              </a:rPr>
              <a:t>Table 1: Membership &amp; Participation</a:t>
            </a:r>
            <a:endParaRPr lang="en-US" sz="4000" b="1" dirty="0">
              <a:latin typeface="Franklin Gothic Book"/>
              <a:cs typeface="Franklin Gothic Book"/>
            </a:endParaRPr>
          </a:p>
        </p:txBody>
      </p:sp>
      <p:pic>
        <p:nvPicPr>
          <p:cNvPr id="5" name="Picture 4" descr="GNJ_English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24352" y="6143112"/>
            <a:ext cx="2099036" cy="586323"/>
          </a:xfrm>
          <a:prstGeom prst="rect">
            <a:avLst/>
          </a:prstGeom>
        </p:spPr>
      </p:pic>
      <p:sp>
        <p:nvSpPr>
          <p:cNvPr id="6" name="TextBox 5"/>
          <p:cNvSpPr txBox="1"/>
          <p:nvPr/>
        </p:nvSpPr>
        <p:spPr>
          <a:xfrm>
            <a:off x="7183224" y="4929050"/>
            <a:ext cx="1640264" cy="646331"/>
          </a:xfrm>
          <a:prstGeom prst="rect">
            <a:avLst/>
          </a:prstGeom>
          <a:solidFill>
            <a:schemeClr val="accent2">
              <a:lumMod val="20000"/>
              <a:lumOff val="80000"/>
            </a:schemeClr>
          </a:solidFill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algn="ctr"/>
            <a:r>
              <a:rPr lang="en-US" sz="1200" b="1" dirty="0" smtClean="0"/>
              <a:t>The Total in Line 5 &amp; 6 must equal total membership in Line 4.</a:t>
            </a:r>
            <a:endParaRPr lang="en-US" sz="1200" b="1" dirty="0"/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98453" y="1259788"/>
            <a:ext cx="6725290" cy="525413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39693456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544312" y="395893"/>
            <a:ext cx="7682972" cy="875557"/>
          </a:xfrm>
        </p:spPr>
        <p:txBody>
          <a:bodyPr>
            <a:normAutofit fontScale="90000"/>
          </a:bodyPr>
          <a:lstStyle/>
          <a:p>
            <a:pPr algn="l"/>
            <a:r>
              <a:rPr lang="en-US" sz="4000" b="1" dirty="0" smtClean="0">
                <a:latin typeface="Franklin Gothic Book"/>
                <a:cs typeface="Franklin Gothic Book"/>
              </a:rPr>
              <a:t>Table 1: Membership &amp; Participation</a:t>
            </a:r>
            <a:endParaRPr lang="en-US" sz="4000" b="1" dirty="0">
              <a:latin typeface="Franklin Gothic Book"/>
              <a:cs typeface="Franklin Gothic Book"/>
            </a:endParaRPr>
          </a:p>
        </p:txBody>
      </p:sp>
      <p:pic>
        <p:nvPicPr>
          <p:cNvPr id="5" name="Picture 4" descr="GNJ_English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24352" y="6143112"/>
            <a:ext cx="2099036" cy="586323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92959" y="1667099"/>
            <a:ext cx="7934325" cy="2066925"/>
          </a:xfrm>
          <a:prstGeom prst="rect">
            <a:avLst/>
          </a:prstGeom>
        </p:spPr>
      </p:pic>
      <p:pic>
        <p:nvPicPr>
          <p:cNvPr id="8" name="Picture 7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292959" y="3849906"/>
            <a:ext cx="7962900" cy="153352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99196480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544312" y="395893"/>
            <a:ext cx="7682972" cy="875557"/>
          </a:xfrm>
        </p:spPr>
        <p:txBody>
          <a:bodyPr>
            <a:normAutofit fontScale="90000"/>
          </a:bodyPr>
          <a:lstStyle/>
          <a:p>
            <a:pPr algn="l"/>
            <a:r>
              <a:rPr lang="en-US" sz="4000" b="1" dirty="0" smtClean="0">
                <a:latin typeface="Franklin Gothic Book"/>
                <a:cs typeface="Franklin Gothic Book"/>
              </a:rPr>
              <a:t>Table 1: Membership &amp; Participation</a:t>
            </a:r>
            <a:endParaRPr lang="en-US" sz="4000" b="1" dirty="0">
              <a:latin typeface="Franklin Gothic Book"/>
              <a:cs typeface="Franklin Gothic Book"/>
            </a:endParaRPr>
          </a:p>
        </p:txBody>
      </p:sp>
      <p:pic>
        <p:nvPicPr>
          <p:cNvPr id="5" name="Picture 4" descr="GNJ_English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24352" y="6143112"/>
            <a:ext cx="2099036" cy="586323"/>
          </a:xfrm>
          <a:prstGeom prst="rect">
            <a:avLst/>
          </a:prstGeom>
        </p:spPr>
      </p:pic>
      <p:pic>
        <p:nvPicPr>
          <p:cNvPr id="6" name="Picture 5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19569" y="1200192"/>
            <a:ext cx="6604783" cy="5236081"/>
          </a:xfrm>
          <a:prstGeom prst="rect">
            <a:avLst/>
          </a:prstGeom>
        </p:spPr>
      </p:pic>
      <p:sp>
        <p:nvSpPr>
          <p:cNvPr id="7" name="TextBox 6"/>
          <p:cNvSpPr txBox="1"/>
          <p:nvPr/>
        </p:nvSpPr>
        <p:spPr>
          <a:xfrm>
            <a:off x="6966407" y="2053368"/>
            <a:ext cx="1640264" cy="646331"/>
          </a:xfrm>
          <a:prstGeom prst="rect">
            <a:avLst/>
          </a:prstGeom>
          <a:solidFill>
            <a:schemeClr val="accent2">
              <a:lumMod val="20000"/>
              <a:lumOff val="80000"/>
            </a:schemeClr>
          </a:solidFill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algn="ctr"/>
            <a:r>
              <a:rPr lang="en-US" sz="1200" b="1" dirty="0" smtClean="0"/>
              <a:t>Count all those who have participated in any church groups.</a:t>
            </a:r>
            <a:endParaRPr lang="en-US" sz="1200" b="1" dirty="0"/>
          </a:p>
        </p:txBody>
      </p:sp>
    </p:spTree>
    <p:extLst>
      <p:ext uri="{BB962C8B-B14F-4D97-AF65-F5344CB8AC3E}">
        <p14:creationId xmlns:p14="http://schemas.microsoft.com/office/powerpoint/2010/main" val="398545199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544312" y="395893"/>
            <a:ext cx="7682972" cy="875557"/>
          </a:xfrm>
        </p:spPr>
        <p:txBody>
          <a:bodyPr>
            <a:normAutofit fontScale="90000"/>
          </a:bodyPr>
          <a:lstStyle/>
          <a:p>
            <a:pPr algn="l"/>
            <a:r>
              <a:rPr lang="en-US" sz="4000" b="1" dirty="0" smtClean="0">
                <a:latin typeface="Franklin Gothic Book"/>
                <a:cs typeface="Franklin Gothic Book"/>
              </a:rPr>
              <a:t>Table 1: Membership &amp; Participation</a:t>
            </a:r>
            <a:endParaRPr lang="en-US" sz="4000" b="1" dirty="0">
              <a:latin typeface="Franklin Gothic Book"/>
              <a:cs typeface="Franklin Gothic Book"/>
            </a:endParaRPr>
          </a:p>
        </p:txBody>
      </p:sp>
      <p:pic>
        <p:nvPicPr>
          <p:cNvPr id="5" name="Picture 4" descr="GNJ_English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24352" y="6143112"/>
            <a:ext cx="2099036" cy="586323"/>
          </a:xfrm>
          <a:prstGeom prst="rect">
            <a:avLst/>
          </a:prstGeom>
        </p:spPr>
      </p:pic>
      <p:sp>
        <p:nvSpPr>
          <p:cNvPr id="7" name="TextBox 6"/>
          <p:cNvSpPr txBox="1"/>
          <p:nvPr/>
        </p:nvSpPr>
        <p:spPr>
          <a:xfrm>
            <a:off x="7183224" y="4729799"/>
            <a:ext cx="1640264" cy="1384995"/>
          </a:xfrm>
          <a:prstGeom prst="rect">
            <a:avLst/>
          </a:prstGeom>
          <a:solidFill>
            <a:schemeClr val="accent2">
              <a:lumMod val="20000"/>
              <a:lumOff val="80000"/>
            </a:schemeClr>
          </a:solidFill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algn="ctr"/>
            <a:r>
              <a:rPr lang="en-US" sz="1200" b="1" dirty="0" smtClean="0"/>
              <a:t>This Mission Section has been reorganized to better collect how churches do ministry. And if your ministry fits in both categories, count it in twice.</a:t>
            </a:r>
            <a:endParaRPr lang="en-US" sz="1200" b="1" dirty="0"/>
          </a:p>
        </p:txBody>
      </p:sp>
      <p:sp>
        <p:nvSpPr>
          <p:cNvPr id="3" name="Left Arrow 2"/>
          <p:cNvSpPr/>
          <p:nvPr/>
        </p:nvSpPr>
        <p:spPr>
          <a:xfrm>
            <a:off x="6824351" y="4021140"/>
            <a:ext cx="1037603" cy="596627"/>
          </a:xfrm>
          <a:prstGeom prst="leftArrow">
            <a:avLst/>
          </a:prstGeom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400" b="1" dirty="0" smtClean="0"/>
              <a:t>Example</a:t>
            </a:r>
            <a:endParaRPr lang="en-US" sz="1400" b="1" dirty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02911" y="1211108"/>
            <a:ext cx="6521440" cy="544304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380958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544312" y="395893"/>
            <a:ext cx="7682972" cy="875557"/>
          </a:xfrm>
        </p:spPr>
        <p:txBody>
          <a:bodyPr>
            <a:normAutofit/>
          </a:bodyPr>
          <a:lstStyle/>
          <a:p>
            <a:pPr algn="l"/>
            <a:r>
              <a:rPr lang="en-US" sz="4000" b="1" dirty="0" smtClean="0">
                <a:latin typeface="Franklin Gothic Book"/>
                <a:cs typeface="Franklin Gothic Book"/>
              </a:rPr>
              <a:t>Table 2: Assets &amp; Expenses</a:t>
            </a:r>
            <a:endParaRPr lang="en-US" sz="4000" b="1" dirty="0">
              <a:latin typeface="Franklin Gothic Book"/>
              <a:cs typeface="Franklin Gothic Book"/>
            </a:endParaRPr>
          </a:p>
        </p:txBody>
      </p:sp>
      <p:pic>
        <p:nvPicPr>
          <p:cNvPr id="5" name="Picture 4" descr="GNJ_English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24352" y="6143112"/>
            <a:ext cx="2099036" cy="586323"/>
          </a:xfrm>
          <a:prstGeom prst="rect">
            <a:avLst/>
          </a:prstGeom>
        </p:spPr>
      </p:pic>
      <p:pic>
        <p:nvPicPr>
          <p:cNvPr id="3" name="Picture 2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37684" y="1353434"/>
            <a:ext cx="7896225" cy="398145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7674707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544312" y="395893"/>
            <a:ext cx="7682972" cy="875557"/>
          </a:xfrm>
        </p:spPr>
        <p:txBody>
          <a:bodyPr>
            <a:normAutofit/>
          </a:bodyPr>
          <a:lstStyle/>
          <a:p>
            <a:pPr algn="l"/>
            <a:r>
              <a:rPr lang="en-US" sz="4000" b="1" dirty="0" smtClean="0">
                <a:latin typeface="Franklin Gothic Book"/>
                <a:cs typeface="Franklin Gothic Book"/>
              </a:rPr>
              <a:t>Table 2: Assets &amp; Expenses</a:t>
            </a:r>
            <a:endParaRPr lang="en-US" sz="4000" b="1" dirty="0">
              <a:latin typeface="Franklin Gothic Book"/>
              <a:cs typeface="Franklin Gothic Book"/>
            </a:endParaRPr>
          </a:p>
        </p:txBody>
      </p:sp>
      <p:pic>
        <p:nvPicPr>
          <p:cNvPr id="5" name="Picture 4" descr="GNJ_English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24352" y="6143112"/>
            <a:ext cx="2099036" cy="586323"/>
          </a:xfrm>
          <a:prstGeom prst="rect">
            <a:avLst/>
          </a:prstGeom>
        </p:spPr>
      </p:pic>
      <p:sp>
        <p:nvSpPr>
          <p:cNvPr id="6" name="TextBox 5"/>
          <p:cNvSpPr txBox="1"/>
          <p:nvPr/>
        </p:nvSpPr>
        <p:spPr>
          <a:xfrm>
            <a:off x="3101419" y="5102334"/>
            <a:ext cx="2158740" cy="1015663"/>
          </a:xfrm>
          <a:prstGeom prst="rect">
            <a:avLst/>
          </a:prstGeom>
          <a:solidFill>
            <a:schemeClr val="accent2">
              <a:lumMod val="20000"/>
              <a:lumOff val="80000"/>
            </a:schemeClr>
          </a:solidFill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algn="ctr"/>
            <a:r>
              <a:rPr lang="en-US" sz="1200" b="1" dirty="0" smtClean="0"/>
              <a:t>Shared Ministries and Special Sunday amounts sent to the Conference Office will be populated on their appropriate lines by the Conference Office. </a:t>
            </a:r>
            <a:endParaRPr lang="en-US" sz="1200" b="1" dirty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32923" y="1477154"/>
            <a:ext cx="7905750" cy="341947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0072591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544312" y="395893"/>
            <a:ext cx="7682972" cy="875557"/>
          </a:xfrm>
        </p:spPr>
        <p:txBody>
          <a:bodyPr>
            <a:normAutofit/>
          </a:bodyPr>
          <a:lstStyle/>
          <a:p>
            <a:pPr algn="l"/>
            <a:r>
              <a:rPr lang="en-US" sz="4000" b="1" dirty="0" smtClean="0">
                <a:latin typeface="Franklin Gothic Book"/>
                <a:cs typeface="Franklin Gothic Book"/>
              </a:rPr>
              <a:t>Table 2: Assets &amp; Expenses</a:t>
            </a:r>
            <a:endParaRPr lang="en-US" sz="4000" b="1" dirty="0">
              <a:latin typeface="Franklin Gothic Book"/>
              <a:cs typeface="Franklin Gothic Book"/>
            </a:endParaRPr>
          </a:p>
        </p:txBody>
      </p:sp>
      <p:pic>
        <p:nvPicPr>
          <p:cNvPr id="5" name="Picture 4" descr="GNJ_English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24352" y="6143112"/>
            <a:ext cx="2099036" cy="586323"/>
          </a:xfrm>
          <a:prstGeom prst="rect">
            <a:avLst/>
          </a:prstGeom>
        </p:spPr>
      </p:pic>
      <p:sp>
        <p:nvSpPr>
          <p:cNvPr id="6" name="TextBox 5"/>
          <p:cNvSpPr txBox="1"/>
          <p:nvPr/>
        </p:nvSpPr>
        <p:spPr>
          <a:xfrm>
            <a:off x="544312" y="5266712"/>
            <a:ext cx="6101585" cy="1569660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1600" b="1" dirty="0" smtClean="0"/>
              <a:t>Base Compensation section for clergy has been reorganized for better clarification.  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1600" b="1" dirty="0" smtClean="0"/>
          </a:p>
          <a:p>
            <a:r>
              <a:rPr lang="en-US" sz="1600" b="1" dirty="0" smtClean="0"/>
              <a:t>NOTE: Senior/Lead pastor compensation includes any clergy status in the lead/primary role.  If a church has a supply pastor, their salary including any applicable FICA taxes should be included on that line.</a:t>
            </a:r>
            <a:endParaRPr lang="en-US" sz="1600" b="1" dirty="0"/>
          </a:p>
        </p:txBody>
      </p:sp>
      <p:pic>
        <p:nvPicPr>
          <p:cNvPr id="7" name="Picture 6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44312" y="1271450"/>
            <a:ext cx="7943850" cy="375285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63595790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544312" y="395893"/>
            <a:ext cx="7682972" cy="875557"/>
          </a:xfrm>
        </p:spPr>
        <p:txBody>
          <a:bodyPr>
            <a:normAutofit/>
          </a:bodyPr>
          <a:lstStyle/>
          <a:p>
            <a:pPr algn="l"/>
            <a:r>
              <a:rPr lang="en-US" sz="4000" b="1" dirty="0" smtClean="0">
                <a:latin typeface="Franklin Gothic Book"/>
                <a:cs typeface="Franklin Gothic Book"/>
              </a:rPr>
              <a:t>Table 2: Assets &amp; Expenses</a:t>
            </a:r>
            <a:endParaRPr lang="en-US" sz="4000" b="1" dirty="0">
              <a:latin typeface="Franklin Gothic Book"/>
              <a:cs typeface="Franklin Gothic Book"/>
            </a:endParaRPr>
          </a:p>
        </p:txBody>
      </p:sp>
      <p:pic>
        <p:nvPicPr>
          <p:cNvPr id="5" name="Picture 4" descr="GNJ_English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24352" y="6143112"/>
            <a:ext cx="2099036" cy="586323"/>
          </a:xfrm>
          <a:prstGeom prst="rect">
            <a:avLst/>
          </a:prstGeom>
        </p:spPr>
      </p:pic>
      <p:pic>
        <p:nvPicPr>
          <p:cNvPr id="4" name="Picture 3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44312" y="1406388"/>
            <a:ext cx="7915275" cy="399097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9762889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544312" y="395893"/>
            <a:ext cx="7682972" cy="875557"/>
          </a:xfrm>
        </p:spPr>
        <p:txBody>
          <a:bodyPr>
            <a:normAutofit/>
          </a:bodyPr>
          <a:lstStyle/>
          <a:p>
            <a:pPr algn="l"/>
            <a:r>
              <a:rPr lang="en-US" sz="4000" b="1" dirty="0" smtClean="0">
                <a:latin typeface="Franklin Gothic Book"/>
                <a:cs typeface="Franklin Gothic Book"/>
              </a:rPr>
              <a:t>Table 2: Assets &amp; Expenses</a:t>
            </a:r>
            <a:endParaRPr lang="en-US" sz="4000" b="1" dirty="0">
              <a:latin typeface="Franklin Gothic Book"/>
              <a:cs typeface="Franklin Gothic Book"/>
            </a:endParaRPr>
          </a:p>
        </p:txBody>
      </p:sp>
      <p:pic>
        <p:nvPicPr>
          <p:cNvPr id="5" name="Picture 4" descr="GNJ_English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24352" y="6143112"/>
            <a:ext cx="2099036" cy="586323"/>
          </a:xfrm>
          <a:prstGeom prst="rect">
            <a:avLst/>
          </a:prstGeom>
        </p:spPr>
      </p:pic>
      <p:sp>
        <p:nvSpPr>
          <p:cNvPr id="7" name="TextBox 6"/>
          <p:cNvSpPr txBox="1"/>
          <p:nvPr/>
        </p:nvSpPr>
        <p:spPr>
          <a:xfrm>
            <a:off x="544312" y="4905469"/>
            <a:ext cx="6346682" cy="1815882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1600" b="1" dirty="0" smtClean="0"/>
              <a:t>Line 45a: Should include all employees who receive a W-2 at year-   end excluding clergy. 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1600" b="1" dirty="0" smtClean="0"/>
              <a:t>Line 45b: Should include the employer FICA match paid for the salaries reported on line 45a.  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1600" b="1" dirty="0" smtClean="0"/>
              <a:t>Line 45c: Should include all other payments for services.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1600" b="1" dirty="0" smtClean="0"/>
              <a:t>Line 45d: Should include any additional benefits paid for on behalf of all other church staff not sent to the Conference</a:t>
            </a:r>
            <a:r>
              <a:rPr lang="en-US" sz="1400" b="1" dirty="0" smtClean="0"/>
              <a:t>.</a:t>
            </a: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44312" y="1659709"/>
            <a:ext cx="7915275" cy="28575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90329215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544312" y="395893"/>
            <a:ext cx="7682972" cy="875557"/>
          </a:xfrm>
        </p:spPr>
        <p:txBody>
          <a:bodyPr>
            <a:normAutofit/>
          </a:bodyPr>
          <a:lstStyle/>
          <a:p>
            <a:pPr algn="l"/>
            <a:r>
              <a:rPr lang="en-US" sz="4000" b="1" dirty="0" smtClean="0">
                <a:latin typeface="Franklin Gothic Book"/>
                <a:cs typeface="Franklin Gothic Book"/>
              </a:rPr>
              <a:t>Table 2: Assets &amp; Expenses</a:t>
            </a:r>
            <a:endParaRPr lang="en-US" sz="4000" b="1" dirty="0">
              <a:latin typeface="Franklin Gothic Book"/>
              <a:cs typeface="Franklin Gothic Book"/>
            </a:endParaRPr>
          </a:p>
        </p:txBody>
      </p:sp>
      <p:pic>
        <p:nvPicPr>
          <p:cNvPr id="5" name="Picture 4" descr="GNJ_English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24352" y="6143112"/>
            <a:ext cx="2099036" cy="586323"/>
          </a:xfrm>
          <a:prstGeom prst="rect">
            <a:avLst/>
          </a:prstGeom>
        </p:spPr>
      </p:pic>
      <p:pic>
        <p:nvPicPr>
          <p:cNvPr id="4" name="Picture 3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28160" y="1307989"/>
            <a:ext cx="7915275" cy="466725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29902289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544312" y="395893"/>
            <a:ext cx="7682972" cy="875557"/>
          </a:xfrm>
        </p:spPr>
        <p:txBody>
          <a:bodyPr>
            <a:normAutofit/>
          </a:bodyPr>
          <a:lstStyle/>
          <a:p>
            <a:pPr algn="l"/>
            <a:r>
              <a:rPr lang="en-US" sz="4000" b="1" dirty="0" smtClean="0">
                <a:latin typeface="Franklin Gothic Book"/>
                <a:cs typeface="Franklin Gothic Book"/>
              </a:rPr>
              <a:t>Table 2: Assets &amp; Expenses</a:t>
            </a:r>
            <a:endParaRPr lang="en-US" sz="4000" b="1" dirty="0">
              <a:latin typeface="Franklin Gothic Book"/>
              <a:cs typeface="Franklin Gothic Book"/>
            </a:endParaRPr>
          </a:p>
        </p:txBody>
      </p:sp>
      <p:pic>
        <p:nvPicPr>
          <p:cNvPr id="5" name="Picture 4" descr="GNJ_English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24352" y="6143112"/>
            <a:ext cx="2099036" cy="586323"/>
          </a:xfrm>
          <a:prstGeom prst="rect">
            <a:avLst/>
          </a:prstGeom>
        </p:spPr>
      </p:pic>
      <p:sp>
        <p:nvSpPr>
          <p:cNvPr id="6" name="TextBox 5"/>
          <p:cNvSpPr txBox="1"/>
          <p:nvPr/>
        </p:nvSpPr>
        <p:spPr>
          <a:xfrm>
            <a:off x="385298" y="4097113"/>
            <a:ext cx="6213465" cy="1077218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1600" b="1" dirty="0" smtClean="0"/>
              <a:t>Line 49: Should include any building improvements that will extend the life of an asset for more than a year. (i.e. painting a room or remodeling  a kitchen)  This line can also include major equipment purchases (</a:t>
            </a:r>
            <a:r>
              <a:rPr lang="en-US" sz="1600" b="1" dirty="0" err="1" smtClean="0"/>
              <a:t>i.e</a:t>
            </a:r>
            <a:r>
              <a:rPr lang="en-US" sz="1600" b="1" dirty="0" smtClean="0"/>
              <a:t> new water heater).</a:t>
            </a:r>
            <a:endParaRPr lang="en-US" sz="1600" b="1" dirty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32923" y="1617481"/>
            <a:ext cx="7905750" cy="21336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12840084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544312" y="395893"/>
            <a:ext cx="7682972" cy="875557"/>
          </a:xfrm>
        </p:spPr>
        <p:txBody>
          <a:bodyPr>
            <a:normAutofit/>
          </a:bodyPr>
          <a:lstStyle/>
          <a:p>
            <a:pPr algn="l"/>
            <a:r>
              <a:rPr lang="en-US" sz="4000" b="1" dirty="0" smtClean="0">
                <a:latin typeface="Franklin Gothic Book"/>
                <a:cs typeface="Franklin Gothic Book"/>
              </a:rPr>
              <a:t>Table 3: Income</a:t>
            </a:r>
            <a:endParaRPr lang="en-US" sz="4000" b="1" dirty="0">
              <a:latin typeface="Franklin Gothic Book"/>
              <a:cs typeface="Franklin Gothic Book"/>
            </a:endParaRPr>
          </a:p>
        </p:txBody>
      </p:sp>
      <p:pic>
        <p:nvPicPr>
          <p:cNvPr id="5" name="Picture 4" descr="GNJ_English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24352" y="6143112"/>
            <a:ext cx="2099036" cy="586323"/>
          </a:xfrm>
          <a:prstGeom prst="rect">
            <a:avLst/>
          </a:prstGeom>
        </p:spPr>
      </p:pic>
      <p:pic>
        <p:nvPicPr>
          <p:cNvPr id="4" name="Picture 3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61485" y="1160958"/>
            <a:ext cx="8048625" cy="492442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80316801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544312" y="395893"/>
            <a:ext cx="7682972" cy="875557"/>
          </a:xfrm>
        </p:spPr>
        <p:txBody>
          <a:bodyPr>
            <a:normAutofit/>
          </a:bodyPr>
          <a:lstStyle/>
          <a:p>
            <a:pPr algn="l"/>
            <a:r>
              <a:rPr lang="en-US" sz="4000" b="1" dirty="0" smtClean="0">
                <a:latin typeface="Franklin Gothic Book"/>
                <a:cs typeface="Franklin Gothic Book"/>
              </a:rPr>
              <a:t>Table 3: Income</a:t>
            </a:r>
            <a:endParaRPr lang="en-US" sz="4000" b="1" dirty="0">
              <a:latin typeface="Franklin Gothic Book"/>
              <a:cs typeface="Franklin Gothic Book"/>
            </a:endParaRPr>
          </a:p>
        </p:txBody>
      </p:sp>
      <p:pic>
        <p:nvPicPr>
          <p:cNvPr id="5" name="Picture 4" descr="GNJ_English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24352" y="6143112"/>
            <a:ext cx="2099036" cy="586323"/>
          </a:xfrm>
          <a:prstGeom prst="rect">
            <a:avLst/>
          </a:prstGeom>
        </p:spPr>
      </p:pic>
      <p:pic>
        <p:nvPicPr>
          <p:cNvPr id="3" name="Picture 2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63141" y="1621262"/>
            <a:ext cx="7991475" cy="231457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93436547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544312" y="395893"/>
            <a:ext cx="7682972" cy="875557"/>
          </a:xfrm>
        </p:spPr>
        <p:txBody>
          <a:bodyPr>
            <a:normAutofit/>
          </a:bodyPr>
          <a:lstStyle/>
          <a:p>
            <a:pPr algn="l"/>
            <a:r>
              <a:rPr lang="en-US" sz="4000" b="1" dirty="0" smtClean="0">
                <a:latin typeface="Franklin Gothic Book"/>
                <a:cs typeface="Franklin Gothic Book"/>
              </a:rPr>
              <a:t>Table 3: Income</a:t>
            </a:r>
            <a:endParaRPr lang="en-US" sz="4000" b="1" dirty="0">
              <a:latin typeface="Franklin Gothic Book"/>
              <a:cs typeface="Franklin Gothic Book"/>
            </a:endParaRPr>
          </a:p>
        </p:txBody>
      </p:sp>
      <p:pic>
        <p:nvPicPr>
          <p:cNvPr id="5" name="Picture 4" descr="GNJ_English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24352" y="6143112"/>
            <a:ext cx="2099036" cy="586323"/>
          </a:xfrm>
          <a:prstGeom prst="rect">
            <a:avLst/>
          </a:prstGeom>
        </p:spPr>
      </p:pic>
      <p:pic>
        <p:nvPicPr>
          <p:cNvPr id="4" name="Picture 3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44312" y="1493019"/>
            <a:ext cx="8067675" cy="3419475"/>
          </a:xfrm>
          <a:prstGeom prst="rect">
            <a:avLst/>
          </a:prstGeom>
        </p:spPr>
      </p:pic>
      <p:sp>
        <p:nvSpPr>
          <p:cNvPr id="6" name="TextBox 5"/>
          <p:cNvSpPr txBox="1"/>
          <p:nvPr/>
        </p:nvSpPr>
        <p:spPr>
          <a:xfrm>
            <a:off x="7402439" y="3942837"/>
            <a:ext cx="1649690" cy="461665"/>
          </a:xfrm>
          <a:prstGeom prst="rect">
            <a:avLst/>
          </a:prstGeom>
          <a:solidFill>
            <a:schemeClr val="accent2">
              <a:lumMod val="20000"/>
              <a:lumOff val="80000"/>
            </a:schemeClr>
          </a:solidFill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algn="ctr"/>
            <a:r>
              <a:rPr lang="en-US" sz="1200" b="1" dirty="0" smtClean="0"/>
              <a:t>Include Mission Funds collected here. </a:t>
            </a:r>
            <a:endParaRPr lang="en-US" sz="1200" b="1" dirty="0"/>
          </a:p>
        </p:txBody>
      </p:sp>
    </p:spTree>
    <p:extLst>
      <p:ext uri="{BB962C8B-B14F-4D97-AF65-F5344CB8AC3E}">
        <p14:creationId xmlns:p14="http://schemas.microsoft.com/office/powerpoint/2010/main" val="309610121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544312" y="395893"/>
            <a:ext cx="7682972" cy="875557"/>
          </a:xfrm>
        </p:spPr>
        <p:txBody>
          <a:bodyPr>
            <a:normAutofit/>
          </a:bodyPr>
          <a:lstStyle/>
          <a:p>
            <a:pPr algn="l"/>
            <a:r>
              <a:rPr lang="en-US" sz="4000" b="1" dirty="0" smtClean="0">
                <a:latin typeface="Franklin Gothic Book"/>
                <a:cs typeface="Franklin Gothic Book"/>
              </a:rPr>
              <a:t>Table 3: Income</a:t>
            </a:r>
            <a:endParaRPr lang="en-US" sz="4000" b="1" dirty="0">
              <a:latin typeface="Franklin Gothic Book"/>
              <a:cs typeface="Franklin Gothic Book"/>
            </a:endParaRPr>
          </a:p>
        </p:txBody>
      </p:sp>
      <p:pic>
        <p:nvPicPr>
          <p:cNvPr id="5" name="Picture 4" descr="GNJ_English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24352" y="6143112"/>
            <a:ext cx="2099036" cy="586323"/>
          </a:xfrm>
          <a:prstGeom prst="rect">
            <a:avLst/>
          </a:prstGeom>
        </p:spPr>
      </p:pic>
      <p:pic>
        <p:nvPicPr>
          <p:cNvPr id="3" name="Picture 2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66737" y="1420256"/>
            <a:ext cx="8010525" cy="290512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31032787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544312" y="395893"/>
            <a:ext cx="7682972" cy="875557"/>
          </a:xfrm>
        </p:spPr>
        <p:txBody>
          <a:bodyPr>
            <a:normAutofit/>
          </a:bodyPr>
          <a:lstStyle/>
          <a:p>
            <a:pPr algn="l"/>
            <a:r>
              <a:rPr lang="en-US" sz="4000" b="1" dirty="0" smtClean="0">
                <a:latin typeface="Franklin Gothic Book"/>
                <a:cs typeface="Franklin Gothic Book"/>
              </a:rPr>
              <a:t>Netting Concept</a:t>
            </a:r>
            <a:endParaRPr lang="en-US" sz="4000" b="1" dirty="0">
              <a:latin typeface="Franklin Gothic Book"/>
              <a:cs typeface="Franklin Gothic Book"/>
            </a:endParaRPr>
          </a:p>
        </p:txBody>
      </p:sp>
      <p:pic>
        <p:nvPicPr>
          <p:cNvPr id="5" name="Picture 4" descr="GNJ_English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24352" y="6143112"/>
            <a:ext cx="2099036" cy="586323"/>
          </a:xfrm>
          <a:prstGeom prst="rect">
            <a:avLst/>
          </a:prstGeom>
        </p:spPr>
      </p:pic>
      <p:pic>
        <p:nvPicPr>
          <p:cNvPr id="4" name="Picture 3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63351" y="2511315"/>
            <a:ext cx="5419725" cy="4000500"/>
          </a:xfrm>
          <a:prstGeom prst="rect">
            <a:avLst/>
          </a:prstGeom>
        </p:spPr>
      </p:pic>
      <p:sp>
        <p:nvSpPr>
          <p:cNvPr id="6" name="TextBox 5"/>
          <p:cNvSpPr txBox="1"/>
          <p:nvPr/>
        </p:nvSpPr>
        <p:spPr>
          <a:xfrm>
            <a:off x="544312" y="1418897"/>
            <a:ext cx="8095191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dirty="0" smtClean="0"/>
              <a:t>The Netting Concept allows you to net expenses with related income for situations such as church fundraisers, church run thrift stores and daycares, or building rentals.</a:t>
            </a:r>
            <a:endParaRPr lang="en-US" b="1" dirty="0"/>
          </a:p>
        </p:txBody>
      </p:sp>
      <p:sp>
        <p:nvSpPr>
          <p:cNvPr id="7" name="Left Arrow 6"/>
          <p:cNvSpPr/>
          <p:nvPr/>
        </p:nvSpPr>
        <p:spPr>
          <a:xfrm rot="20038406">
            <a:off x="6663306" y="2216441"/>
            <a:ext cx="1037603" cy="729132"/>
          </a:xfrm>
          <a:prstGeom prst="leftArrow">
            <a:avLst/>
          </a:prstGeom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400" b="1" dirty="0" smtClean="0"/>
              <a:t>Example</a:t>
            </a:r>
            <a:endParaRPr lang="en-US" sz="1400" b="1" dirty="0"/>
          </a:p>
        </p:txBody>
      </p:sp>
      <p:sp>
        <p:nvSpPr>
          <p:cNvPr id="8" name="TextBox 7"/>
          <p:cNvSpPr txBox="1"/>
          <p:nvPr/>
        </p:nvSpPr>
        <p:spPr>
          <a:xfrm>
            <a:off x="6695429" y="3856790"/>
            <a:ext cx="1649690" cy="1015663"/>
          </a:xfrm>
          <a:prstGeom prst="rect">
            <a:avLst/>
          </a:prstGeom>
          <a:solidFill>
            <a:schemeClr val="accent2">
              <a:lumMod val="20000"/>
              <a:lumOff val="80000"/>
            </a:schemeClr>
          </a:solidFill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algn="ctr"/>
            <a:r>
              <a:rPr lang="en-US" sz="1200" b="1" dirty="0" smtClean="0"/>
              <a:t>Netting allows for more consistent and accurate Shared Ministry Allocation for all churches.</a:t>
            </a:r>
            <a:endParaRPr lang="en-US" sz="1200" b="1" dirty="0"/>
          </a:p>
        </p:txBody>
      </p:sp>
    </p:spTree>
    <p:extLst>
      <p:ext uri="{BB962C8B-B14F-4D97-AF65-F5344CB8AC3E}">
        <p14:creationId xmlns:p14="http://schemas.microsoft.com/office/powerpoint/2010/main" val="48685892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544312" y="395893"/>
            <a:ext cx="7682972" cy="875557"/>
          </a:xfrm>
        </p:spPr>
        <p:txBody>
          <a:bodyPr>
            <a:normAutofit/>
          </a:bodyPr>
          <a:lstStyle/>
          <a:p>
            <a:pPr algn="l"/>
            <a:r>
              <a:rPr lang="en-US" sz="4000" b="1" dirty="0" smtClean="0">
                <a:latin typeface="Franklin Gothic Book"/>
                <a:cs typeface="Franklin Gothic Book"/>
              </a:rPr>
              <a:t>Shared </a:t>
            </a:r>
            <a:r>
              <a:rPr lang="en-US" sz="4000" b="1" dirty="0" smtClean="0">
                <a:latin typeface="Franklin Gothic Book"/>
                <a:cs typeface="Franklin Gothic Book"/>
              </a:rPr>
              <a:t>Ministry Formula</a:t>
            </a:r>
            <a:endParaRPr lang="en-US" sz="4000" b="1" dirty="0">
              <a:latin typeface="Franklin Gothic Book"/>
              <a:cs typeface="Franklin Gothic Book"/>
            </a:endParaRPr>
          </a:p>
        </p:txBody>
      </p:sp>
      <p:pic>
        <p:nvPicPr>
          <p:cNvPr id="5" name="Picture 4" descr="GNJ_English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24352" y="6143112"/>
            <a:ext cx="2099036" cy="586323"/>
          </a:xfrm>
          <a:prstGeom prst="rect">
            <a:avLst/>
          </a:prstGeom>
        </p:spPr>
      </p:pic>
      <p:pic>
        <p:nvPicPr>
          <p:cNvPr id="6" name="Picture 5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12021" y="2191407"/>
            <a:ext cx="8369372" cy="2948152"/>
          </a:xfrm>
          <a:prstGeom prst="rect">
            <a:avLst/>
          </a:prstGeom>
        </p:spPr>
      </p:pic>
      <p:sp>
        <p:nvSpPr>
          <p:cNvPr id="8" name="TextBox 7"/>
          <p:cNvSpPr txBox="1"/>
          <p:nvPr/>
        </p:nvSpPr>
        <p:spPr>
          <a:xfrm>
            <a:off x="544312" y="1387366"/>
            <a:ext cx="8237081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dirty="0" smtClean="0"/>
              <a:t>2018 Statistical Reports will be used in the 2020 Shared Ministry Calculation</a:t>
            </a:r>
            <a:r>
              <a:rPr lang="en-US" dirty="0" smtClean="0"/>
              <a:t>.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71265365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544312" y="395893"/>
            <a:ext cx="7682972" cy="875557"/>
          </a:xfrm>
        </p:spPr>
        <p:txBody>
          <a:bodyPr>
            <a:normAutofit/>
          </a:bodyPr>
          <a:lstStyle/>
          <a:p>
            <a:pPr algn="l"/>
            <a:r>
              <a:rPr lang="en-US" sz="4000" b="1" dirty="0" smtClean="0">
                <a:latin typeface="Franklin Gothic Book"/>
                <a:cs typeface="Franklin Gothic Book"/>
              </a:rPr>
              <a:t>Shared Ministry Formula</a:t>
            </a:r>
            <a:endParaRPr lang="en-US" sz="4000" b="1" dirty="0">
              <a:latin typeface="Franklin Gothic Book"/>
              <a:cs typeface="Franklin Gothic Book"/>
            </a:endParaRPr>
          </a:p>
        </p:txBody>
      </p:sp>
      <p:pic>
        <p:nvPicPr>
          <p:cNvPr id="5" name="Picture 4" descr="GNJ_English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24352" y="6143112"/>
            <a:ext cx="2099036" cy="586323"/>
          </a:xfrm>
          <a:prstGeom prst="rect">
            <a:avLst/>
          </a:prstGeom>
        </p:spPr>
      </p:pic>
      <p:sp>
        <p:nvSpPr>
          <p:cNvPr id="6" name="TextBox 5"/>
          <p:cNvSpPr txBox="1"/>
          <p:nvPr/>
        </p:nvSpPr>
        <p:spPr>
          <a:xfrm>
            <a:off x="6146277" y="2184560"/>
            <a:ext cx="2507530" cy="1077218"/>
          </a:xfrm>
          <a:prstGeom prst="rect">
            <a:avLst/>
          </a:prstGeom>
          <a:solidFill>
            <a:schemeClr val="accent2">
              <a:lumMod val="20000"/>
              <a:lumOff val="80000"/>
            </a:schemeClr>
          </a:solidFill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algn="ctr"/>
            <a:r>
              <a:rPr lang="en-US" sz="1600" b="1" dirty="0"/>
              <a:t>Increases to </a:t>
            </a:r>
            <a:r>
              <a:rPr lang="en-US" sz="1600" b="1" dirty="0" smtClean="0"/>
              <a:t>any of these </a:t>
            </a:r>
            <a:r>
              <a:rPr lang="en-US" sz="1600" b="1" dirty="0"/>
              <a:t>expense lines will result in an increase in a Church’s Shared Ministry Allocation.</a:t>
            </a:r>
          </a:p>
        </p:txBody>
      </p:sp>
      <p:pic>
        <p:nvPicPr>
          <p:cNvPr id="7" name="Picture 6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867105" y="1235623"/>
            <a:ext cx="5123792" cy="542939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19655880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70560" y="395894"/>
            <a:ext cx="7556724" cy="754176"/>
          </a:xfrm>
        </p:spPr>
        <p:txBody>
          <a:bodyPr>
            <a:normAutofit/>
          </a:bodyPr>
          <a:lstStyle/>
          <a:p>
            <a:r>
              <a:rPr lang="en-US" sz="3200" b="1" dirty="0" smtClean="0">
                <a:cs typeface="Franklin Gothic Book"/>
              </a:rPr>
              <a:t>2018 STATISTICAL REPORTS</a:t>
            </a:r>
            <a:endParaRPr lang="en-US" sz="3200" b="1" dirty="0">
              <a:cs typeface="Franklin Gothic Book"/>
            </a:endParaRP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69682" y="1480008"/>
            <a:ext cx="8861196" cy="4353233"/>
          </a:xfrm>
        </p:spPr>
        <p:txBody>
          <a:bodyPr>
            <a:normAutofit fontScale="92500" lnSpcReduction="10000"/>
          </a:bodyPr>
          <a:lstStyle/>
          <a:p>
            <a:pPr>
              <a:lnSpc>
                <a:spcPct val="150000"/>
              </a:lnSpc>
            </a:pPr>
            <a:r>
              <a:rPr lang="en-US" b="1" i="1" dirty="0" smtClean="0">
                <a:solidFill>
                  <a:schemeClr val="tx1"/>
                </a:solidFill>
              </a:rPr>
              <a:t>If you have any questions please email:</a:t>
            </a:r>
          </a:p>
          <a:p>
            <a:pPr marL="457200" indent="-457200" algn="l">
              <a:lnSpc>
                <a:spcPct val="150000"/>
              </a:lnSpc>
              <a:buFont typeface="Arial" panose="020B0604020202020204" pitchFamily="34" charset="0"/>
              <a:buChar char="•"/>
            </a:pPr>
            <a:r>
              <a:rPr lang="en-US" sz="2600" b="1" i="1" dirty="0" smtClean="0">
                <a:solidFill>
                  <a:schemeClr val="tx1"/>
                </a:solidFill>
              </a:rPr>
              <a:t>Danielle Andrews, Accounting Manager </a:t>
            </a:r>
            <a:r>
              <a:rPr lang="en-US" sz="2600" b="1" i="1" dirty="0" smtClean="0">
                <a:solidFill>
                  <a:schemeClr val="tx1"/>
                </a:solidFill>
                <a:hlinkClick r:id="rId2"/>
              </a:rPr>
              <a:t>dandrews@gnjumc.org</a:t>
            </a:r>
            <a:endParaRPr lang="en-US" sz="2600" b="1" i="1" dirty="0" smtClean="0">
              <a:solidFill>
                <a:schemeClr val="tx1"/>
              </a:solidFill>
            </a:endParaRPr>
          </a:p>
          <a:p>
            <a:pPr marL="457200" indent="-457200" algn="l">
              <a:lnSpc>
                <a:spcPct val="150000"/>
              </a:lnSpc>
              <a:buFont typeface="Arial" panose="020B0604020202020204" pitchFamily="34" charset="0"/>
              <a:buChar char="•"/>
            </a:pPr>
            <a:r>
              <a:rPr lang="en-US" sz="2600" b="1" i="1" dirty="0" smtClean="0">
                <a:solidFill>
                  <a:schemeClr val="tx1"/>
                </a:solidFill>
              </a:rPr>
              <a:t>John Cardillo, Conference Treasurer </a:t>
            </a:r>
            <a:r>
              <a:rPr lang="en-US" sz="2600" b="1" i="1" dirty="0" smtClean="0">
                <a:solidFill>
                  <a:schemeClr val="tx1"/>
                </a:solidFill>
                <a:hlinkClick r:id="rId3"/>
              </a:rPr>
              <a:t>treasurer@gnjumc.org</a:t>
            </a:r>
            <a:endParaRPr lang="en-US" sz="2600" b="1" i="1" dirty="0" smtClean="0">
              <a:solidFill>
                <a:schemeClr val="tx1"/>
              </a:solidFill>
            </a:endParaRPr>
          </a:p>
          <a:p>
            <a:pPr algn="l">
              <a:lnSpc>
                <a:spcPct val="150000"/>
              </a:lnSpc>
            </a:pPr>
            <a:endParaRPr lang="en-US" sz="2600" b="1" i="1" dirty="0">
              <a:solidFill>
                <a:schemeClr val="tx1"/>
              </a:solidFill>
            </a:endParaRPr>
          </a:p>
          <a:p>
            <a:pPr lvl="0">
              <a:lnSpc>
                <a:spcPct val="150000"/>
              </a:lnSpc>
            </a:pPr>
            <a:r>
              <a:rPr lang="en-US" sz="4400" b="1" i="1" dirty="0" smtClean="0">
                <a:solidFill>
                  <a:schemeClr val="tx1"/>
                </a:solidFill>
              </a:rPr>
              <a:t>Due Date: January </a:t>
            </a:r>
            <a:r>
              <a:rPr lang="en-US" sz="4400" b="1" i="1" dirty="0">
                <a:solidFill>
                  <a:schemeClr val="tx1"/>
                </a:solidFill>
              </a:rPr>
              <a:t>31, </a:t>
            </a:r>
            <a:r>
              <a:rPr lang="en-US" sz="4400" b="1" i="1" dirty="0" smtClean="0">
                <a:solidFill>
                  <a:schemeClr val="tx1"/>
                </a:solidFill>
              </a:rPr>
              <a:t>2019 </a:t>
            </a:r>
          </a:p>
          <a:p>
            <a:pPr lvl="0">
              <a:lnSpc>
                <a:spcPct val="150000"/>
              </a:lnSpc>
            </a:pPr>
            <a:r>
              <a:rPr lang="en-US" i="1" dirty="0" smtClean="0">
                <a:solidFill>
                  <a:srgbClr val="FF0000"/>
                </a:solidFill>
              </a:rPr>
              <a:t>(2018 </a:t>
            </a:r>
            <a:r>
              <a:rPr lang="en-US" i="1" dirty="0">
                <a:solidFill>
                  <a:srgbClr val="FF0000"/>
                </a:solidFill>
              </a:rPr>
              <a:t>Tables Available on December 15, </a:t>
            </a:r>
            <a:r>
              <a:rPr lang="en-US" i="1" dirty="0" smtClean="0">
                <a:solidFill>
                  <a:srgbClr val="FF0000"/>
                </a:solidFill>
              </a:rPr>
              <a:t>2018)</a:t>
            </a:r>
            <a:endParaRPr lang="en-US" i="1" dirty="0">
              <a:solidFill>
                <a:srgbClr val="FF0000"/>
              </a:solidFill>
            </a:endParaRPr>
          </a:p>
          <a:p>
            <a:pPr algn="l">
              <a:lnSpc>
                <a:spcPct val="150000"/>
              </a:lnSpc>
            </a:pPr>
            <a:endParaRPr lang="en-US" sz="2800" b="1" i="1" dirty="0">
              <a:solidFill>
                <a:schemeClr val="bg1">
                  <a:lumMod val="50000"/>
                </a:schemeClr>
              </a:solidFill>
            </a:endParaRPr>
          </a:p>
          <a:p>
            <a:pPr algn="l">
              <a:lnSpc>
                <a:spcPct val="150000"/>
              </a:lnSpc>
            </a:pPr>
            <a:endParaRPr lang="en-US" sz="1600" b="1" i="1" dirty="0" smtClean="0">
              <a:solidFill>
                <a:schemeClr val="bg1">
                  <a:lumMod val="50000"/>
                </a:schemeClr>
              </a:solidFill>
            </a:endParaRPr>
          </a:p>
        </p:txBody>
      </p:sp>
      <p:pic>
        <p:nvPicPr>
          <p:cNvPr id="5" name="Picture 4" descr="GNJ_English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24352" y="6143112"/>
            <a:ext cx="2099036" cy="58632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3944288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Office Theme">
  <a:themeElements>
    <a:clrScheme name="GNJ Powerpoint">
      <a:dk1>
        <a:sysClr val="windowText" lastClr="000000"/>
      </a:dk1>
      <a:lt1>
        <a:sysClr val="window" lastClr="FFFFFF"/>
      </a:lt1>
      <a:dk2>
        <a:srgbClr val="000000"/>
      </a:dk2>
      <a:lt2>
        <a:srgbClr val="FFFFFF"/>
      </a:lt2>
      <a:accent1>
        <a:srgbClr val="2D86BB"/>
      </a:accent1>
      <a:accent2>
        <a:srgbClr val="E5202F"/>
      </a:accent2>
      <a:accent3>
        <a:srgbClr val="000000"/>
      </a:accent3>
      <a:accent4>
        <a:srgbClr val="E5202F"/>
      </a:accent4>
      <a:accent5>
        <a:srgbClr val="2D86BB"/>
      </a:accent5>
      <a:accent6>
        <a:srgbClr val="F79646"/>
      </a:accent6>
      <a:hlink>
        <a:srgbClr val="E5202F"/>
      </a:hlink>
      <a:folHlink>
        <a:srgbClr val="2D86BB"/>
      </a:folHlink>
    </a:clrScheme>
    <a:fontScheme name="Angles">
      <a:majorFont>
        <a:latin typeface="Franklin Gothic Medium"/>
        <a:ea typeface=""/>
        <a:cs typeface=""/>
        <a:font script="Jpan" typeface="HG創英角ｺﾞｼｯｸUB"/>
        <a:font script="Hang" typeface="돋움"/>
        <a:font script="Hans" typeface="微软雅黑"/>
        <a:font script="Hant" typeface="微軟正黑體"/>
        <a:font script="Arab" typeface="Tahoma"/>
        <a:font script="Hebr" typeface="Aharoni"/>
        <a:font script="Thai" typeface="Lily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ajorFont>
      <a:minorFont>
        <a:latin typeface="Franklin Gothic Book"/>
        <a:ea typeface=""/>
        <a:cs typeface=""/>
        <a:font script="Jpan" typeface="ＭＳ Ｐゴシック"/>
        <a:font script="Hang" typeface="맑은 고딕"/>
        <a:font script="Hans" typeface="华文隶书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1434</TotalTime>
  <Words>565</Words>
  <Application>Microsoft Office PowerPoint</Application>
  <PresentationFormat>On-screen Show (4:3)</PresentationFormat>
  <Paragraphs>62</Paragraphs>
  <Slides>23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23</vt:i4>
      </vt:variant>
    </vt:vector>
  </HeadingPairs>
  <TitlesOfParts>
    <vt:vector size="28" baseType="lpstr">
      <vt:lpstr>Arial</vt:lpstr>
      <vt:lpstr>Arial Rounded MT Bold</vt:lpstr>
      <vt:lpstr>Franklin Gothic Book</vt:lpstr>
      <vt:lpstr>Franklin Gothic Medium</vt:lpstr>
      <vt:lpstr>Office Theme</vt:lpstr>
      <vt:lpstr>PowerPoint Presentation</vt:lpstr>
      <vt:lpstr>2018 STATISTICAL REPORTS</vt:lpstr>
      <vt:lpstr>2018 STATISTICAL REPORTS</vt:lpstr>
      <vt:lpstr>Table 1: Membership &amp; Participation</vt:lpstr>
      <vt:lpstr>Table 1: Membership &amp; Participation</vt:lpstr>
      <vt:lpstr>Table 1: Membership &amp; Participation</vt:lpstr>
      <vt:lpstr>Table 1: Membership &amp; Participation</vt:lpstr>
      <vt:lpstr>Table 1: Membership &amp; Participation</vt:lpstr>
      <vt:lpstr>Table 2: Assets &amp; Expenses</vt:lpstr>
      <vt:lpstr>Table 2: Assets &amp; Expenses</vt:lpstr>
      <vt:lpstr>Table 2: Assets &amp; Expenses</vt:lpstr>
      <vt:lpstr>Table 2: Assets &amp; Expenses</vt:lpstr>
      <vt:lpstr>Table 2: Assets &amp; Expenses</vt:lpstr>
      <vt:lpstr>Table 2: Assets &amp; Expenses</vt:lpstr>
      <vt:lpstr>Table 2: Assets &amp; Expenses</vt:lpstr>
      <vt:lpstr>Table 3: Income</vt:lpstr>
      <vt:lpstr>Table 3: Income</vt:lpstr>
      <vt:lpstr>Table 3: Income</vt:lpstr>
      <vt:lpstr>Table 3: Income</vt:lpstr>
      <vt:lpstr>Netting Concept</vt:lpstr>
      <vt:lpstr>Shared Ministry Formula</vt:lpstr>
      <vt:lpstr>Shared Ministry Formula</vt:lpstr>
      <vt:lpstr>2018 STATISTICAL REPORTS</vt:lpstr>
    </vt:vector>
  </TitlesOfParts>
  <Company>Greater New Jersey Annual Conference</Company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Brittney Reilly</dc:creator>
  <cp:lastModifiedBy>dandrews</cp:lastModifiedBy>
  <cp:revision>62</cp:revision>
  <cp:lastPrinted>2017-11-28T21:44:40Z</cp:lastPrinted>
  <dcterms:created xsi:type="dcterms:W3CDTF">2017-09-29T14:47:34Z</dcterms:created>
  <dcterms:modified xsi:type="dcterms:W3CDTF">2018-11-08T15:53:32Z</dcterms:modified>
</cp:coreProperties>
</file>