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2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6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169-9C26-E74D-BA96-1E1A0EF3DF46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DF252-05E9-4F43-B6BC-A9B51200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andrews@gnjumc.org" TargetMode="External"/><Relationship Id="rId2" Type="http://schemas.openxmlformats.org/officeDocument/2006/relationships/hyperlink" Target="mailto:jstorer@gnjumc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treasurer@gnjum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7" y="571273"/>
            <a:ext cx="4563216" cy="4171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892" y="5218890"/>
            <a:ext cx="8286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2017 STATISTICAL TRAINING</a:t>
            </a:r>
            <a:endParaRPr lang="en-US" sz="4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289" y="6175621"/>
            <a:ext cx="642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December 2017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419" y="5102334"/>
            <a:ext cx="215874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Shared Ministries and Special Sunday amounts sent to the Conference Office will be populated on their appropriate lines by the Conference Office. 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477154"/>
            <a:ext cx="79057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5266712"/>
            <a:ext cx="610158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Base Compensation section for clergy has been reorganized for better clarification.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r>
              <a:rPr lang="en-US" sz="1600" b="1" dirty="0" smtClean="0"/>
              <a:t>NOTE: Senior/Lead pastor compensation includes any clergy status in the lead/primary role.  If a church has a supply pastor, their salary including any applicable FICA taxes should be included on that line.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271450"/>
            <a:ext cx="7943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06388"/>
            <a:ext cx="7915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12" y="4905469"/>
            <a:ext cx="63466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Line 45a: Should include all employees who receive a W-2 at year-   end excluding clergy.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Line 45b: Should include the employer FICA match paid for the salaries reported on line 45a.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Line 45c: Should include all other payments for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Line 45d: Should include any additional benefits paid for on behalf of all other church staff not sent to the Conference</a:t>
            </a:r>
            <a:r>
              <a:rPr lang="en-US" sz="1400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659709"/>
            <a:ext cx="79152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0" y="1307989"/>
            <a:ext cx="7915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298" y="4097113"/>
            <a:ext cx="621346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Line 49: Should include any building improvements that will extend the life of an asset for more than a year. (i.e. painting a room or remodeling  a kitchen)  This line can also include major equipment purchases (</a:t>
            </a:r>
            <a:r>
              <a:rPr lang="en-US" sz="1600" b="1" dirty="0" err="1" smtClean="0"/>
              <a:t>i.e</a:t>
            </a:r>
            <a:r>
              <a:rPr lang="en-US" sz="1600" b="1" dirty="0" smtClean="0"/>
              <a:t> new water heater).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23" y="1617481"/>
            <a:ext cx="7905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3: Income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5" y="1160958"/>
            <a:ext cx="80486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3: Income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1621262"/>
            <a:ext cx="79914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3: Income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12" y="1493019"/>
            <a:ext cx="8067675" cy="341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2439" y="3942837"/>
            <a:ext cx="164969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Include Mission Funds collected here.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61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3: Income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420256"/>
            <a:ext cx="80105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Franklin Gothic Book"/>
              </a:rPr>
              <a:t>2017 STATISTICAL REPORTS</a:t>
            </a:r>
            <a:endParaRPr lang="en-US" sz="3200" dirty="0"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60" y="1480008"/>
            <a:ext cx="7960550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</a:rPr>
              <a:t>Login Information: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</a:rPr>
              <a:t>	Website: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http://ezra.gcfa.org</a:t>
            </a:r>
          </a:p>
          <a:p>
            <a:pPr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800" b="1" i="1" dirty="0" smtClean="0">
                <a:solidFill>
                  <a:schemeClr val="tx1"/>
                </a:solidFill>
              </a:rPr>
              <a:t>Username: 3360_ _ _ _ </a:t>
            </a:r>
            <a:r>
              <a:rPr lang="en-US" sz="1600" b="1" i="1" dirty="0" smtClean="0">
                <a:solidFill>
                  <a:schemeClr val="tx1"/>
                </a:solidFill>
              </a:rPr>
              <a:t>(4-Digit Church Number)</a:t>
            </a:r>
          </a:p>
          <a:p>
            <a:pPr algn="l">
              <a:lnSpc>
                <a:spcPct val="150000"/>
              </a:lnSpc>
            </a:pPr>
            <a:r>
              <a:rPr lang="en-US" sz="1600" b="1" i="1" dirty="0" smtClean="0">
                <a:solidFill>
                  <a:schemeClr val="tx1"/>
                </a:solidFill>
              </a:rPr>
              <a:t>	</a:t>
            </a:r>
            <a:r>
              <a:rPr lang="en-US" sz="2800" b="1" i="1" dirty="0" smtClean="0">
                <a:solidFill>
                  <a:schemeClr val="tx1"/>
                </a:solidFill>
              </a:rPr>
              <a:t>Password: gnjchurch17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</a:rPr>
              <a:t>Due Date:</a:t>
            </a:r>
            <a:endParaRPr lang="en-US" b="1" i="1" dirty="0">
              <a:solidFill>
                <a:schemeClr val="tx1"/>
              </a:solidFill>
            </a:endParaRPr>
          </a:p>
          <a:p>
            <a:pPr lvl="0" algn="l">
              <a:lnSpc>
                <a:spcPct val="150000"/>
              </a:lnSpc>
            </a:pPr>
            <a:r>
              <a:rPr lang="en-US" sz="2800" b="1" i="1" dirty="0" smtClean="0">
                <a:solidFill>
                  <a:schemeClr val="tx1"/>
                </a:solidFill>
              </a:rPr>
              <a:t>	January 31, 2018 </a:t>
            </a:r>
            <a:r>
              <a:rPr lang="en-US" sz="1700" i="1" dirty="0" smtClean="0">
                <a:solidFill>
                  <a:srgbClr val="FF0000"/>
                </a:solidFill>
              </a:rPr>
              <a:t>(2017 Tables</a:t>
            </a:r>
            <a:r>
              <a:rPr lang="en-US" sz="1700" i="1" dirty="0">
                <a:solidFill>
                  <a:srgbClr val="FF0000"/>
                </a:solidFill>
              </a:rPr>
              <a:t> </a:t>
            </a:r>
            <a:r>
              <a:rPr lang="en-US" sz="1700" i="1" dirty="0" smtClean="0">
                <a:solidFill>
                  <a:srgbClr val="FF0000"/>
                </a:solidFill>
              </a:rPr>
              <a:t>Available on December 15, 2017)</a:t>
            </a:r>
            <a:endParaRPr lang="en-US" sz="1700" i="1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Netting Concept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1" y="2511315"/>
            <a:ext cx="541972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12" y="1418897"/>
            <a:ext cx="80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Netting Concept allows you to net expenses with related income for situations such as church fundraisers, church run thrift stores and daycares, or building rentals.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 rot="20038406">
            <a:off x="6663306" y="2216441"/>
            <a:ext cx="1037603" cy="7291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Example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5429" y="3856790"/>
            <a:ext cx="16496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Netting allows for more consistent and accurate Shared Ministry Allocation for all churches.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68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Shared Ministry Formula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041886"/>
            <a:ext cx="7715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Shared Ministry Formula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77" y="2184560"/>
            <a:ext cx="250753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Increases to </a:t>
            </a:r>
            <a:r>
              <a:rPr lang="en-US" sz="1600" b="1" dirty="0" smtClean="0"/>
              <a:t>any of these </a:t>
            </a:r>
            <a:r>
              <a:rPr lang="en-US" sz="1600" b="1" dirty="0"/>
              <a:t>expense lines will result in an increase in a Church’s Shared Ministry Allocation.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56" y="1142322"/>
            <a:ext cx="51435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Franklin Gothic Book"/>
              </a:rPr>
              <a:t>2017 STATISTICAL REPORTS</a:t>
            </a:r>
            <a:endParaRPr lang="en-US" sz="3200" dirty="0"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2" y="1480008"/>
            <a:ext cx="8861196" cy="46631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</a:rPr>
              <a:t>If you have any questions please email: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Your Regional Administrative Assistant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Jessica Storer, Business Analyst </a:t>
            </a:r>
            <a:r>
              <a:rPr lang="en-US" sz="2600" b="1" i="1" dirty="0" smtClean="0">
                <a:solidFill>
                  <a:schemeClr val="tx1"/>
                </a:solidFill>
                <a:hlinkClick r:id="rId2"/>
              </a:rPr>
              <a:t>jstorer@gnjumc.org</a:t>
            </a:r>
            <a:endParaRPr lang="en-US" sz="2600" b="1" i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Danielle Andrews, Accounting Manager </a:t>
            </a:r>
            <a:r>
              <a:rPr lang="en-US" sz="2600" b="1" i="1" dirty="0" smtClean="0">
                <a:solidFill>
                  <a:schemeClr val="tx1"/>
                </a:solidFill>
                <a:hlinkClick r:id="rId3"/>
              </a:rPr>
              <a:t>dandrews@gnjumc.org</a:t>
            </a:r>
            <a:endParaRPr lang="en-US" sz="2600" b="1" i="1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i="1" dirty="0" smtClean="0">
                <a:solidFill>
                  <a:schemeClr val="tx1"/>
                </a:solidFill>
              </a:rPr>
              <a:t>John Cardillo, Conference Treasurer </a:t>
            </a:r>
            <a:r>
              <a:rPr lang="en-US" sz="2600" b="1" i="1" dirty="0" smtClean="0">
                <a:solidFill>
                  <a:schemeClr val="tx1"/>
                </a:solidFill>
                <a:hlinkClick r:id="rId4"/>
              </a:rPr>
              <a:t>treasurer@gnjumc.org</a:t>
            </a:r>
            <a:endParaRPr lang="en-US" sz="2600" b="1" i="1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4400" b="1" i="1" dirty="0">
                <a:solidFill>
                  <a:schemeClr val="tx1"/>
                </a:solidFill>
              </a:rPr>
              <a:t>	</a:t>
            </a:r>
            <a:r>
              <a:rPr lang="en-US" sz="4400" b="1" i="1" dirty="0" smtClean="0">
                <a:solidFill>
                  <a:schemeClr val="tx1"/>
                </a:solidFill>
              </a:rPr>
              <a:t>Due Date: January </a:t>
            </a:r>
            <a:r>
              <a:rPr lang="en-US" sz="4400" b="1" i="1" dirty="0">
                <a:solidFill>
                  <a:schemeClr val="tx1"/>
                </a:solidFill>
              </a:rPr>
              <a:t>31, 2018 </a:t>
            </a:r>
            <a:endParaRPr lang="en-US" sz="4400" b="1" i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2017 Tables Available on December 15, 2017)</a:t>
            </a:r>
          </a:p>
          <a:p>
            <a:pPr algn="l">
              <a:lnSpc>
                <a:spcPct val="150000"/>
              </a:lnSpc>
            </a:pPr>
            <a:endParaRPr lang="en-US" sz="28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395894"/>
            <a:ext cx="7556724" cy="75417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  <a:cs typeface="Franklin Gothic Book"/>
              </a:rPr>
              <a:t>2017 STATISTICAL REPORTS</a:t>
            </a:r>
            <a:endParaRPr lang="en-US" sz="3200" dirty="0">
              <a:latin typeface="Arial Rounded MT Bold" panose="020F0704030504030204" pitchFamily="34" charset="0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53" y="1480008"/>
            <a:ext cx="8323868" cy="46631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</a:rPr>
              <a:t>Key Points: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</a:rPr>
              <a:t>You will be prompted to change your password at the first </a:t>
            </a:r>
            <a:r>
              <a:rPr lang="en-US" sz="1800" b="1" i="1" dirty="0" smtClean="0">
                <a:solidFill>
                  <a:schemeClr val="tx1"/>
                </a:solidFill>
              </a:rPr>
              <a:t>login.  Please </a:t>
            </a:r>
            <a:r>
              <a:rPr lang="en-US" sz="1800" b="1" i="1" dirty="0">
                <a:solidFill>
                  <a:schemeClr val="tx1"/>
                </a:solidFill>
              </a:rPr>
              <a:t>note the conference office does not have access to your new </a:t>
            </a:r>
            <a:r>
              <a:rPr lang="en-US" sz="1800" b="1" i="1" dirty="0" smtClean="0">
                <a:solidFill>
                  <a:schemeClr val="tx1"/>
                </a:solidFill>
              </a:rPr>
              <a:t>password.</a:t>
            </a:r>
          </a:p>
          <a:p>
            <a:pPr>
              <a:lnSpc>
                <a:spcPct val="150000"/>
              </a:lnSpc>
            </a:pPr>
            <a:r>
              <a:rPr lang="en-US" sz="1800" b="1" i="1" dirty="0" smtClean="0">
                <a:solidFill>
                  <a:srgbClr val="C00000"/>
                </a:solidFill>
              </a:rPr>
              <a:t>Keep </a:t>
            </a:r>
            <a:r>
              <a:rPr lang="en-US" sz="1800" b="1" i="1" dirty="0">
                <a:solidFill>
                  <a:srgbClr val="C00000"/>
                </a:solidFill>
              </a:rPr>
              <a:t>the username and password available for all users</a:t>
            </a:r>
            <a:r>
              <a:rPr lang="en-US" sz="1800" b="1" i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</a:rPr>
              <a:t>2017 is the beginning of the 2017-2020 </a:t>
            </a:r>
            <a:r>
              <a:rPr lang="en-US" sz="1800" b="1" i="1" dirty="0" err="1" smtClean="0">
                <a:solidFill>
                  <a:schemeClr val="tx1"/>
                </a:solidFill>
              </a:rPr>
              <a:t>Quadrennium</a:t>
            </a:r>
            <a:r>
              <a:rPr lang="en-US" sz="1800" b="1" i="1" dirty="0" smtClean="0">
                <a:solidFill>
                  <a:schemeClr val="tx1"/>
                </a:solidFill>
              </a:rPr>
              <a:t>.  Therefore, the reports have been updated and line numbers have been shifted.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i="1" dirty="0" smtClean="0">
                <a:solidFill>
                  <a:srgbClr val="C00000"/>
                </a:solidFill>
              </a:rPr>
              <a:t>Suggestion: Before entering any data print your Church Report with prior year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comparision</a:t>
            </a:r>
            <a:r>
              <a:rPr lang="en-US" sz="1400" b="1" i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</a:rPr>
              <a:t>Reports cannot be changed after they have been vetted and submitted to GCFA. </a:t>
            </a:r>
            <a:endParaRPr lang="en-US" sz="1800" b="1" i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1: Membership &amp; Participation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0" y="1559473"/>
            <a:ext cx="8067675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224" y="12714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Line 1 auto populates based on last year’s ending total.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46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1: Membership &amp; Participation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3224" y="4929050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The Total in Line 5 &amp; 6 must equal total membership in Line 4.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53" y="1259788"/>
            <a:ext cx="6725290" cy="52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1: Membership &amp; Participation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59" y="1667099"/>
            <a:ext cx="7934325" cy="2066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9" y="3849906"/>
            <a:ext cx="79629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1: Membership &amp; Participation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69" y="1200192"/>
            <a:ext cx="6604783" cy="5236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407" y="2053368"/>
            <a:ext cx="16402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Count all those who have participated in any church groups.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854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1: Membership &amp; Participation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3224" y="4729799"/>
            <a:ext cx="16402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This Mission Section has been reorganized to better collect how churches do ministry. And if your ministry fits in both categories, count it in twice.</a:t>
            </a:r>
            <a:endParaRPr lang="en-US" sz="1200" b="1" dirty="0"/>
          </a:p>
        </p:txBody>
      </p:sp>
      <p:sp>
        <p:nvSpPr>
          <p:cNvPr id="3" name="Left Arrow 2"/>
          <p:cNvSpPr/>
          <p:nvPr/>
        </p:nvSpPr>
        <p:spPr>
          <a:xfrm>
            <a:off x="6824351" y="4021140"/>
            <a:ext cx="1037603" cy="59662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Example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1" y="1211108"/>
            <a:ext cx="6521440" cy="54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312" y="395893"/>
            <a:ext cx="7682972" cy="87555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/>
                <a:cs typeface="Franklin Gothic Book"/>
              </a:rPr>
              <a:t>Table 2: Assets &amp; Expenses</a:t>
            </a:r>
            <a:endParaRPr lang="en-US" sz="4000" dirty="0">
              <a:latin typeface="Franklin Gothic Book"/>
              <a:cs typeface="Franklin Gothic Book"/>
            </a:endParaRPr>
          </a:p>
        </p:txBody>
      </p:sp>
      <p:pic>
        <p:nvPicPr>
          <p:cNvPr id="5" name="Picture 4" descr="GNJ_Engl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52" y="6143112"/>
            <a:ext cx="2099036" cy="58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4" y="1353434"/>
            <a:ext cx="78962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NJ Powerpoin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D86BB"/>
      </a:accent1>
      <a:accent2>
        <a:srgbClr val="E5202F"/>
      </a:accent2>
      <a:accent3>
        <a:srgbClr val="000000"/>
      </a:accent3>
      <a:accent4>
        <a:srgbClr val="E5202F"/>
      </a:accent4>
      <a:accent5>
        <a:srgbClr val="2D86BB"/>
      </a:accent5>
      <a:accent6>
        <a:srgbClr val="F79646"/>
      </a:accent6>
      <a:hlink>
        <a:srgbClr val="E5202F"/>
      </a:hlink>
      <a:folHlink>
        <a:srgbClr val="2D86B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557</Words>
  <Application>Microsoft Office PowerPoint</Application>
  <PresentationFormat>On-screen Show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Franklin Gothic Book</vt:lpstr>
      <vt:lpstr>Franklin Gothic Medium</vt:lpstr>
      <vt:lpstr>Office Theme</vt:lpstr>
      <vt:lpstr>PowerPoint Presentation</vt:lpstr>
      <vt:lpstr>2017 STATISTICAL REPORTS</vt:lpstr>
      <vt:lpstr>2017 STATISTICAL REPORTS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1: Membership &amp; Participation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2: Assets &amp; Expenses</vt:lpstr>
      <vt:lpstr>Table 3: Income</vt:lpstr>
      <vt:lpstr>Table 3: Income</vt:lpstr>
      <vt:lpstr>Table 3: Income</vt:lpstr>
      <vt:lpstr>Table 3: Income</vt:lpstr>
      <vt:lpstr>Netting Concept</vt:lpstr>
      <vt:lpstr>Shared Ministry Formula</vt:lpstr>
      <vt:lpstr>Shared Ministry Formula</vt:lpstr>
      <vt:lpstr>2017 STATISTICAL REPORTS</vt:lpstr>
    </vt:vector>
  </TitlesOfParts>
  <Company>Greater New Jersey Annual Conference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Reilly</dc:creator>
  <cp:lastModifiedBy>dandrews</cp:lastModifiedBy>
  <cp:revision>56</cp:revision>
  <cp:lastPrinted>2017-11-28T21:44:40Z</cp:lastPrinted>
  <dcterms:created xsi:type="dcterms:W3CDTF">2017-09-29T14:47:34Z</dcterms:created>
  <dcterms:modified xsi:type="dcterms:W3CDTF">2017-11-28T21:44:48Z</dcterms:modified>
</cp:coreProperties>
</file>