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Lobster" panose="020B0604020202020204" charset="0"/>
      <p:regular r:id="rId20"/>
    </p:embeddedFont>
    <p:embeddedFont>
      <p:font typeface="Princess Sofia" panose="020B0604020202020204" charset="0"/>
      <p:regular r:id="rId21"/>
    </p:embeddedFont>
    <p:embeddedFont>
      <p:font typeface="Sunshiney" panose="020B0604020202020204" charset="0"/>
      <p:regular r:id="rId22"/>
    </p:embeddedFont>
    <p:embeddedFont>
      <p:font typeface="Seaweed Script"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90" y="9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16568669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58661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Jim Thorpe</a:t>
            </a:r>
          </a:p>
        </p:txBody>
      </p:sp>
    </p:spTree>
    <p:extLst>
      <p:ext uri="{BB962C8B-B14F-4D97-AF65-F5344CB8AC3E}">
        <p14:creationId xmlns:p14="http://schemas.microsoft.com/office/powerpoint/2010/main" val="811919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3416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45938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school believed they should take Native American children at an early age to begin assimilation.</a:t>
            </a:r>
          </a:p>
          <a:p>
            <a:pPr lvl="0" rtl="0">
              <a:spcBef>
                <a:spcPts val="0"/>
              </a:spcBef>
              <a:buNone/>
            </a:pPr>
            <a:r>
              <a:rPr lang="en"/>
              <a:t>The school hired a barber to cut the Native American children’s hair.</a:t>
            </a:r>
          </a:p>
          <a:p>
            <a:pPr lvl="0" rtl="0">
              <a:spcBef>
                <a:spcPts val="0"/>
              </a:spcBef>
              <a:buNone/>
            </a:pPr>
            <a:r>
              <a:rPr lang="en"/>
              <a:t>The Native Americans were required to wear a scratchy flannel uniform.</a:t>
            </a:r>
          </a:p>
          <a:p>
            <a:pPr lvl="0" rtl="0">
              <a:spcBef>
                <a:spcPts val="0"/>
              </a:spcBef>
              <a:buNone/>
            </a:pPr>
            <a:r>
              <a:rPr lang="en"/>
              <a:t>Next bullet is OK.</a:t>
            </a:r>
          </a:p>
          <a:p>
            <a:pPr lvl="0">
              <a:spcBef>
                <a:spcPts val="0"/>
              </a:spcBef>
              <a:buNone/>
            </a:pPr>
            <a:r>
              <a:rPr lang="en"/>
              <a:t> vocational trade classes.</a:t>
            </a:r>
          </a:p>
        </p:txBody>
      </p:sp>
    </p:spTree>
    <p:extLst>
      <p:ext uri="{BB962C8B-B14F-4D97-AF65-F5344CB8AC3E}">
        <p14:creationId xmlns:p14="http://schemas.microsoft.com/office/powerpoint/2010/main" val="3571932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81387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23577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46956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8097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2335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44108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8899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62439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6935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64361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84359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1854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499"/>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2.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311700" y="4230575"/>
            <a:ext cx="5998800" cy="605100"/>
          </a:xfrm>
          <a:prstGeom prst="rect">
            <a:avLst/>
          </a:prstGeom>
        </p:spPr>
        <p:txBody>
          <a:bodyPr lIns="91425" tIns="91425" rIns="91425" bIns="91425" anchor="ctr" anchorCtr="0">
            <a:noAutofit/>
          </a:bodyPr>
          <a:lstStyle/>
          <a:p>
            <a:pPr lvl="0">
              <a:spcBef>
                <a:spcPts val="0"/>
              </a:spcBef>
              <a:buNone/>
            </a:pPr>
            <a:r>
              <a:rPr lang="en" sz="3000">
                <a:solidFill>
                  <a:srgbClr val="FF0000"/>
                </a:solidFill>
                <a:latin typeface="Seaweed Script"/>
                <a:ea typeface="Seaweed Script"/>
                <a:cs typeface="Seaweed Script"/>
                <a:sym typeface="Seaweed Script"/>
              </a:rPr>
              <a:t>Thorpe hall</a:t>
            </a:r>
          </a:p>
        </p:txBody>
      </p:sp>
      <p:pic>
        <p:nvPicPr>
          <p:cNvPr id="109" name="Shape 109"/>
          <p:cNvPicPr preferRelativeResize="0"/>
          <p:nvPr/>
        </p:nvPicPr>
        <p:blipFill>
          <a:blip r:embed="rId3">
            <a:alphaModFix/>
          </a:blip>
          <a:stretch>
            <a:fillRect/>
          </a:stretch>
        </p:blipFill>
        <p:spPr>
          <a:xfrm>
            <a:off x="0" y="3366600"/>
            <a:ext cx="2934425" cy="1776900"/>
          </a:xfrm>
          <a:prstGeom prst="rect">
            <a:avLst/>
          </a:prstGeom>
          <a:noFill/>
          <a:ln>
            <a:noFill/>
          </a:ln>
        </p:spPr>
      </p:pic>
      <p:pic>
        <p:nvPicPr>
          <p:cNvPr id="110" name="Shape 110"/>
          <p:cNvPicPr preferRelativeResize="0"/>
          <p:nvPr/>
        </p:nvPicPr>
        <p:blipFill>
          <a:blip r:embed="rId4">
            <a:alphaModFix/>
          </a:blip>
          <a:stretch>
            <a:fillRect/>
          </a:stretch>
        </p:blipFill>
        <p:spPr>
          <a:xfrm>
            <a:off x="5710653" y="0"/>
            <a:ext cx="3433348" cy="5143502"/>
          </a:xfrm>
          <a:prstGeom prst="rect">
            <a:avLst/>
          </a:prstGeom>
          <a:noFill/>
          <a:ln>
            <a:noFill/>
          </a:ln>
        </p:spPr>
      </p:pic>
      <p:pic>
        <p:nvPicPr>
          <p:cNvPr id="111" name="Shape 111"/>
          <p:cNvPicPr preferRelativeResize="0"/>
          <p:nvPr/>
        </p:nvPicPr>
        <p:blipFill>
          <a:blip r:embed="rId5">
            <a:alphaModFix/>
          </a:blip>
          <a:stretch>
            <a:fillRect/>
          </a:stretch>
        </p:blipFill>
        <p:spPr>
          <a:xfrm>
            <a:off x="0" y="0"/>
            <a:ext cx="5710649" cy="3366600"/>
          </a:xfrm>
          <a:prstGeom prst="rect">
            <a:avLst/>
          </a:prstGeom>
          <a:noFill/>
          <a:ln>
            <a:noFill/>
          </a:ln>
        </p:spPr>
      </p:pic>
      <p:sp>
        <p:nvSpPr>
          <p:cNvPr id="112" name="Shape 112"/>
          <p:cNvSpPr txBox="1"/>
          <p:nvPr/>
        </p:nvSpPr>
        <p:spPr>
          <a:xfrm>
            <a:off x="3034025" y="3500800"/>
            <a:ext cx="2414700" cy="1490100"/>
          </a:xfrm>
          <a:prstGeom prst="rect">
            <a:avLst/>
          </a:prstGeom>
          <a:noFill/>
          <a:ln>
            <a:noFill/>
          </a:ln>
        </p:spPr>
        <p:txBody>
          <a:bodyPr lIns="91425" tIns="91425" rIns="91425" bIns="91425" anchor="t" anchorCtr="0">
            <a:noAutofit/>
          </a:bodyPr>
          <a:lstStyle/>
          <a:p>
            <a:pPr lvl="0" algn="l" rtl="0">
              <a:spcBef>
                <a:spcPts val="0"/>
              </a:spcBef>
              <a:buNone/>
            </a:pPr>
            <a:r>
              <a:rPr lang="en">
                <a:solidFill>
                  <a:srgbClr val="FF0000"/>
                </a:solidFill>
              </a:rPr>
              <a:t>            </a:t>
            </a:r>
          </a:p>
          <a:p>
            <a:pPr lvl="0" indent="457200" algn="l" rtl="0">
              <a:spcBef>
                <a:spcPts val="0"/>
              </a:spcBef>
              <a:buNone/>
            </a:pPr>
            <a:endParaRPr>
              <a:solidFill>
                <a:srgbClr val="FF0000"/>
              </a:solidFill>
            </a:endParaRPr>
          </a:p>
          <a:p>
            <a:pPr lvl="0" indent="457200" algn="l">
              <a:spcBef>
                <a:spcPts val="0"/>
              </a:spcBef>
              <a:buNone/>
            </a:pPr>
            <a:r>
              <a:rPr lang="en">
                <a:solidFill>
                  <a:srgbClr val="FF0000"/>
                </a:solidFill>
              </a:rPr>
              <a:t>     Jim Thorpe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457200" y="4256121"/>
            <a:ext cx="8229600" cy="699599"/>
          </a:xfrm>
          <a:prstGeom prst="rect">
            <a:avLst/>
          </a:prstGeom>
        </p:spPr>
        <p:txBody>
          <a:bodyPr lIns="91425" tIns="91425" rIns="91425" bIns="91425" anchor="ctr" anchorCtr="0">
            <a:noAutofit/>
          </a:bodyPr>
          <a:lstStyle/>
          <a:p>
            <a:pPr lvl="0">
              <a:spcBef>
                <a:spcPts val="0"/>
              </a:spcBef>
              <a:buNone/>
            </a:pPr>
            <a:r>
              <a:rPr lang="en" sz="3600">
                <a:solidFill>
                  <a:srgbClr val="FF0000"/>
                </a:solidFill>
                <a:latin typeface="Seaweed Script"/>
                <a:ea typeface="Seaweed Script"/>
                <a:cs typeface="Seaweed Script"/>
                <a:sym typeface="Seaweed Script"/>
              </a:rPr>
              <a:t>graves</a:t>
            </a:r>
          </a:p>
        </p:txBody>
      </p:sp>
      <p:pic>
        <p:nvPicPr>
          <p:cNvPr id="118" name="Shape 118"/>
          <p:cNvPicPr preferRelativeResize="0"/>
          <p:nvPr/>
        </p:nvPicPr>
        <p:blipFill>
          <a:blip r:embed="rId3">
            <a:alphaModFix/>
          </a:blip>
          <a:stretch>
            <a:fillRect/>
          </a:stretch>
        </p:blipFill>
        <p:spPr>
          <a:xfrm>
            <a:off x="0" y="2467400"/>
            <a:ext cx="5118474" cy="2676099"/>
          </a:xfrm>
          <a:prstGeom prst="rect">
            <a:avLst/>
          </a:prstGeom>
          <a:noFill/>
          <a:ln>
            <a:noFill/>
          </a:ln>
        </p:spPr>
      </p:pic>
      <p:pic>
        <p:nvPicPr>
          <p:cNvPr id="119" name="Shape 119"/>
          <p:cNvPicPr preferRelativeResize="0"/>
          <p:nvPr/>
        </p:nvPicPr>
        <p:blipFill>
          <a:blip r:embed="rId4">
            <a:alphaModFix/>
          </a:blip>
          <a:stretch>
            <a:fillRect/>
          </a:stretch>
        </p:blipFill>
        <p:spPr>
          <a:xfrm>
            <a:off x="5118475" y="2467400"/>
            <a:ext cx="4025524" cy="2725950"/>
          </a:xfrm>
          <a:prstGeom prst="rect">
            <a:avLst/>
          </a:prstGeom>
          <a:noFill/>
          <a:ln>
            <a:noFill/>
          </a:ln>
        </p:spPr>
      </p:pic>
      <p:pic>
        <p:nvPicPr>
          <p:cNvPr id="120" name="Shape 120"/>
          <p:cNvPicPr preferRelativeResize="0"/>
          <p:nvPr/>
        </p:nvPicPr>
        <p:blipFill>
          <a:blip r:embed="rId5">
            <a:alphaModFix/>
          </a:blip>
          <a:stretch>
            <a:fillRect/>
          </a:stretch>
        </p:blipFill>
        <p:spPr>
          <a:xfrm>
            <a:off x="0" y="0"/>
            <a:ext cx="9143999" cy="24673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p:cNvPicPr preferRelativeResize="0"/>
          <p:nvPr/>
        </p:nvPicPr>
        <p:blipFill>
          <a:blip r:embed="rId3">
            <a:alphaModFix/>
          </a:blip>
          <a:stretch>
            <a:fillRect/>
          </a:stretch>
        </p:blipFill>
        <p:spPr>
          <a:xfrm>
            <a:off x="0" y="0"/>
            <a:ext cx="3544824" cy="5143499"/>
          </a:xfrm>
          <a:prstGeom prst="rect">
            <a:avLst/>
          </a:prstGeom>
          <a:noFill/>
          <a:ln>
            <a:noFill/>
          </a:ln>
        </p:spPr>
      </p:pic>
      <p:pic>
        <p:nvPicPr>
          <p:cNvPr id="126" name="Shape 126"/>
          <p:cNvPicPr preferRelativeResize="0"/>
          <p:nvPr/>
        </p:nvPicPr>
        <p:blipFill>
          <a:blip r:embed="rId4">
            <a:alphaModFix/>
          </a:blip>
          <a:stretch>
            <a:fillRect/>
          </a:stretch>
        </p:blipFill>
        <p:spPr>
          <a:xfrm>
            <a:off x="3544825" y="0"/>
            <a:ext cx="2975274" cy="5193574"/>
          </a:xfrm>
          <a:prstGeom prst="rect">
            <a:avLst/>
          </a:prstGeom>
          <a:noFill/>
          <a:ln>
            <a:noFill/>
          </a:ln>
        </p:spPr>
      </p:pic>
      <p:pic>
        <p:nvPicPr>
          <p:cNvPr id="127" name="Shape 127"/>
          <p:cNvPicPr preferRelativeResize="0"/>
          <p:nvPr/>
        </p:nvPicPr>
        <p:blipFill>
          <a:blip r:embed="rId5">
            <a:alphaModFix/>
          </a:blip>
          <a:stretch>
            <a:fillRect/>
          </a:stretch>
        </p:blipFill>
        <p:spPr>
          <a:xfrm>
            <a:off x="6520100" y="0"/>
            <a:ext cx="2623900"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Shape 132"/>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p:cNvPicPr preferRelativeResize="0"/>
          <p:nvPr/>
        </p:nvPicPr>
        <p:blipFill>
          <a:blip r:embed="rId3">
            <a:alphaModFix/>
          </a:blip>
          <a:stretch>
            <a:fillRect/>
          </a:stretch>
        </p:blipFill>
        <p:spPr>
          <a:xfrm>
            <a:off x="0" y="0"/>
            <a:ext cx="3314699" cy="5143500"/>
          </a:xfrm>
          <a:prstGeom prst="rect">
            <a:avLst/>
          </a:prstGeom>
          <a:noFill/>
          <a:ln>
            <a:noFill/>
          </a:ln>
        </p:spPr>
      </p:pic>
      <p:pic>
        <p:nvPicPr>
          <p:cNvPr id="138" name="Shape 138"/>
          <p:cNvPicPr preferRelativeResize="0"/>
          <p:nvPr/>
        </p:nvPicPr>
        <p:blipFill>
          <a:blip r:embed="rId4">
            <a:alphaModFix/>
          </a:blip>
          <a:stretch>
            <a:fillRect/>
          </a:stretch>
        </p:blipFill>
        <p:spPr>
          <a:xfrm>
            <a:off x="5956950" y="43800"/>
            <a:ext cx="3187049" cy="5055899"/>
          </a:xfrm>
          <a:prstGeom prst="rect">
            <a:avLst/>
          </a:prstGeom>
          <a:noFill/>
          <a:ln>
            <a:noFill/>
          </a:ln>
        </p:spPr>
      </p:pic>
      <p:pic>
        <p:nvPicPr>
          <p:cNvPr id="139" name="Shape 139"/>
          <p:cNvPicPr preferRelativeResize="0"/>
          <p:nvPr/>
        </p:nvPicPr>
        <p:blipFill>
          <a:blip r:embed="rId5">
            <a:alphaModFix/>
          </a:blip>
          <a:stretch>
            <a:fillRect/>
          </a:stretch>
        </p:blipFill>
        <p:spPr>
          <a:xfrm>
            <a:off x="3073400" y="177425"/>
            <a:ext cx="2997199" cy="4508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311700" y="4230575"/>
            <a:ext cx="5998800" cy="605100"/>
          </a:xfrm>
          <a:prstGeom prst="rect">
            <a:avLst/>
          </a:prstGeom>
        </p:spPr>
        <p:txBody>
          <a:bodyPr lIns="91425" tIns="91425" rIns="91425" bIns="91425" anchor="ctr" anchorCtr="0">
            <a:noAutofit/>
          </a:bodyPr>
          <a:lstStyle/>
          <a:p>
            <a:pPr lvl="0">
              <a:spcBef>
                <a:spcPts val="0"/>
              </a:spcBef>
              <a:buNone/>
            </a:pPr>
            <a:endParaRPr/>
          </a:p>
        </p:txBody>
      </p:sp>
      <p:pic>
        <p:nvPicPr>
          <p:cNvPr id="145" name="Shape 145"/>
          <p:cNvPicPr preferRelativeResize="0"/>
          <p:nvPr/>
        </p:nvPicPr>
        <p:blipFill>
          <a:blip r:embed="rId3">
            <a:alphaModFix/>
          </a:blip>
          <a:stretch>
            <a:fillRect/>
          </a:stretch>
        </p:blipFill>
        <p:spPr>
          <a:xfrm>
            <a:off x="0" y="0"/>
            <a:ext cx="3327400" cy="5143500"/>
          </a:xfrm>
          <a:prstGeom prst="rect">
            <a:avLst/>
          </a:prstGeom>
          <a:noFill/>
          <a:ln>
            <a:noFill/>
          </a:ln>
        </p:spPr>
      </p:pic>
      <p:pic>
        <p:nvPicPr>
          <p:cNvPr id="146" name="Shape 146"/>
          <p:cNvPicPr preferRelativeResize="0"/>
          <p:nvPr/>
        </p:nvPicPr>
        <p:blipFill>
          <a:blip r:embed="rId4">
            <a:alphaModFix/>
          </a:blip>
          <a:stretch>
            <a:fillRect/>
          </a:stretch>
        </p:blipFill>
        <p:spPr>
          <a:xfrm>
            <a:off x="3327400" y="0"/>
            <a:ext cx="5816600" cy="5143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rot="-451">
            <a:off x="-6" y="597"/>
            <a:ext cx="9144000" cy="883800"/>
          </a:xfrm>
          <a:prstGeom prst="rect">
            <a:avLst/>
          </a:prstGeom>
        </p:spPr>
        <p:txBody>
          <a:bodyPr lIns="91425" tIns="91425" rIns="91425" bIns="91425" anchor="t" anchorCtr="0">
            <a:noAutofit/>
          </a:bodyPr>
          <a:lstStyle/>
          <a:p>
            <a:pPr lvl="0">
              <a:spcBef>
                <a:spcPts val="0"/>
              </a:spcBef>
              <a:buNone/>
            </a:pPr>
            <a:r>
              <a:rPr lang="en" sz="4800">
                <a:solidFill>
                  <a:srgbClr val="FFFF00"/>
                </a:solidFill>
                <a:latin typeface="Lobster"/>
                <a:ea typeface="Lobster"/>
                <a:cs typeface="Lobster"/>
                <a:sym typeface="Lobster"/>
              </a:rPr>
              <a:t>Thanks for watching my powerpoint</a:t>
            </a:r>
            <a:r>
              <a:rPr lang="en" sz="4800">
                <a:solidFill>
                  <a:srgbClr val="000000"/>
                </a:solidFill>
                <a:latin typeface="Lobster"/>
                <a:ea typeface="Lobster"/>
                <a:cs typeface="Lobster"/>
                <a:sym typeface="Lobster"/>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1947900" y="1633700"/>
            <a:ext cx="4892100" cy="1948800"/>
          </a:xfrm>
          <a:prstGeom prst="rect">
            <a:avLst/>
          </a:prstGeom>
        </p:spPr>
        <p:txBody>
          <a:bodyPr lIns="91425" tIns="91425" rIns="91425" bIns="91425" anchor="ctr" anchorCtr="0">
            <a:noAutofit/>
          </a:bodyPr>
          <a:lstStyle/>
          <a:p>
            <a:pPr lvl="0">
              <a:spcBef>
                <a:spcPts val="0"/>
              </a:spcBef>
              <a:buNone/>
            </a:pPr>
            <a:r>
              <a:rPr lang="en" sz="3000">
                <a:solidFill>
                  <a:srgbClr val="FF0000"/>
                </a:solidFill>
                <a:latin typeface="Seaweed Script"/>
                <a:ea typeface="Seaweed Script"/>
                <a:cs typeface="Seaweed Script"/>
                <a:sym typeface="Seaweed Script"/>
              </a:rPr>
              <a:t>By: Allie “Wild Red Rose” Mosley</a:t>
            </a:r>
            <a:r>
              <a:rPr lang="en" sz="3000">
                <a:solidFill>
                  <a:srgbClr val="FF0000"/>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0" y="0"/>
            <a:ext cx="9144000" cy="5143499"/>
          </a:xfrm>
          <a:prstGeom prst="rect">
            <a:avLst/>
          </a:prstGeom>
        </p:spPr>
        <p:txBody>
          <a:bodyPr lIns="91425" tIns="91425" rIns="91425" bIns="91425" anchor="t" anchorCtr="0">
            <a:noAutofit/>
          </a:bodyPr>
          <a:lstStyle/>
          <a:p>
            <a:pPr lvl="0">
              <a:spcBef>
                <a:spcPts val="0"/>
              </a:spcBef>
              <a:buNone/>
            </a:pPr>
            <a:r>
              <a:rPr lang="en" sz="2400">
                <a:latin typeface="Sunshiney"/>
                <a:ea typeface="Sunshiney"/>
                <a:cs typeface="Sunshiney"/>
                <a:sym typeface="Sunshiney"/>
              </a:rPr>
              <a:t> Carlisle Industrial Indian School was started in 1879 by Richard Henry Pratt. There were almost 10,000 kids, all from different tribes Sioux,Shawnee,Cherokee, Pawnee,Omaha,Navajo,Seneca,and Cheyenne. Richard would mix up the tribes so that the kids couldn’t speak their language to each other. .Also they made the boys cut their long hair so they could be like the “white men”.They made them wear uniforms and if they were caught with their regalias on they were taken then and beaten and put in a dark closet.For punishment they would put lye soap in their mouths for speaking their language. They had to share everything from pencils to books to bath water. None of the kids got to see their parents until they graduated and some of them ended up dying at the school.There were 186 graves at Carlisle Industrial School. When I went for the first time I had fun learning about a place I've never heard of before, everything was so interesting about how the kids,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0" y="0"/>
            <a:ext cx="9144000" cy="5143499"/>
          </a:xfrm>
          <a:prstGeom prst="rect">
            <a:avLst/>
          </a:prstGeom>
        </p:spPr>
        <p:txBody>
          <a:bodyPr lIns="91425" tIns="91425" rIns="91425" bIns="91425" anchor="t" anchorCtr="0">
            <a:noAutofit/>
          </a:bodyPr>
          <a:lstStyle/>
          <a:p>
            <a:pPr lvl="0">
              <a:spcBef>
                <a:spcPts val="0"/>
              </a:spcBef>
              <a:buNone/>
            </a:pPr>
            <a:r>
              <a:rPr lang="en" sz="2400">
                <a:latin typeface="Sunshiney"/>
                <a:ea typeface="Sunshiney"/>
                <a:cs typeface="Sunshiney"/>
                <a:sym typeface="Sunshiney"/>
              </a:rPr>
              <a:t>built the FarmHouse  that people are living in now. Also the sad part about my first trip as that they wanted to tear down the FarmHouse but Native Americans wouldn’t let them. The cool thing about Carlisle is how pretty the FarmHouse was.  When I first came to Carlisle  and visited the cemetery I was sad and I cried because of how many kids there didn’t even have birth dates or names. But it was special to put the spirit ponies and chocolate on their graves the second time I went. Carlisle was open for 39 years before closing,1879-1918.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73225" y="807850"/>
            <a:ext cx="2468400" cy="857400"/>
          </a:xfrm>
          <a:prstGeom prst="rect">
            <a:avLst/>
          </a:prstGeom>
        </p:spPr>
        <p:txBody>
          <a:bodyPr lIns="91425" tIns="91425" rIns="91425" bIns="91425" anchor="t" anchorCtr="0">
            <a:noAutofit/>
          </a:bodyPr>
          <a:lstStyle/>
          <a:p>
            <a:pPr lvl="0">
              <a:spcBef>
                <a:spcPts val="0"/>
              </a:spcBef>
              <a:buNone/>
            </a:pPr>
            <a:r>
              <a:rPr lang="en"/>
              <a:t>              </a:t>
            </a:r>
            <a:r>
              <a:rPr lang="en" sz="4800">
                <a:latin typeface="Princess Sofia"/>
                <a:ea typeface="Princess Sofia"/>
                <a:cs typeface="Princess Sofia"/>
                <a:sym typeface="Princess Sofia"/>
              </a:rPr>
              <a:t>  </a:t>
            </a:r>
            <a:r>
              <a:rPr lang="en" sz="4800">
                <a:solidFill>
                  <a:srgbClr val="FF0000"/>
                </a:solidFill>
                <a:latin typeface="Princess Sofia"/>
                <a:ea typeface="Princess Sofia"/>
                <a:cs typeface="Princess Sofia"/>
                <a:sym typeface="Princess Sofia"/>
              </a:rPr>
              <a:t>Language</a:t>
            </a:r>
            <a:r>
              <a:rPr lang="en" sz="2400">
                <a:solidFill>
                  <a:srgbClr val="FF0000"/>
                </a:solidFill>
                <a:latin typeface="Seaweed Script"/>
                <a:ea typeface="Seaweed Script"/>
                <a:cs typeface="Seaweed Script"/>
                <a:sym typeface="Seaweed Script"/>
              </a:rPr>
              <a:t> </a:t>
            </a:r>
          </a:p>
        </p:txBody>
      </p:sp>
      <p:sp>
        <p:nvSpPr>
          <p:cNvPr id="69" name="Shape 69"/>
          <p:cNvSpPr txBox="1">
            <a:spLocks noGrp="1"/>
          </p:cNvSpPr>
          <p:nvPr>
            <p:ph type="body" idx="1"/>
          </p:nvPr>
        </p:nvSpPr>
        <p:spPr>
          <a:xfrm>
            <a:off x="3760375" y="212375"/>
            <a:ext cx="3994500" cy="4555799"/>
          </a:xfrm>
          <a:prstGeom prst="rect">
            <a:avLst/>
          </a:prstGeom>
        </p:spPr>
        <p:txBody>
          <a:bodyPr lIns="91425" tIns="91425" rIns="91425" bIns="91425" anchor="t" anchorCtr="0">
            <a:noAutofit/>
          </a:bodyPr>
          <a:lstStyle/>
          <a:p>
            <a:pPr lvl="0" rtl="0">
              <a:spcBef>
                <a:spcPts val="0"/>
              </a:spcBef>
              <a:buNone/>
            </a:pPr>
            <a:r>
              <a:rPr lang="en" sz="1800">
                <a:solidFill>
                  <a:srgbClr val="FF0000"/>
                </a:solidFill>
                <a:latin typeface="Seaweed Script"/>
                <a:ea typeface="Seaweed Script"/>
                <a:cs typeface="Seaweed Script"/>
                <a:sym typeface="Seaweed Script"/>
              </a:rPr>
              <a:t>                  </a:t>
            </a:r>
            <a:r>
              <a:rPr lang="en">
                <a:solidFill>
                  <a:srgbClr val="FF0000"/>
                </a:solidFill>
              </a:rPr>
              <a:t> Shawnee</a:t>
            </a:r>
          </a:p>
          <a:p>
            <a:pPr lvl="0" rtl="0">
              <a:spcBef>
                <a:spcPts val="0"/>
              </a:spcBef>
              <a:buNone/>
            </a:pPr>
            <a:r>
              <a:rPr lang="en">
                <a:solidFill>
                  <a:srgbClr val="FF0000"/>
                </a:solidFill>
              </a:rPr>
              <a:t>Dog- Wiiss Squirrel- Hanikwa</a:t>
            </a:r>
          </a:p>
          <a:p>
            <a:pPr lvl="0" rtl="0">
              <a:spcBef>
                <a:spcPts val="0"/>
              </a:spcBef>
              <a:buNone/>
            </a:pPr>
            <a:r>
              <a:rPr lang="en">
                <a:solidFill>
                  <a:srgbClr val="FF0000"/>
                </a:solidFill>
              </a:rPr>
              <a:t>Raccoon- Hahthapeti Cat- Poosiitha</a:t>
            </a:r>
          </a:p>
          <a:p>
            <a:pPr lvl="0" rtl="0">
              <a:spcBef>
                <a:spcPts val="0"/>
              </a:spcBef>
              <a:buNone/>
            </a:pPr>
            <a:r>
              <a:rPr lang="en">
                <a:solidFill>
                  <a:srgbClr val="FF0000"/>
                </a:solidFill>
              </a:rPr>
              <a:t>Horse- M’seewe Turtle- Ka’kile</a:t>
            </a:r>
          </a:p>
          <a:p>
            <a:pPr lvl="0" rtl="0">
              <a:spcBef>
                <a:spcPts val="0"/>
              </a:spcBef>
              <a:buNone/>
            </a:pPr>
            <a:r>
              <a:rPr lang="en">
                <a:solidFill>
                  <a:srgbClr val="FF0000"/>
                </a:solidFill>
              </a:rPr>
              <a:t>Fish- Namee’tha Wolf- M’wewa</a:t>
            </a:r>
          </a:p>
          <a:p>
            <a:pPr lvl="0" rtl="0">
              <a:spcBef>
                <a:spcPts val="0"/>
              </a:spcBef>
              <a:buNone/>
            </a:pPr>
            <a:r>
              <a:rPr lang="en">
                <a:solidFill>
                  <a:srgbClr val="FF0000"/>
                </a:solidFill>
              </a:rPr>
              <a:t>Chicken- Peleewa Cow- M’thoothwa</a:t>
            </a:r>
          </a:p>
          <a:p>
            <a:pPr lvl="0" rtl="0">
              <a:spcBef>
                <a:spcPts val="0"/>
              </a:spcBef>
              <a:buNone/>
            </a:pPr>
            <a:r>
              <a:rPr lang="en">
                <a:solidFill>
                  <a:srgbClr val="FF0000"/>
                </a:solidFill>
              </a:rPr>
              <a:t>Rabbit- Petakine’thi Squirrel- Hanikwa</a:t>
            </a:r>
          </a:p>
          <a:p>
            <a:pPr lvl="0" rtl="0">
              <a:spcBef>
                <a:spcPts val="0"/>
              </a:spcBef>
              <a:buNone/>
            </a:pPr>
            <a:r>
              <a:rPr lang="en">
                <a:solidFill>
                  <a:srgbClr val="FF0000"/>
                </a:solidFill>
              </a:rPr>
              <a:t>Raccoon- Hahthapeti</a:t>
            </a:r>
          </a:p>
          <a:p>
            <a:pPr lvl="0" rtl="0">
              <a:spcBef>
                <a:spcPts val="0"/>
              </a:spcBef>
              <a:buNone/>
            </a:pPr>
            <a:r>
              <a:rPr lang="en">
                <a:solidFill>
                  <a:srgbClr val="FF0000"/>
                </a:solidFill>
              </a:rPr>
              <a:t>These and other words were not allowed at Carlisle.</a:t>
            </a:r>
          </a:p>
          <a:p>
            <a:pPr lvl="0" rtl="0">
              <a:spcBef>
                <a:spcPts val="0"/>
              </a:spcBef>
              <a:buNone/>
            </a:pPr>
            <a:endParaRPr>
              <a:solidFill>
                <a:srgbClr val="FF0000"/>
              </a:solidFill>
            </a:endParaRPr>
          </a:p>
          <a:p>
            <a:pPr lvl="0">
              <a:spcBef>
                <a:spcPts val="0"/>
              </a:spcBef>
              <a:buNone/>
            </a:pPr>
            <a:endParaRPr sz="1800">
              <a:solidFill>
                <a:srgbClr val="FF0000"/>
              </a:solidFill>
              <a:latin typeface="Seaweed Script"/>
              <a:ea typeface="Seaweed Script"/>
              <a:cs typeface="Seaweed Script"/>
              <a:sym typeface="Seaweed Scrip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141525" y="53850"/>
            <a:ext cx="4490400" cy="4680000"/>
          </a:xfrm>
          <a:prstGeom prst="rect">
            <a:avLst/>
          </a:prstGeom>
        </p:spPr>
        <p:txBody>
          <a:bodyPr lIns="91425" tIns="91425" rIns="91425" bIns="91425" anchor="t" anchorCtr="0">
            <a:noAutofit/>
          </a:bodyPr>
          <a:lstStyle/>
          <a:p>
            <a:pPr lvl="0" rtl="0">
              <a:spcBef>
                <a:spcPts val="0"/>
              </a:spcBef>
              <a:buNone/>
            </a:pPr>
            <a:r>
              <a:rPr lang="en" sz="1200">
                <a:solidFill>
                  <a:srgbClr val="FF0000"/>
                </a:solidFill>
                <a:latin typeface="Seaweed Script"/>
                <a:ea typeface="Seaweed Script"/>
                <a:cs typeface="Seaweed Script"/>
                <a:sym typeface="Seaweed Script"/>
              </a:rPr>
              <a:t> </a:t>
            </a:r>
            <a:r>
              <a:rPr lang="en" sz="1200">
                <a:solidFill>
                  <a:srgbClr val="FF0000"/>
                </a:solidFill>
              </a:rPr>
              <a:t>Lenape</a:t>
            </a:r>
          </a:p>
          <a:p>
            <a:pPr lvl="0" rtl="0">
              <a:spcBef>
                <a:spcPts val="0"/>
              </a:spcBef>
              <a:buNone/>
            </a:pPr>
            <a:r>
              <a:rPr lang="en" sz="1200">
                <a:solidFill>
                  <a:srgbClr val="FF0000"/>
                </a:solidFill>
              </a:rPr>
              <a:t>Beans- Malaxkwsita  Sassafras tea- Winakw</a:t>
            </a:r>
          </a:p>
          <a:p>
            <a:pPr lvl="0" rtl="0">
              <a:spcBef>
                <a:spcPts val="0"/>
              </a:spcBef>
              <a:buNone/>
            </a:pPr>
            <a:r>
              <a:rPr lang="en" sz="1200">
                <a:solidFill>
                  <a:srgbClr val="FF0000"/>
                </a:solidFill>
              </a:rPr>
              <a:t>Fry Bread- Salapon</a:t>
            </a:r>
          </a:p>
          <a:p>
            <a:pPr lvl="0" rtl="0">
              <a:spcBef>
                <a:spcPts val="0"/>
              </a:spcBef>
              <a:buNone/>
            </a:pPr>
            <a:r>
              <a:rPr lang="en" sz="1200">
                <a:solidFill>
                  <a:srgbClr val="FF0000"/>
                </a:solidFill>
              </a:rPr>
              <a:t>Nanticoke- Wenetko</a:t>
            </a:r>
          </a:p>
          <a:p>
            <a:pPr lvl="0" rtl="0">
              <a:spcBef>
                <a:spcPts val="0"/>
              </a:spcBef>
              <a:buNone/>
            </a:pPr>
            <a:r>
              <a:rPr lang="en" sz="1200">
                <a:solidFill>
                  <a:srgbClr val="FF0000"/>
                </a:solidFill>
              </a:rPr>
              <a:t>Moccasin- Lenhaksen</a:t>
            </a:r>
          </a:p>
          <a:p>
            <a:pPr lvl="0" rtl="0">
              <a:spcBef>
                <a:spcPts val="0"/>
              </a:spcBef>
              <a:buNone/>
            </a:pPr>
            <a:r>
              <a:rPr lang="en" sz="1200">
                <a:solidFill>
                  <a:srgbClr val="FF0000"/>
                </a:solidFill>
              </a:rPr>
              <a:t>Medicine- Bisun </a:t>
            </a:r>
          </a:p>
          <a:p>
            <a:pPr lvl="0" rtl="0">
              <a:spcBef>
                <a:spcPts val="0"/>
              </a:spcBef>
              <a:buNone/>
            </a:pPr>
            <a:r>
              <a:rPr lang="en" sz="1200">
                <a:solidFill>
                  <a:srgbClr val="FF0000"/>
                </a:solidFill>
              </a:rPr>
              <a:t>Wolf- Teme</a:t>
            </a:r>
          </a:p>
          <a:p>
            <a:pPr lvl="0" rtl="0">
              <a:spcBef>
                <a:spcPts val="0"/>
              </a:spcBef>
              <a:buNone/>
            </a:pPr>
            <a:r>
              <a:rPr lang="en" sz="1200">
                <a:solidFill>
                  <a:srgbClr val="FF0000"/>
                </a:solidFill>
              </a:rPr>
              <a:t>Flower- Otaes</a:t>
            </a:r>
          </a:p>
          <a:p>
            <a:pPr lvl="0" rtl="0">
              <a:spcBef>
                <a:spcPts val="0"/>
              </a:spcBef>
              <a:buNone/>
            </a:pPr>
            <a:r>
              <a:rPr lang="en" sz="1200">
                <a:solidFill>
                  <a:srgbClr val="FF0000"/>
                </a:solidFill>
              </a:rPr>
              <a:t>Insect- Muxwes</a:t>
            </a:r>
          </a:p>
          <a:p>
            <a:pPr lvl="0" rtl="0">
              <a:spcBef>
                <a:spcPts val="0"/>
              </a:spcBef>
              <a:buNone/>
            </a:pPr>
            <a:r>
              <a:rPr lang="en" sz="1200">
                <a:solidFill>
                  <a:srgbClr val="FF0000"/>
                </a:solidFill>
              </a:rPr>
              <a:t>Mouse- Pukwes</a:t>
            </a:r>
          </a:p>
          <a:p>
            <a:pPr lvl="0" rtl="0">
              <a:spcBef>
                <a:spcPts val="0"/>
              </a:spcBef>
              <a:buNone/>
            </a:pPr>
            <a:r>
              <a:rPr lang="en" sz="1200">
                <a:solidFill>
                  <a:srgbClr val="FF0000"/>
                </a:solidFill>
              </a:rPr>
              <a:t>Bald Eagle- Opalaniye</a:t>
            </a:r>
          </a:p>
          <a:p>
            <a:pPr lvl="0" rtl="0">
              <a:spcBef>
                <a:spcPts val="0"/>
              </a:spcBef>
              <a:buNone/>
            </a:pPr>
            <a:r>
              <a:rPr lang="en" sz="2400">
                <a:latin typeface="Seaweed Script"/>
                <a:ea typeface="Seaweed Script"/>
                <a:cs typeface="Seaweed Script"/>
                <a:sym typeface="Seaweed Script"/>
              </a:rPr>
              <a:t> </a:t>
            </a:r>
          </a:p>
          <a:p>
            <a:pPr lvl="0">
              <a:spcBef>
                <a:spcPts val="0"/>
              </a:spcBef>
              <a:buNone/>
            </a:pPr>
            <a:r>
              <a:rPr lang="en">
                <a:latin typeface="Seaweed Script"/>
                <a:ea typeface="Seaweed Script"/>
                <a:cs typeface="Seaweed Script"/>
                <a:sym typeface="Seaweed Script"/>
              </a:rPr>
              <a:t> </a:t>
            </a:r>
          </a:p>
        </p:txBody>
      </p:sp>
      <p:sp>
        <p:nvSpPr>
          <p:cNvPr id="75" name="Shape 75"/>
          <p:cNvSpPr txBox="1">
            <a:spLocks noGrp="1"/>
          </p:cNvSpPr>
          <p:nvPr>
            <p:ph type="body" idx="2"/>
          </p:nvPr>
        </p:nvSpPr>
        <p:spPr>
          <a:xfrm>
            <a:off x="4703725" y="0"/>
            <a:ext cx="3994500" cy="5143500"/>
          </a:xfrm>
          <a:prstGeom prst="rect">
            <a:avLst/>
          </a:prstGeom>
        </p:spPr>
        <p:txBody>
          <a:bodyPr lIns="91425" tIns="91425" rIns="91425" bIns="91425" anchor="t" anchorCtr="0">
            <a:noAutofit/>
          </a:bodyPr>
          <a:lstStyle/>
          <a:p>
            <a:pPr lvl="0" rtl="0">
              <a:spcBef>
                <a:spcPts val="0"/>
              </a:spcBef>
              <a:buNone/>
            </a:pPr>
            <a:r>
              <a:rPr lang="en" sz="1800">
                <a:solidFill>
                  <a:srgbClr val="FF0000"/>
                </a:solidFill>
              </a:rPr>
              <a:t>     </a:t>
            </a:r>
            <a:r>
              <a:rPr lang="en" sz="1200">
                <a:solidFill>
                  <a:srgbClr val="FF0000"/>
                </a:solidFill>
              </a:rPr>
              <a:t>                   </a:t>
            </a:r>
            <a:r>
              <a:rPr lang="en" sz="1200">
                <a:solidFill>
                  <a:srgbClr val="FF0000"/>
                </a:solidFill>
                <a:latin typeface="Seaweed Script"/>
                <a:ea typeface="Seaweed Script"/>
                <a:cs typeface="Seaweed Script"/>
                <a:sym typeface="Seaweed Script"/>
              </a:rPr>
              <a:t>Sioux </a:t>
            </a:r>
          </a:p>
          <a:p>
            <a:pPr lvl="0" rtl="0">
              <a:spcBef>
                <a:spcPts val="0"/>
              </a:spcBef>
              <a:buNone/>
            </a:pPr>
            <a:r>
              <a:rPr lang="en" sz="1200">
                <a:solidFill>
                  <a:srgbClr val="FF0000"/>
                </a:solidFill>
              </a:rPr>
              <a:t>Welcome- Tanyan yahi </a:t>
            </a:r>
          </a:p>
          <a:p>
            <a:pPr lvl="0" rtl="0">
              <a:spcBef>
                <a:spcPts val="0"/>
              </a:spcBef>
              <a:buNone/>
            </a:pPr>
            <a:r>
              <a:rPr lang="en" sz="1200">
                <a:solidFill>
                  <a:srgbClr val="FF0000"/>
                </a:solidFill>
              </a:rPr>
              <a:t>Good Luck- Tokhi waniphikani</a:t>
            </a:r>
          </a:p>
          <a:p>
            <a:pPr lvl="0" rtl="0">
              <a:spcBef>
                <a:spcPts val="0"/>
              </a:spcBef>
              <a:buNone/>
            </a:pPr>
            <a:r>
              <a:rPr lang="en" sz="1200">
                <a:solidFill>
                  <a:srgbClr val="FF0000"/>
                </a:solidFill>
              </a:rPr>
              <a:t>Where are you from- Tuktenitanhanhe</a:t>
            </a:r>
          </a:p>
          <a:p>
            <a:pPr lvl="0" rtl="0">
              <a:spcBef>
                <a:spcPts val="0"/>
              </a:spcBef>
              <a:buNone/>
            </a:pPr>
            <a:r>
              <a:rPr lang="en" sz="1200">
                <a:solidFill>
                  <a:srgbClr val="FF0000"/>
                </a:solidFill>
              </a:rPr>
              <a:t>Good night- Hanhepi waste </a:t>
            </a:r>
          </a:p>
          <a:p>
            <a:pPr lvl="0" rtl="0">
              <a:spcBef>
                <a:spcPts val="0"/>
              </a:spcBef>
              <a:buNone/>
            </a:pPr>
            <a:r>
              <a:rPr lang="en" sz="1200">
                <a:solidFill>
                  <a:srgbClr val="FF0000"/>
                </a:solidFill>
              </a:rPr>
              <a:t>I don’t understand- Owakahnige sni </a:t>
            </a:r>
          </a:p>
          <a:p>
            <a:pPr lvl="0" rtl="0">
              <a:spcBef>
                <a:spcPts val="0"/>
              </a:spcBef>
              <a:buNone/>
            </a:pPr>
            <a:r>
              <a:rPr lang="en" sz="1200">
                <a:solidFill>
                  <a:srgbClr val="FF0000"/>
                </a:solidFill>
              </a:rPr>
              <a:t>Do you speak- Iya woyalaka he</a:t>
            </a:r>
          </a:p>
          <a:p>
            <a:pPr lvl="0" rtl="0">
              <a:spcBef>
                <a:spcPts val="0"/>
              </a:spcBef>
              <a:buNone/>
            </a:pPr>
            <a:r>
              <a:rPr lang="en" sz="1200">
                <a:solidFill>
                  <a:srgbClr val="FF0000"/>
                </a:solidFill>
              </a:rPr>
              <a:t>Thank you- Philamayaye</a:t>
            </a:r>
          </a:p>
          <a:p>
            <a:pPr lvl="0" rtl="0">
              <a:spcBef>
                <a:spcPts val="0"/>
              </a:spcBef>
              <a:buNone/>
            </a:pPr>
            <a:r>
              <a:rPr lang="en" sz="1200">
                <a:solidFill>
                  <a:srgbClr val="FF0000"/>
                </a:solidFill>
              </a:rPr>
              <a:t>Fire- Pheta!</a:t>
            </a:r>
          </a:p>
          <a:p>
            <a:pPr lvl="0" rtl="0">
              <a:spcBef>
                <a:spcPts val="0"/>
              </a:spcBef>
              <a:buNone/>
            </a:pPr>
            <a:r>
              <a:rPr lang="en" sz="1200">
                <a:solidFill>
                  <a:srgbClr val="FF0000"/>
                </a:solidFill>
              </a:rPr>
              <a:t>Good morning- Hinhanni waste</a:t>
            </a:r>
          </a:p>
          <a:p>
            <a:pPr lvl="0" rtl="0">
              <a:spcBef>
                <a:spcPts val="0"/>
              </a:spcBef>
              <a:buNone/>
            </a:pPr>
            <a:r>
              <a:rPr lang="en" sz="1200">
                <a:solidFill>
                  <a:srgbClr val="FF0000"/>
                </a:solidFill>
              </a:rPr>
              <a:t>My name is..- Emaciyapi he!</a:t>
            </a:r>
          </a:p>
          <a:p>
            <a:pPr lvl="0">
              <a:spcBef>
                <a:spcPts val="0"/>
              </a:spcBef>
              <a:buNone/>
            </a:pPr>
            <a:r>
              <a:rPr lang="en" sz="1200">
                <a:solidFill>
                  <a:srgbClr val="FF0000"/>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311700" y="4230575"/>
            <a:ext cx="5998800" cy="605100"/>
          </a:xfrm>
          <a:prstGeom prst="rect">
            <a:avLst/>
          </a:prstGeom>
        </p:spPr>
        <p:txBody>
          <a:bodyPr lIns="91425" tIns="91425" rIns="91425" bIns="91425" anchor="ctr" anchorCtr="0">
            <a:noAutofit/>
          </a:bodyPr>
          <a:lstStyle/>
          <a:p>
            <a:pPr lvl="0">
              <a:spcBef>
                <a:spcPts val="0"/>
              </a:spcBef>
              <a:buNone/>
            </a:pPr>
            <a:r>
              <a:rPr lang="en" sz="3000">
                <a:solidFill>
                  <a:srgbClr val="FF0000"/>
                </a:solidFill>
              </a:rPr>
              <a:t>Students</a:t>
            </a:r>
          </a:p>
        </p:txBody>
      </p:sp>
      <p:pic>
        <p:nvPicPr>
          <p:cNvPr id="81" name="Shape 81"/>
          <p:cNvPicPr preferRelativeResize="0"/>
          <p:nvPr/>
        </p:nvPicPr>
        <p:blipFill>
          <a:blip r:embed="rId3">
            <a:alphaModFix/>
          </a:blip>
          <a:stretch>
            <a:fillRect/>
          </a:stretch>
        </p:blipFill>
        <p:spPr>
          <a:xfrm>
            <a:off x="4526125" y="450525"/>
            <a:ext cx="4160674" cy="2686975"/>
          </a:xfrm>
          <a:prstGeom prst="rect">
            <a:avLst/>
          </a:prstGeom>
          <a:noFill/>
          <a:ln>
            <a:noFill/>
          </a:ln>
        </p:spPr>
      </p:pic>
      <p:pic>
        <p:nvPicPr>
          <p:cNvPr id="82" name="Shape 82"/>
          <p:cNvPicPr preferRelativeResize="0"/>
          <p:nvPr/>
        </p:nvPicPr>
        <p:blipFill>
          <a:blip r:embed="rId4">
            <a:alphaModFix/>
          </a:blip>
          <a:stretch>
            <a:fillRect/>
          </a:stretch>
        </p:blipFill>
        <p:spPr>
          <a:xfrm>
            <a:off x="152400" y="152400"/>
            <a:ext cx="4077525" cy="3894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311700" y="4230575"/>
            <a:ext cx="5998800" cy="605100"/>
          </a:xfrm>
          <a:prstGeom prst="rect">
            <a:avLst/>
          </a:prstGeom>
        </p:spPr>
        <p:txBody>
          <a:bodyPr lIns="91425" tIns="91425" rIns="91425" bIns="91425" anchor="ctr" anchorCtr="0">
            <a:noAutofit/>
          </a:bodyPr>
          <a:lstStyle/>
          <a:p>
            <a:pPr lvl="0">
              <a:spcBef>
                <a:spcPts val="0"/>
              </a:spcBef>
              <a:buNone/>
            </a:pPr>
            <a:r>
              <a:rPr lang="en" sz="3000">
                <a:solidFill>
                  <a:srgbClr val="FF0000"/>
                </a:solidFill>
              </a:rPr>
              <a:t>carlisle sports teams</a:t>
            </a:r>
            <a:r>
              <a:rPr lang="en"/>
              <a:t> </a:t>
            </a:r>
          </a:p>
        </p:txBody>
      </p:sp>
      <p:pic>
        <p:nvPicPr>
          <p:cNvPr id="88" name="Shape 88"/>
          <p:cNvPicPr preferRelativeResize="0"/>
          <p:nvPr/>
        </p:nvPicPr>
        <p:blipFill>
          <a:blip r:embed="rId3">
            <a:alphaModFix/>
          </a:blip>
          <a:stretch>
            <a:fillRect/>
          </a:stretch>
        </p:blipFill>
        <p:spPr>
          <a:xfrm>
            <a:off x="0" y="0"/>
            <a:ext cx="4237024" cy="3493549"/>
          </a:xfrm>
          <a:prstGeom prst="rect">
            <a:avLst/>
          </a:prstGeom>
          <a:noFill/>
          <a:ln>
            <a:noFill/>
          </a:ln>
        </p:spPr>
      </p:pic>
      <p:pic>
        <p:nvPicPr>
          <p:cNvPr id="89" name="Shape 89"/>
          <p:cNvPicPr preferRelativeResize="0"/>
          <p:nvPr/>
        </p:nvPicPr>
        <p:blipFill>
          <a:blip r:embed="rId4">
            <a:alphaModFix/>
          </a:blip>
          <a:stretch>
            <a:fillRect/>
          </a:stretch>
        </p:blipFill>
        <p:spPr>
          <a:xfrm>
            <a:off x="4237023" y="0"/>
            <a:ext cx="4906974" cy="37760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311700" y="4230575"/>
            <a:ext cx="5998800" cy="605100"/>
          </a:xfrm>
          <a:prstGeom prst="rect">
            <a:avLst/>
          </a:prstGeom>
        </p:spPr>
        <p:txBody>
          <a:bodyPr lIns="91425" tIns="91425" rIns="91425" bIns="91425" anchor="ctr" anchorCtr="0">
            <a:noAutofit/>
          </a:bodyPr>
          <a:lstStyle/>
          <a:p>
            <a:pPr lvl="0">
              <a:spcBef>
                <a:spcPts val="0"/>
              </a:spcBef>
              <a:buNone/>
            </a:pPr>
            <a:r>
              <a:rPr lang="en" sz="2400">
                <a:solidFill>
                  <a:srgbClr val="FF0000"/>
                </a:solidFill>
              </a:rPr>
              <a:t>Transformations</a:t>
            </a:r>
          </a:p>
        </p:txBody>
      </p:sp>
      <p:pic>
        <p:nvPicPr>
          <p:cNvPr id="95" name="Shape 95"/>
          <p:cNvPicPr preferRelativeResize="0"/>
          <p:nvPr/>
        </p:nvPicPr>
        <p:blipFill>
          <a:blip r:embed="rId3">
            <a:alphaModFix/>
          </a:blip>
          <a:stretch>
            <a:fillRect/>
          </a:stretch>
        </p:blipFill>
        <p:spPr>
          <a:xfrm>
            <a:off x="0" y="0"/>
            <a:ext cx="4327074" cy="3225699"/>
          </a:xfrm>
          <a:prstGeom prst="rect">
            <a:avLst/>
          </a:prstGeom>
          <a:noFill/>
          <a:ln>
            <a:noFill/>
          </a:ln>
        </p:spPr>
      </p:pic>
      <p:pic>
        <p:nvPicPr>
          <p:cNvPr id="96" name="Shape 96"/>
          <p:cNvPicPr preferRelativeResize="0"/>
          <p:nvPr/>
        </p:nvPicPr>
        <p:blipFill>
          <a:blip r:embed="rId4">
            <a:alphaModFix/>
          </a:blip>
          <a:stretch>
            <a:fillRect/>
          </a:stretch>
        </p:blipFill>
        <p:spPr>
          <a:xfrm>
            <a:off x="4327075" y="0"/>
            <a:ext cx="4816926" cy="3764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311700" y="4230575"/>
            <a:ext cx="5998800" cy="605100"/>
          </a:xfrm>
          <a:prstGeom prst="rect">
            <a:avLst/>
          </a:prstGeom>
        </p:spPr>
        <p:txBody>
          <a:bodyPr lIns="91425" tIns="91425" rIns="91425" bIns="91425" anchor="ctr" anchorCtr="0">
            <a:noAutofit/>
          </a:bodyPr>
          <a:lstStyle/>
          <a:p>
            <a:pPr lvl="0">
              <a:spcBef>
                <a:spcPts val="0"/>
              </a:spcBef>
              <a:buNone/>
            </a:pPr>
            <a:r>
              <a:rPr lang="en" sz="3000">
                <a:solidFill>
                  <a:srgbClr val="FF0000"/>
                </a:solidFill>
              </a:rPr>
              <a:t>Classrooms</a:t>
            </a:r>
          </a:p>
        </p:txBody>
      </p:sp>
      <p:pic>
        <p:nvPicPr>
          <p:cNvPr id="102" name="Shape 102"/>
          <p:cNvPicPr preferRelativeResize="0"/>
          <p:nvPr/>
        </p:nvPicPr>
        <p:blipFill>
          <a:blip r:embed="rId3">
            <a:alphaModFix/>
          </a:blip>
          <a:stretch>
            <a:fillRect/>
          </a:stretch>
        </p:blipFill>
        <p:spPr>
          <a:xfrm>
            <a:off x="174925" y="166475"/>
            <a:ext cx="4214499" cy="2892000"/>
          </a:xfrm>
          <a:prstGeom prst="rect">
            <a:avLst/>
          </a:prstGeom>
          <a:noFill/>
          <a:ln>
            <a:noFill/>
          </a:ln>
        </p:spPr>
      </p:pic>
      <p:pic>
        <p:nvPicPr>
          <p:cNvPr id="103" name="Shape 103"/>
          <p:cNvPicPr preferRelativeResize="0"/>
          <p:nvPr/>
        </p:nvPicPr>
        <p:blipFill>
          <a:blip r:embed="rId4">
            <a:alphaModFix/>
          </a:blip>
          <a:stretch>
            <a:fillRect/>
          </a:stretch>
        </p:blipFill>
        <p:spPr>
          <a:xfrm>
            <a:off x="4519275" y="1698850"/>
            <a:ext cx="3865624" cy="2809024"/>
          </a:xfrm>
          <a:prstGeom prst="rect">
            <a:avLst/>
          </a:prstGeom>
          <a:noFill/>
          <a:ln>
            <a:noFill/>
          </a:ln>
        </p:spPr>
      </p:pic>
    </p:spTree>
  </p:cSld>
  <p:clrMapOvr>
    <a:masterClrMapping/>
  </p:clrMapOvr>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481</Words>
  <Application>Microsoft Office PowerPoint</Application>
  <PresentationFormat>On-screen Show (16:9)</PresentationFormat>
  <Paragraphs>54</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Lobster</vt:lpstr>
      <vt:lpstr>Arial</vt:lpstr>
      <vt:lpstr>Princess Sofia</vt:lpstr>
      <vt:lpstr>Sunshiney</vt:lpstr>
      <vt:lpstr>Seaweed Script</vt:lpstr>
      <vt:lpstr>simple-dark-2</vt:lpstr>
      <vt:lpstr>PowerPoint Presentation</vt:lpstr>
      <vt:lpstr>PowerPoint Presentation</vt:lpstr>
      <vt:lpstr>PowerPoint Presentation</vt:lpstr>
      <vt:lpstr>                Language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Kaitlynn Deal</dc:creator>
  <cp:lastModifiedBy>Kaitlynn Deal</cp:lastModifiedBy>
  <cp:revision>1</cp:revision>
  <dcterms:modified xsi:type="dcterms:W3CDTF">2017-05-05T14:10:48Z</dcterms:modified>
</cp:coreProperties>
</file>