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5143500" cx="9144000"/>
  <p:notesSz cx="6858000" cy="9144000"/>
  <p:embeddedFontLst>
    <p:embeddedFont>
      <p:font typeface="Raleway"/>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aleway-italic.fntdata"/><Relationship Id="rId10" Type="http://schemas.openxmlformats.org/officeDocument/2006/relationships/slide" Target="slides/slide6.xml"/><Relationship Id="rId32" Type="http://schemas.openxmlformats.org/officeDocument/2006/relationships/font" Target="fonts/Raleway-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Raleway-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1" name="Shape 1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8" name="Shape 208"/>
        <p:cNvGrpSpPr/>
        <p:nvPr/>
      </p:nvGrpSpPr>
      <p:grpSpPr>
        <a:xfrm>
          <a:off x="0" y="0"/>
          <a:ext cx="0" cy="0"/>
          <a:chOff x="0" y="0"/>
          <a:chExt cx="0" cy="0"/>
        </a:xfrm>
      </p:grpSpPr>
      <p:sp>
        <p:nvSpPr>
          <p:cNvPr id="209" name="Shape 2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0" name="Shape 2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6" name="Shape 216"/>
        <p:cNvGrpSpPr/>
        <p:nvPr/>
      </p:nvGrpSpPr>
      <p:grpSpPr>
        <a:xfrm>
          <a:off x="0" y="0"/>
          <a:ext cx="0" cy="0"/>
          <a:chOff x="0" y="0"/>
          <a:chExt cx="0" cy="0"/>
        </a:xfrm>
      </p:grpSpPr>
      <p:sp>
        <p:nvSpPr>
          <p:cNvPr id="217" name="Shape 2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8" name="Shape 21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3" name="Shape 2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8" name="Shape 8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6" y="3238450"/>
            <a:ext cx="6331500" cy="1241700"/>
          </a:xfrm>
          <a:prstGeom prst="rect">
            <a:avLst/>
          </a:prstGeom>
        </p:spPr>
        <p:txBody>
          <a:bodyPr anchorCtr="0" anchor="b"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5"/>
            <a:ext cx="6321600" cy="30023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2"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1" y="1602675"/>
            <a:ext cx="3071400" cy="3002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3"/>
            <a:ext cx="2808000" cy="2806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0"/>
            <a:ext cx="6244200" cy="38355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0"/>
            <a:ext cx="4045200" cy="13454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8"/>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5"/>
            <a:ext cx="6321600" cy="30023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8"/>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0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0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0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0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youtube.com/v/75w-BPsRFGE" TargetMode="External"/><Relationship Id="rId4" Type="http://schemas.openxmlformats.org/officeDocument/2006/relationships/image" Target="../media/image0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05.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0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05.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 Id="rId3" Type="http://schemas.openxmlformats.org/officeDocument/2006/relationships/image" Target="../media/image05.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hyperlink" Target="http://youtube.com/v/cKLQ1td3MbE" TargetMode="External"/><Relationship Id="rId4" Type="http://schemas.openxmlformats.org/officeDocument/2006/relationships/image" Target="../media/image0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0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hyperlink" Target="http://youtube.com/v/nuYoVjp33zk" TargetMode="External"/><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0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tIns="91425">
            <a:noAutofit/>
          </a:bodyPr>
          <a:lstStyle/>
          <a:p>
            <a:pPr lvl="0" rtl="0">
              <a:spcBef>
                <a:spcPts val="0"/>
              </a:spcBef>
              <a:buNone/>
            </a:pPr>
            <a:r>
              <a:rPr lang="en"/>
              <a:t>Small Church Worship</a:t>
            </a:r>
          </a:p>
        </p:txBody>
      </p:sp>
      <p:sp>
        <p:nvSpPr>
          <p:cNvPr id="73" name="Shape 73"/>
          <p:cNvSpPr txBox="1"/>
          <p:nvPr>
            <p:ph idx="1" type="subTitle"/>
          </p:nvPr>
        </p:nvSpPr>
        <p:spPr>
          <a:xfrm>
            <a:off x="2390266" y="3238450"/>
            <a:ext cx="6331500" cy="1241700"/>
          </a:xfrm>
          <a:prstGeom prst="rect">
            <a:avLst/>
          </a:prstGeom>
        </p:spPr>
        <p:txBody>
          <a:bodyPr anchorCtr="0" anchor="b" bIns="91425" lIns="91425" rIns="91425" tIns="91425">
            <a:noAutofit/>
          </a:bodyPr>
          <a:lstStyle/>
          <a:p>
            <a:pPr lvl="0" rtl="0">
              <a:spcBef>
                <a:spcPts val="0"/>
              </a:spcBef>
              <a:buNone/>
            </a:pPr>
            <a:r>
              <a:rPr lang="en" sz="2400"/>
              <a:t>A guide by Gina Yeske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35" name="Shape 135"/>
        <p:cNvGrpSpPr/>
        <p:nvPr/>
      </p:nvGrpSpPr>
      <p:grpSpPr>
        <a:xfrm>
          <a:off x="0" y="0"/>
          <a:ext cx="0" cy="0"/>
          <a:chOff x="0" y="0"/>
          <a:chExt cx="0" cy="0"/>
        </a:xfrm>
      </p:grpSpPr>
      <p:pic>
        <p:nvPicPr>
          <p:cNvPr id="136" name="Shape 136"/>
          <p:cNvPicPr preferRelativeResize="0"/>
          <p:nvPr/>
        </p:nvPicPr>
        <p:blipFill>
          <a:blip r:embed="rId3">
            <a:alphaModFix/>
          </a:blip>
          <a:stretch>
            <a:fillRect/>
          </a:stretch>
        </p:blipFill>
        <p:spPr>
          <a:xfrm>
            <a:off x="1144225" y="162725"/>
            <a:ext cx="7129375" cy="4818049"/>
          </a:xfrm>
          <a:prstGeom prst="rect">
            <a:avLst/>
          </a:prstGeom>
          <a:noFill/>
          <a:ln>
            <a:noFill/>
          </a:ln>
        </p:spPr>
      </p:pic>
      <p:pic>
        <p:nvPicPr>
          <p:cNvPr descr="Piece of duct tape sticking a note to the slide" id="137" name="Shape 137"/>
          <p:cNvPicPr preferRelativeResize="0"/>
          <p:nvPr/>
        </p:nvPicPr>
        <p:blipFill rotWithShape="1">
          <a:blip r:embed="rId4">
            <a:alphaModFix/>
          </a:blip>
          <a:srcRect b="10011" l="9244" r="2118" t="5926"/>
          <a:stretch/>
        </p:blipFill>
        <p:spPr>
          <a:xfrm rot="154828">
            <a:off x="3535999" y="147300"/>
            <a:ext cx="2071999" cy="736050"/>
          </a:xfrm>
          <a:prstGeom prst="rect">
            <a:avLst/>
          </a:prstGeom>
          <a:noFill/>
          <a:ln>
            <a:noFill/>
          </a:ln>
        </p:spPr>
      </p:pic>
      <p:sp>
        <p:nvSpPr>
          <p:cNvPr id="138" name="Shape 138"/>
          <p:cNvSpPr txBox="1"/>
          <p:nvPr/>
        </p:nvSpPr>
        <p:spPr>
          <a:xfrm>
            <a:off x="2855550" y="687397"/>
            <a:ext cx="3432900" cy="762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lt2"/>
                </a:solidFill>
                <a:latin typeface="Raleway"/>
                <a:ea typeface="Raleway"/>
                <a:cs typeface="Raleway"/>
                <a:sym typeface="Raleway"/>
              </a:rPr>
              <a:t>   Discussion #2</a:t>
            </a:r>
          </a:p>
        </p:txBody>
      </p:sp>
      <p:sp>
        <p:nvSpPr>
          <p:cNvPr id="139" name="Shape 139"/>
          <p:cNvSpPr txBox="1"/>
          <p:nvPr>
            <p:ph idx="4294967295" type="body"/>
          </p:nvPr>
        </p:nvSpPr>
        <p:spPr>
          <a:xfrm>
            <a:off x="1760350" y="1377475"/>
            <a:ext cx="5858100" cy="3327900"/>
          </a:xfrm>
          <a:prstGeom prst="rect">
            <a:avLst/>
          </a:prstGeom>
        </p:spPr>
        <p:txBody>
          <a:bodyPr anchorCtr="0" anchor="t" bIns="91425" lIns="91425" rIns="91425" tIns="91425">
            <a:noAutofit/>
          </a:bodyPr>
          <a:lstStyle/>
          <a:p>
            <a:pPr lvl="0" rtl="0">
              <a:spcBef>
                <a:spcPts val="0"/>
              </a:spcBef>
              <a:spcAft>
                <a:spcPts val="1600"/>
              </a:spcAft>
              <a:buNone/>
            </a:pPr>
            <a:r>
              <a:rPr b="1" lang="en" sz="2400">
                <a:latin typeface="Raleway"/>
                <a:ea typeface="Raleway"/>
                <a:cs typeface="Raleway"/>
                <a:sym typeface="Raleway"/>
              </a:rPr>
              <a:t>In a small group discuss the following:</a:t>
            </a:r>
          </a:p>
          <a:p>
            <a:pPr indent="-381000" lvl="0" marL="457200" rtl="0">
              <a:spcBef>
                <a:spcPts val="0"/>
              </a:spcBef>
              <a:spcAft>
                <a:spcPts val="1000"/>
              </a:spcAft>
              <a:buClr>
                <a:schemeClr val="dk1"/>
              </a:buClr>
              <a:buSzPct val="100000"/>
              <a:buFont typeface="Raleway"/>
              <a:buChar char="➔"/>
            </a:pPr>
            <a:r>
              <a:rPr b="1" lang="en" sz="2400">
                <a:solidFill>
                  <a:schemeClr val="dk1"/>
                </a:solidFill>
                <a:latin typeface="Raleway"/>
                <a:ea typeface="Raleway"/>
                <a:cs typeface="Raleway"/>
                <a:sym typeface="Raleway"/>
              </a:rPr>
              <a:t>How does your sanctuary tell the story of your current congregation? </a:t>
            </a:r>
          </a:p>
          <a:p>
            <a:pPr indent="-381000" lvl="0" marL="457200" rtl="0">
              <a:spcBef>
                <a:spcPts val="0"/>
              </a:spcBef>
              <a:spcAft>
                <a:spcPts val="1000"/>
              </a:spcAft>
              <a:buClr>
                <a:schemeClr val="dk1"/>
              </a:buClr>
              <a:buSzPct val="100000"/>
              <a:buFont typeface="Raleway"/>
              <a:buChar char="➔"/>
            </a:pPr>
            <a:r>
              <a:rPr b="1" lang="en" sz="2400">
                <a:solidFill>
                  <a:schemeClr val="dk1"/>
                </a:solidFill>
                <a:latin typeface="Raleway"/>
                <a:ea typeface="Raleway"/>
                <a:cs typeface="Raleway"/>
                <a:sym typeface="Raleway"/>
              </a:rPr>
              <a:t>Are there items in our sanctuaries that are no longer express who we are?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pic>
        <p:nvPicPr>
          <p:cNvPr descr="fullsizeoutput_23d8.jpeg" id="144" name="Shape 144"/>
          <p:cNvPicPr preferRelativeResize="0"/>
          <p:nvPr/>
        </p:nvPicPr>
        <p:blipFill rotWithShape="1">
          <a:blip r:embed="rId3">
            <a:alphaModFix/>
          </a:blip>
          <a:srcRect b="13988" l="11264" r="8843" t="6119"/>
          <a:stretch/>
        </p:blipFill>
        <p:spPr>
          <a:xfrm>
            <a:off x="-2696425" y="371625"/>
            <a:ext cx="11840425" cy="4294150"/>
          </a:xfrm>
          <a:prstGeom prst="rect">
            <a:avLst/>
          </a:prstGeom>
          <a:noFill/>
          <a:ln>
            <a:noFill/>
          </a:ln>
        </p:spPr>
      </p:pic>
      <p:sp>
        <p:nvSpPr>
          <p:cNvPr id="145" name="Shape 145"/>
          <p:cNvSpPr txBox="1"/>
          <p:nvPr>
            <p:ph type="title"/>
          </p:nvPr>
        </p:nvSpPr>
        <p:spPr>
          <a:xfrm>
            <a:off x="283103" y="654003"/>
            <a:ext cx="6244200" cy="3835500"/>
          </a:xfrm>
          <a:prstGeom prst="rect">
            <a:avLst/>
          </a:prstGeom>
        </p:spPr>
        <p:txBody>
          <a:bodyPr anchorCtr="0" anchor="t" bIns="91425" lIns="91425" rIns="91425" tIns="91425">
            <a:noAutofit/>
          </a:bodyPr>
          <a:lstStyle/>
          <a:p>
            <a:pPr lvl="0" rtl="0">
              <a:spcBef>
                <a:spcPts val="0"/>
              </a:spcBef>
              <a:buNone/>
            </a:pPr>
            <a:r>
              <a:rPr lang="en">
                <a:solidFill>
                  <a:schemeClr val="dk1"/>
                </a:solidFill>
              </a:rPr>
              <a:t>Worship in a small church needs to be participatory.</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49" name="Shape 149"/>
        <p:cNvGrpSpPr/>
        <p:nvPr/>
      </p:nvGrpSpPr>
      <p:grpSpPr>
        <a:xfrm>
          <a:off x="0" y="0"/>
          <a:ext cx="0" cy="0"/>
          <a:chOff x="0" y="0"/>
          <a:chExt cx="0" cy="0"/>
        </a:xfrm>
      </p:grpSpPr>
      <p:pic>
        <p:nvPicPr>
          <p:cNvPr descr="julia-and-chester-singing.jpg" id="150" name="Shape 150"/>
          <p:cNvPicPr preferRelativeResize="0"/>
          <p:nvPr/>
        </p:nvPicPr>
        <p:blipFill>
          <a:blip r:embed="rId3">
            <a:alphaModFix/>
          </a:blip>
          <a:stretch>
            <a:fillRect/>
          </a:stretch>
        </p:blipFill>
        <p:spPr>
          <a:xfrm>
            <a:off x="-507400" y="297900"/>
            <a:ext cx="6698625" cy="4547700"/>
          </a:xfrm>
          <a:prstGeom prst="rect">
            <a:avLst/>
          </a:prstGeom>
          <a:noFill/>
          <a:ln>
            <a:noFill/>
          </a:ln>
        </p:spPr>
      </p:pic>
      <p:sp>
        <p:nvSpPr>
          <p:cNvPr id="151" name="Shape 151"/>
          <p:cNvSpPr/>
          <p:nvPr/>
        </p:nvSpPr>
        <p:spPr>
          <a:xfrm>
            <a:off x="4622275" y="297900"/>
            <a:ext cx="4547700" cy="4547700"/>
          </a:xfrm>
          <a:prstGeom prst="rect">
            <a:avLst/>
          </a:prstGeom>
          <a:solidFill>
            <a:srgbClr val="000000">
              <a:alpha val="76920"/>
            </a:srgbClr>
          </a:solidFill>
          <a:ln>
            <a:noFill/>
          </a:ln>
        </p:spPr>
        <p:txBody>
          <a:bodyPr anchorCtr="0" anchor="ctr" bIns="91425" lIns="91425" rIns="91425" tIns="91425">
            <a:noAutofit/>
          </a:bodyPr>
          <a:lstStyle/>
          <a:p>
            <a:pPr lvl="0">
              <a:spcBef>
                <a:spcPts val="0"/>
              </a:spcBef>
              <a:buNone/>
            </a:pPr>
            <a:r>
              <a:t/>
            </a:r>
            <a:endParaRPr/>
          </a:p>
        </p:txBody>
      </p:sp>
      <p:sp>
        <p:nvSpPr>
          <p:cNvPr id="152" name="Shape 152"/>
          <p:cNvSpPr txBox="1"/>
          <p:nvPr>
            <p:ph idx="4294967295" type="body"/>
          </p:nvPr>
        </p:nvSpPr>
        <p:spPr>
          <a:xfrm>
            <a:off x="4751875" y="182775"/>
            <a:ext cx="4288500" cy="4188300"/>
          </a:xfrm>
          <a:prstGeom prst="rect">
            <a:avLst/>
          </a:prstGeom>
        </p:spPr>
        <p:txBody>
          <a:bodyPr anchorCtr="0" anchor="ctr" bIns="91425" lIns="91425" rIns="91425" tIns="91425">
            <a:noAutofit/>
          </a:bodyPr>
          <a:lstStyle/>
          <a:p>
            <a:pPr lvl="0" rtl="0">
              <a:spcBef>
                <a:spcPts val="0"/>
              </a:spcBef>
              <a:spcAft>
                <a:spcPts val="0"/>
              </a:spcAft>
              <a:buNone/>
            </a:pPr>
            <a:r>
              <a:t/>
            </a:r>
            <a:endParaRPr sz="2400">
              <a:solidFill>
                <a:schemeClr val="lt1"/>
              </a:solidFill>
              <a:latin typeface="Raleway"/>
              <a:ea typeface="Raleway"/>
              <a:cs typeface="Raleway"/>
              <a:sym typeface="Raleway"/>
            </a:endParaRPr>
          </a:p>
          <a:p>
            <a:pPr lvl="0" rtl="0">
              <a:spcBef>
                <a:spcPts val="0"/>
              </a:spcBef>
              <a:spcAft>
                <a:spcPts val="0"/>
              </a:spcAft>
              <a:buNone/>
            </a:pPr>
            <a:r>
              <a:t/>
            </a:r>
            <a:endParaRPr sz="2400">
              <a:solidFill>
                <a:schemeClr val="lt1"/>
              </a:solidFill>
              <a:latin typeface="Raleway"/>
              <a:ea typeface="Raleway"/>
              <a:cs typeface="Raleway"/>
              <a:sym typeface="Raleway"/>
            </a:endParaRPr>
          </a:p>
          <a:p>
            <a:pPr lvl="0" rtl="0">
              <a:spcBef>
                <a:spcPts val="0"/>
              </a:spcBef>
              <a:spcAft>
                <a:spcPts val="0"/>
              </a:spcAft>
              <a:buNone/>
            </a:pPr>
            <a:r>
              <a:rPr lang="en" sz="2400">
                <a:solidFill>
                  <a:schemeClr val="lt1"/>
                </a:solidFill>
                <a:latin typeface="Raleway"/>
                <a:ea typeface="Raleway"/>
                <a:cs typeface="Raleway"/>
                <a:sym typeface="Raleway"/>
              </a:rPr>
              <a:t>By praise we acknowledge God’s greatness</a:t>
            </a:r>
          </a:p>
          <a:p>
            <a:pPr lvl="0" rtl="0">
              <a:spcBef>
                <a:spcPts val="0"/>
              </a:spcBef>
              <a:spcAft>
                <a:spcPts val="0"/>
              </a:spcAft>
              <a:buClr>
                <a:schemeClr val="dk2"/>
              </a:buClr>
              <a:buSzPct val="45833"/>
              <a:buFont typeface="Arial"/>
              <a:buNone/>
            </a:pPr>
            <a:r>
              <a:t/>
            </a:r>
            <a:endParaRPr sz="2400">
              <a:solidFill>
                <a:schemeClr val="lt1"/>
              </a:solidFill>
              <a:latin typeface="Raleway"/>
              <a:ea typeface="Raleway"/>
              <a:cs typeface="Raleway"/>
              <a:sym typeface="Raleway"/>
            </a:endParaRPr>
          </a:p>
          <a:p>
            <a:pPr lvl="0" rtl="0">
              <a:spcBef>
                <a:spcPts val="0"/>
              </a:spcBef>
              <a:spcAft>
                <a:spcPts val="0"/>
              </a:spcAft>
              <a:buNone/>
            </a:pPr>
            <a:r>
              <a:rPr lang="en" sz="2400">
                <a:solidFill>
                  <a:schemeClr val="lt1"/>
                </a:solidFill>
                <a:latin typeface="Raleway"/>
                <a:ea typeface="Raleway"/>
                <a:cs typeface="Raleway"/>
                <a:sym typeface="Raleway"/>
              </a:rPr>
              <a:t>By worship we acknowledge God’s holiness</a:t>
            </a:r>
          </a:p>
          <a:p>
            <a:pPr lvl="0" rtl="0">
              <a:spcBef>
                <a:spcPts val="0"/>
              </a:spcBef>
              <a:spcAft>
                <a:spcPts val="0"/>
              </a:spcAft>
              <a:buClr>
                <a:schemeClr val="dk2"/>
              </a:buClr>
              <a:buSzPct val="45833"/>
              <a:buFont typeface="Arial"/>
              <a:buNone/>
            </a:pPr>
            <a:r>
              <a:t/>
            </a:r>
            <a:endParaRPr sz="2400">
              <a:solidFill>
                <a:schemeClr val="lt1"/>
              </a:solidFill>
              <a:latin typeface="Raleway"/>
              <a:ea typeface="Raleway"/>
              <a:cs typeface="Raleway"/>
              <a:sym typeface="Raleway"/>
            </a:endParaRPr>
          </a:p>
          <a:p>
            <a:pPr lvl="0" rtl="0">
              <a:spcBef>
                <a:spcPts val="0"/>
              </a:spcBef>
              <a:spcAft>
                <a:spcPts val="0"/>
              </a:spcAft>
              <a:buClr>
                <a:schemeClr val="dk2"/>
              </a:buClr>
              <a:buSzPct val="45833"/>
              <a:buFont typeface="Arial"/>
              <a:buNone/>
            </a:pPr>
            <a:r>
              <a:rPr lang="en" sz="2400">
                <a:solidFill>
                  <a:schemeClr val="lt1"/>
                </a:solidFill>
                <a:latin typeface="Raleway"/>
                <a:ea typeface="Raleway"/>
                <a:cs typeface="Raleway"/>
                <a:sym typeface="Raleway"/>
              </a:rPr>
              <a:t>By thanksgiving we acknowledge God’s goodness</a:t>
            </a:r>
          </a:p>
          <a:p>
            <a:pPr lvl="0" rtl="0">
              <a:lnSpc>
                <a:spcPct val="100000"/>
              </a:lnSpc>
              <a:spcBef>
                <a:spcPts val="0"/>
              </a:spcBef>
              <a:spcAft>
                <a:spcPts val="1600"/>
              </a:spcAft>
              <a:buNone/>
            </a:pPr>
            <a:r>
              <a:t/>
            </a:r>
            <a:endParaRPr b="1" sz="280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56" name="Shape 156"/>
        <p:cNvGrpSpPr/>
        <p:nvPr/>
      </p:nvGrpSpPr>
      <p:grpSpPr>
        <a:xfrm>
          <a:off x="0" y="0"/>
          <a:ext cx="0" cy="0"/>
          <a:chOff x="0" y="0"/>
          <a:chExt cx="0" cy="0"/>
        </a:xfrm>
      </p:grpSpPr>
      <p:sp>
        <p:nvSpPr>
          <p:cNvPr id="157" name="Shape 157"/>
          <p:cNvSpPr txBox="1"/>
          <p:nvPr>
            <p:ph idx="1" type="body"/>
          </p:nvPr>
        </p:nvSpPr>
        <p:spPr>
          <a:xfrm>
            <a:off x="4832750" y="980400"/>
            <a:ext cx="4033799" cy="3182699"/>
          </a:xfrm>
          <a:prstGeom prst="rect">
            <a:avLst/>
          </a:prstGeom>
        </p:spPr>
        <p:txBody>
          <a:bodyPr anchorCtr="0" anchor="ctr" bIns="91425" lIns="91425" rIns="91425" tIns="91425">
            <a:noAutofit/>
          </a:bodyPr>
          <a:lstStyle/>
          <a:p>
            <a:pPr lvl="0" rtl="0">
              <a:spcBef>
                <a:spcPts val="0"/>
              </a:spcBef>
              <a:buClr>
                <a:schemeClr val="dk2"/>
              </a:buClr>
              <a:buSzPct val="25000"/>
              <a:buFont typeface="Arial"/>
              <a:buNone/>
            </a:pPr>
            <a:r>
              <a:rPr b="1" lang="en" sz="4800">
                <a:solidFill>
                  <a:schemeClr val="accent5"/>
                </a:solidFill>
                <a:latin typeface="Raleway"/>
                <a:ea typeface="Raleway"/>
                <a:cs typeface="Raleway"/>
                <a:sym typeface="Raleway"/>
              </a:rPr>
              <a:t>"Praise, prepares us for worship"</a:t>
            </a:r>
          </a:p>
        </p:txBody>
      </p:sp>
      <p:pic>
        <p:nvPicPr>
          <p:cNvPr descr="nb angel 3.jpg" id="158" name="Shape 158"/>
          <p:cNvPicPr preferRelativeResize="0"/>
          <p:nvPr/>
        </p:nvPicPr>
        <p:blipFill rotWithShape="1">
          <a:blip r:embed="rId3">
            <a:alphaModFix/>
          </a:blip>
          <a:srcRect b="0" l="7001" r="16229" t="0"/>
          <a:stretch/>
        </p:blipFill>
        <p:spPr>
          <a:xfrm>
            <a:off x="342300" y="542925"/>
            <a:ext cx="3931425" cy="405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62" name="Shape 162"/>
        <p:cNvGrpSpPr/>
        <p:nvPr/>
      </p:nvGrpSpPr>
      <p:grpSpPr>
        <a:xfrm>
          <a:off x="0" y="0"/>
          <a:ext cx="0" cy="0"/>
          <a:chOff x="0" y="0"/>
          <a:chExt cx="0" cy="0"/>
        </a:xfrm>
      </p:grpSpPr>
      <p:sp>
        <p:nvSpPr>
          <p:cNvPr id="163" name="Shape 163"/>
          <p:cNvSpPr txBox="1"/>
          <p:nvPr>
            <p:ph type="title"/>
          </p:nvPr>
        </p:nvSpPr>
        <p:spPr>
          <a:xfrm>
            <a:off x="283100" y="312950"/>
            <a:ext cx="8631600" cy="4234800"/>
          </a:xfrm>
          <a:prstGeom prst="rect">
            <a:avLst/>
          </a:prstGeom>
        </p:spPr>
        <p:txBody>
          <a:bodyPr anchorCtr="0" anchor="t" bIns="91425" lIns="91425" rIns="91425" tIns="91425">
            <a:noAutofit/>
          </a:bodyPr>
          <a:lstStyle/>
          <a:p>
            <a:pPr lvl="0" rtl="0" algn="ctr">
              <a:lnSpc>
                <a:spcPct val="115000"/>
              </a:lnSpc>
              <a:spcBef>
                <a:spcPts val="0"/>
              </a:spcBef>
              <a:buClr>
                <a:schemeClr val="dk2"/>
              </a:buClr>
              <a:buSzPct val="45833"/>
              <a:buFont typeface="Arial"/>
              <a:buNone/>
            </a:pPr>
            <a:r>
              <a:rPr lang="en" sz="2400"/>
              <a:t>Prayer of Confession</a:t>
            </a:r>
          </a:p>
          <a:p>
            <a:pPr lvl="0" rtl="0" algn="ctr">
              <a:lnSpc>
                <a:spcPct val="115000"/>
              </a:lnSpc>
              <a:spcBef>
                <a:spcPts val="0"/>
              </a:spcBef>
              <a:buClr>
                <a:schemeClr val="dk2"/>
              </a:buClr>
              <a:buSzPct val="61111"/>
              <a:buFont typeface="Arial"/>
              <a:buNone/>
            </a:pPr>
            <a:r>
              <a:rPr b="0" lang="en" sz="1800"/>
              <a:t>Reader 1: I don't have much to offer.</a:t>
            </a:r>
          </a:p>
          <a:p>
            <a:pPr lvl="0" rtl="0" algn="ctr">
              <a:lnSpc>
                <a:spcPct val="115000"/>
              </a:lnSpc>
              <a:spcBef>
                <a:spcPts val="0"/>
              </a:spcBef>
              <a:buClr>
                <a:schemeClr val="dk2"/>
              </a:buClr>
              <a:buSzPct val="61111"/>
              <a:buFont typeface="Arial"/>
              <a:buNone/>
            </a:pPr>
            <a:r>
              <a:rPr b="0" lang="en" sz="1800"/>
              <a:t>Reader 2: I don't have much that I can do.</a:t>
            </a:r>
          </a:p>
          <a:p>
            <a:pPr lvl="0" rtl="0" algn="ctr">
              <a:lnSpc>
                <a:spcPct val="115000"/>
              </a:lnSpc>
              <a:spcBef>
                <a:spcPts val="0"/>
              </a:spcBef>
              <a:buClr>
                <a:schemeClr val="dk2"/>
              </a:buClr>
              <a:buSzPct val="61111"/>
              <a:buFont typeface="Arial"/>
              <a:buNone/>
            </a:pPr>
            <a:r>
              <a:rPr b="0" lang="en" sz="1800"/>
              <a:t>Reader 3: I don't have anything that's worth much to bring to the Lord.</a:t>
            </a:r>
          </a:p>
          <a:p>
            <a:pPr lvl="0" rtl="0" algn="ctr">
              <a:lnSpc>
                <a:spcPct val="115000"/>
              </a:lnSpc>
              <a:spcBef>
                <a:spcPts val="0"/>
              </a:spcBef>
              <a:buClr>
                <a:schemeClr val="dk2"/>
              </a:buClr>
              <a:buSzPct val="61111"/>
              <a:buFont typeface="Arial"/>
              <a:buNone/>
            </a:pPr>
            <a:r>
              <a:t/>
            </a:r>
            <a:endParaRPr b="0" sz="1800"/>
          </a:p>
          <a:p>
            <a:pPr lvl="0" rtl="0" algn="ctr">
              <a:lnSpc>
                <a:spcPct val="115000"/>
              </a:lnSpc>
              <a:spcBef>
                <a:spcPts val="0"/>
              </a:spcBef>
              <a:buClr>
                <a:schemeClr val="dk2"/>
              </a:buClr>
              <a:buSzPct val="61111"/>
              <a:buFont typeface="Arial"/>
              <a:buNone/>
            </a:pPr>
            <a:r>
              <a:rPr b="0" lang="en" sz="1800"/>
              <a:t>Reader 1: I don't have many skills that are worth much.</a:t>
            </a:r>
          </a:p>
          <a:p>
            <a:pPr lvl="0" rtl="0" algn="ctr">
              <a:lnSpc>
                <a:spcPct val="115000"/>
              </a:lnSpc>
              <a:spcBef>
                <a:spcPts val="0"/>
              </a:spcBef>
              <a:buClr>
                <a:schemeClr val="dk2"/>
              </a:buClr>
              <a:buSzPct val="61111"/>
              <a:buFont typeface="Arial"/>
              <a:buNone/>
            </a:pPr>
            <a:r>
              <a:rPr b="0" lang="en" sz="1800"/>
              <a:t>Reader 2: I don't have the great wisdom that will change much.</a:t>
            </a:r>
          </a:p>
          <a:p>
            <a:pPr lvl="0" rtl="0" algn="ctr">
              <a:lnSpc>
                <a:spcPct val="115000"/>
              </a:lnSpc>
              <a:spcBef>
                <a:spcPts val="0"/>
              </a:spcBef>
              <a:buClr>
                <a:schemeClr val="dk2"/>
              </a:buClr>
              <a:buSzPct val="61111"/>
              <a:buFont typeface="Arial"/>
              <a:buNone/>
            </a:pPr>
            <a:r>
              <a:rPr b="0" lang="en" sz="1800"/>
              <a:t>Reader 3: I don't have the knowledge that will help things to move forward.</a:t>
            </a:r>
          </a:p>
          <a:p>
            <a:pPr lvl="0" rtl="0" algn="ctr">
              <a:lnSpc>
                <a:spcPct val="115000"/>
              </a:lnSpc>
              <a:spcBef>
                <a:spcPts val="0"/>
              </a:spcBef>
              <a:buClr>
                <a:schemeClr val="dk2"/>
              </a:buClr>
              <a:buSzPct val="61111"/>
              <a:buFont typeface="Arial"/>
              <a:buNone/>
            </a:pPr>
            <a:r>
              <a:t/>
            </a:r>
            <a:endParaRPr b="0" sz="1800"/>
          </a:p>
          <a:p>
            <a:pPr lvl="0" rtl="0" algn="ctr">
              <a:lnSpc>
                <a:spcPct val="115000"/>
              </a:lnSpc>
              <a:spcBef>
                <a:spcPts val="0"/>
              </a:spcBef>
              <a:buClr>
                <a:schemeClr val="dk2"/>
              </a:buClr>
              <a:buSzPct val="61111"/>
              <a:buFont typeface="Arial"/>
              <a:buNone/>
            </a:pPr>
            <a:r>
              <a:rPr b="0" lang="en" sz="1800"/>
              <a:t>Reader 1: My prayers are weak.</a:t>
            </a:r>
          </a:p>
          <a:p>
            <a:pPr lvl="0" rtl="0" algn="ctr">
              <a:lnSpc>
                <a:spcPct val="115000"/>
              </a:lnSpc>
              <a:spcBef>
                <a:spcPts val="0"/>
              </a:spcBef>
              <a:buClr>
                <a:schemeClr val="dk2"/>
              </a:buClr>
              <a:buSzPct val="61111"/>
              <a:buFont typeface="Arial"/>
              <a:buNone/>
            </a:pPr>
            <a:r>
              <a:rPr b="0" lang="en" sz="1800"/>
              <a:t>Reader 2: My words are inadequate.</a:t>
            </a:r>
          </a:p>
          <a:p>
            <a:pPr lvl="0" rtl="0" algn="ctr">
              <a:lnSpc>
                <a:spcPct val="115000"/>
              </a:lnSpc>
              <a:spcBef>
                <a:spcPts val="0"/>
              </a:spcBef>
              <a:buClr>
                <a:schemeClr val="dk2"/>
              </a:buClr>
              <a:buSzPct val="61111"/>
              <a:buFont typeface="Arial"/>
              <a:buNone/>
            </a:pPr>
            <a:r>
              <a:rPr b="0" lang="en" sz="1800"/>
              <a:t>Reader 3: My fears overcome my spirit and I can't pray easily</a:t>
            </a:r>
          </a:p>
          <a:p>
            <a:pPr lvl="0" rtl="0" algn="ctr">
              <a:lnSpc>
                <a:spcPct val="115000"/>
              </a:lnSpc>
              <a:spcBef>
                <a:spcPts val="0"/>
              </a:spcBef>
              <a:buClr>
                <a:schemeClr val="dk2"/>
              </a:buClr>
              <a:buSzPct val="61111"/>
              <a:buFont typeface="Arial"/>
              <a:buNone/>
            </a:pPr>
            <a:r>
              <a:t/>
            </a:r>
            <a:endParaRPr b="0" sz="1800"/>
          </a:p>
          <a:p>
            <a:pPr lvl="0" rtl="0" algn="ctr">
              <a:lnSpc>
                <a:spcPct val="115000"/>
              </a:lnSpc>
              <a:spcBef>
                <a:spcPts val="0"/>
              </a:spcBef>
              <a:buClr>
                <a:schemeClr val="dk2"/>
              </a:buClr>
              <a:buSzPct val="61111"/>
              <a:buFont typeface="Arial"/>
              <a:buNone/>
            </a:pPr>
            <a:r>
              <a:t/>
            </a:r>
            <a:endParaRPr b="0" sz="1800"/>
          </a:p>
          <a:p>
            <a:pPr lvl="0" rtl="0">
              <a:lnSpc>
                <a:spcPct val="115000"/>
              </a:lnSpc>
              <a:spcBef>
                <a:spcPts val="0"/>
              </a:spcBef>
              <a:buClr>
                <a:schemeClr val="dk2"/>
              </a:buClr>
              <a:buSzPct val="61111"/>
              <a:buFont typeface="Arial"/>
              <a:buNone/>
            </a:pPr>
            <a:r>
              <a:t/>
            </a:r>
            <a:endParaRPr b="0" sz="1800"/>
          </a:p>
          <a:p>
            <a:pPr lvl="0" rtl="0">
              <a:spcBef>
                <a:spcPts val="0"/>
              </a:spcBef>
              <a:buNone/>
            </a:pPr>
            <a:r>
              <a:t/>
            </a:r>
            <a:endParaRPr b="0"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title="I Gonna Live Lord">
            <a:hlinkClick r:id="rId3"/>
          </p:cNvPr>
          <p:cNvSpPr/>
          <p:nvPr/>
        </p:nvSpPr>
        <p:spPr>
          <a:xfrm>
            <a:off x="97800" y="0"/>
            <a:ext cx="8997300" cy="5143500"/>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72" name="Shape 172"/>
        <p:cNvGrpSpPr/>
        <p:nvPr/>
      </p:nvGrpSpPr>
      <p:grpSpPr>
        <a:xfrm>
          <a:off x="0" y="0"/>
          <a:ext cx="0" cy="0"/>
          <a:chOff x="0" y="0"/>
          <a:chExt cx="0" cy="0"/>
        </a:xfrm>
      </p:grpSpPr>
      <p:pic>
        <p:nvPicPr>
          <p:cNvPr descr="14702255_10210857813378197_1273245626311917908_n.jpg" id="173" name="Shape 173"/>
          <p:cNvPicPr preferRelativeResize="0"/>
          <p:nvPr/>
        </p:nvPicPr>
        <p:blipFill rotWithShape="1">
          <a:blip r:embed="rId3">
            <a:alphaModFix/>
          </a:blip>
          <a:srcRect b="0" l="26562" r="0" t="1097"/>
          <a:stretch/>
        </p:blipFill>
        <p:spPr>
          <a:xfrm>
            <a:off x="4547550" y="28287"/>
            <a:ext cx="4596448" cy="5086924"/>
          </a:xfrm>
          <a:prstGeom prst="rect">
            <a:avLst/>
          </a:prstGeom>
          <a:noFill/>
          <a:ln>
            <a:noFill/>
          </a:ln>
        </p:spPr>
      </p:pic>
      <p:sp>
        <p:nvSpPr>
          <p:cNvPr id="174" name="Shape 174"/>
          <p:cNvSpPr txBox="1"/>
          <p:nvPr>
            <p:ph idx="1" type="subTitle"/>
          </p:nvPr>
        </p:nvSpPr>
        <p:spPr>
          <a:xfrm>
            <a:off x="176025" y="146700"/>
            <a:ext cx="4134600" cy="4854300"/>
          </a:xfrm>
          <a:prstGeom prst="rect">
            <a:avLst/>
          </a:prstGeom>
        </p:spPr>
        <p:txBody>
          <a:bodyPr anchorCtr="0" anchor="ctr" bIns="91425" lIns="91425" rIns="91425" tIns="91425">
            <a:noAutofit/>
          </a:bodyPr>
          <a:lstStyle/>
          <a:p>
            <a:pPr lvl="0" rtl="0" algn="l">
              <a:lnSpc>
                <a:spcPct val="115000"/>
              </a:lnSpc>
              <a:spcBef>
                <a:spcPts val="0"/>
              </a:spcBef>
              <a:spcAft>
                <a:spcPts val="1600"/>
              </a:spcAft>
              <a:buNone/>
            </a:pPr>
            <a:r>
              <a:rPr b="1" lang="en" sz="3000">
                <a:solidFill>
                  <a:srgbClr val="FFE599"/>
                </a:solidFill>
                <a:latin typeface="Raleway"/>
                <a:ea typeface="Raleway"/>
                <a:cs typeface="Raleway"/>
                <a:sym typeface="Raleway"/>
              </a:rPr>
              <a:t>HOW TO ESTABLISH A WORSHIP CULTURE</a:t>
            </a:r>
          </a:p>
          <a:p>
            <a:pPr lvl="0" rtl="0" algn="l">
              <a:lnSpc>
                <a:spcPct val="115000"/>
              </a:lnSpc>
              <a:spcBef>
                <a:spcPts val="0"/>
              </a:spcBef>
              <a:buNone/>
            </a:pPr>
            <a:r>
              <a:rPr lang="en" sz="2400">
                <a:solidFill>
                  <a:schemeClr val="lt1"/>
                </a:solidFill>
                <a:latin typeface="Raleway"/>
                <a:ea typeface="Raleway"/>
                <a:cs typeface="Raleway"/>
                <a:sym typeface="Raleway"/>
              </a:rPr>
              <a:t>Liturgy is a word from the Greek that means “the work of the people.” Therefore you as the people are the leaders in worship. </a:t>
            </a:r>
          </a:p>
          <a:p>
            <a:pPr lvl="0" rtl="0" algn="l">
              <a:lnSpc>
                <a:spcPct val="115000"/>
              </a:lnSpc>
              <a:spcBef>
                <a:spcPts val="0"/>
              </a:spcBef>
              <a:spcAft>
                <a:spcPts val="1600"/>
              </a:spcAft>
              <a:buNone/>
            </a:pPr>
            <a:r>
              <a:t/>
            </a:r>
            <a:endParaRPr sz="2400">
              <a:solidFill>
                <a:schemeClr val="lt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78" name="Shape 178"/>
        <p:cNvGrpSpPr/>
        <p:nvPr/>
      </p:nvGrpSpPr>
      <p:grpSpPr>
        <a:xfrm>
          <a:off x="0" y="0"/>
          <a:ext cx="0" cy="0"/>
          <a:chOff x="0" y="0"/>
          <a:chExt cx="0" cy="0"/>
        </a:xfrm>
      </p:grpSpPr>
      <p:pic>
        <p:nvPicPr>
          <p:cNvPr id="179" name="Shape 179"/>
          <p:cNvPicPr preferRelativeResize="0"/>
          <p:nvPr/>
        </p:nvPicPr>
        <p:blipFill>
          <a:blip r:embed="rId3">
            <a:alphaModFix/>
          </a:blip>
          <a:stretch>
            <a:fillRect/>
          </a:stretch>
        </p:blipFill>
        <p:spPr>
          <a:xfrm>
            <a:off x="242695" y="0"/>
            <a:ext cx="8529703" cy="5143500"/>
          </a:xfrm>
          <a:prstGeom prst="rect">
            <a:avLst/>
          </a:prstGeom>
          <a:noFill/>
          <a:ln>
            <a:noFill/>
          </a:ln>
        </p:spPr>
      </p:pic>
      <p:pic>
        <p:nvPicPr>
          <p:cNvPr descr="Piece of duct tape sticking a note to the slide" id="180" name="Shape 180"/>
          <p:cNvPicPr preferRelativeResize="0"/>
          <p:nvPr/>
        </p:nvPicPr>
        <p:blipFill rotWithShape="1">
          <a:blip r:embed="rId4">
            <a:alphaModFix/>
          </a:blip>
          <a:srcRect b="10011" l="9244" r="2118" t="5926"/>
          <a:stretch/>
        </p:blipFill>
        <p:spPr>
          <a:xfrm rot="154828">
            <a:off x="3535999" y="147300"/>
            <a:ext cx="2071999" cy="736050"/>
          </a:xfrm>
          <a:prstGeom prst="rect">
            <a:avLst/>
          </a:prstGeom>
          <a:noFill/>
          <a:ln>
            <a:noFill/>
          </a:ln>
        </p:spPr>
      </p:pic>
      <p:sp>
        <p:nvSpPr>
          <p:cNvPr id="181" name="Shape 181"/>
          <p:cNvSpPr txBox="1"/>
          <p:nvPr/>
        </p:nvSpPr>
        <p:spPr>
          <a:xfrm>
            <a:off x="2855550" y="687397"/>
            <a:ext cx="3432900" cy="762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lt2"/>
                </a:solidFill>
                <a:latin typeface="Raleway"/>
                <a:ea typeface="Raleway"/>
                <a:cs typeface="Raleway"/>
                <a:sym typeface="Raleway"/>
              </a:rPr>
              <a:t>   Discussion #3</a:t>
            </a:r>
          </a:p>
        </p:txBody>
      </p:sp>
      <p:sp>
        <p:nvSpPr>
          <p:cNvPr id="182" name="Shape 182"/>
          <p:cNvSpPr txBox="1"/>
          <p:nvPr>
            <p:ph idx="4294967295" type="body"/>
          </p:nvPr>
        </p:nvSpPr>
        <p:spPr>
          <a:xfrm>
            <a:off x="782375" y="1377475"/>
            <a:ext cx="7471800" cy="3327900"/>
          </a:xfrm>
          <a:prstGeom prst="rect">
            <a:avLst/>
          </a:prstGeom>
        </p:spPr>
        <p:txBody>
          <a:bodyPr anchorCtr="0" anchor="t" bIns="91425" lIns="91425" rIns="91425" tIns="91425">
            <a:noAutofit/>
          </a:bodyPr>
          <a:lstStyle/>
          <a:p>
            <a:pPr lvl="0" rtl="0">
              <a:spcBef>
                <a:spcPts val="0"/>
              </a:spcBef>
              <a:spcAft>
                <a:spcPts val="1600"/>
              </a:spcAft>
              <a:buNone/>
            </a:pPr>
            <a:r>
              <a:rPr b="1" lang="en" sz="2400">
                <a:latin typeface="Raleway"/>
                <a:ea typeface="Raleway"/>
                <a:cs typeface="Raleway"/>
                <a:sym typeface="Raleway"/>
              </a:rPr>
              <a:t>In a small group discuss the following:</a:t>
            </a:r>
          </a:p>
          <a:p>
            <a:pPr indent="-381000" lvl="0" marL="457200" rtl="0">
              <a:spcBef>
                <a:spcPts val="0"/>
              </a:spcBef>
              <a:spcAft>
                <a:spcPts val="0"/>
              </a:spcAft>
              <a:buClr>
                <a:schemeClr val="dk1"/>
              </a:buClr>
              <a:buSzPct val="100000"/>
              <a:buFont typeface="Raleway"/>
              <a:buChar char="➔"/>
            </a:pPr>
            <a:r>
              <a:rPr b="1" lang="en" sz="2400">
                <a:solidFill>
                  <a:schemeClr val="dk1"/>
                </a:solidFill>
                <a:latin typeface="Raleway"/>
                <a:ea typeface="Raleway"/>
                <a:cs typeface="Raleway"/>
                <a:sym typeface="Raleway"/>
              </a:rPr>
              <a:t>How do you prepare for worship each Sunday? </a:t>
            </a:r>
          </a:p>
          <a:p>
            <a:pPr indent="-381000" lvl="0" marL="457200" rtl="0">
              <a:spcBef>
                <a:spcPts val="0"/>
              </a:spcBef>
              <a:spcAft>
                <a:spcPts val="0"/>
              </a:spcAft>
              <a:buClr>
                <a:schemeClr val="dk1"/>
              </a:buClr>
              <a:buSzPct val="100000"/>
              <a:buFont typeface="Raleway"/>
              <a:buChar char="➔"/>
            </a:pPr>
            <a:r>
              <a:rPr b="1" lang="en" sz="2400">
                <a:solidFill>
                  <a:schemeClr val="dk1"/>
                </a:solidFill>
                <a:latin typeface="Raleway"/>
                <a:ea typeface="Raleway"/>
                <a:cs typeface="Raleway"/>
                <a:sym typeface="Raleway"/>
              </a:rPr>
              <a:t>How have you found ways to connect to God in worship during the week?</a:t>
            </a:r>
          </a:p>
          <a:p>
            <a:pPr indent="-381000" lvl="0" marL="457200" rtl="0">
              <a:spcBef>
                <a:spcPts val="0"/>
              </a:spcBef>
              <a:spcAft>
                <a:spcPts val="0"/>
              </a:spcAft>
              <a:buClr>
                <a:schemeClr val="dk1"/>
              </a:buClr>
              <a:buSzPct val="100000"/>
              <a:buFont typeface="Raleway"/>
              <a:buChar char="➔"/>
            </a:pPr>
            <a:r>
              <a:rPr b="1" lang="en" sz="2400">
                <a:solidFill>
                  <a:schemeClr val="dk1"/>
                </a:solidFill>
                <a:latin typeface="Raleway"/>
                <a:ea typeface="Raleway"/>
                <a:cs typeface="Raleway"/>
                <a:sym typeface="Raleway"/>
              </a:rPr>
              <a:t>What keeps you from worshipping? </a:t>
            </a:r>
          </a:p>
          <a:p>
            <a:pPr indent="-381000" lvl="0" marL="457200" rtl="0">
              <a:spcBef>
                <a:spcPts val="0"/>
              </a:spcBef>
              <a:spcAft>
                <a:spcPts val="0"/>
              </a:spcAft>
              <a:buClr>
                <a:schemeClr val="dk1"/>
              </a:buClr>
              <a:buSzPct val="100000"/>
              <a:buFont typeface="Raleway"/>
              <a:buChar char="➔"/>
            </a:pPr>
            <a:r>
              <a:rPr b="1" lang="en" sz="2400">
                <a:solidFill>
                  <a:schemeClr val="dk1"/>
                </a:solidFill>
                <a:latin typeface="Raleway"/>
                <a:ea typeface="Raleway"/>
                <a:cs typeface="Raleway"/>
                <a:sym typeface="Raleway"/>
              </a:rPr>
              <a:t>Each of you has a role in worship, what is yours?</a:t>
            </a:r>
          </a:p>
          <a:p>
            <a:pPr lvl="0" rtl="0">
              <a:spcBef>
                <a:spcPts val="0"/>
              </a:spcBef>
              <a:spcAft>
                <a:spcPts val="1000"/>
              </a:spcAft>
              <a:buNone/>
            </a:pPr>
            <a:r>
              <a:t/>
            </a:r>
            <a:endParaRPr b="1" sz="2400">
              <a:solidFill>
                <a:schemeClr val="dk1"/>
              </a:solidFill>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86" name="Shape 186"/>
        <p:cNvGrpSpPr/>
        <p:nvPr/>
      </p:nvGrpSpPr>
      <p:grpSpPr>
        <a:xfrm>
          <a:off x="0" y="0"/>
          <a:ext cx="0" cy="0"/>
          <a:chOff x="0" y="0"/>
          <a:chExt cx="0" cy="0"/>
        </a:xfrm>
      </p:grpSpPr>
      <p:sp>
        <p:nvSpPr>
          <p:cNvPr id="187" name="Shape 187"/>
          <p:cNvSpPr txBox="1"/>
          <p:nvPr>
            <p:ph idx="1" type="body"/>
          </p:nvPr>
        </p:nvSpPr>
        <p:spPr>
          <a:xfrm>
            <a:off x="4822975" y="1146675"/>
            <a:ext cx="4033800" cy="3182700"/>
          </a:xfrm>
          <a:prstGeom prst="rect">
            <a:avLst/>
          </a:prstGeom>
        </p:spPr>
        <p:txBody>
          <a:bodyPr anchorCtr="0" anchor="ctr" bIns="91425" lIns="91425" rIns="91425" tIns="91425">
            <a:noAutofit/>
          </a:bodyPr>
          <a:lstStyle/>
          <a:p>
            <a:pPr lvl="0" rtl="0">
              <a:spcBef>
                <a:spcPts val="0"/>
              </a:spcBef>
              <a:spcAft>
                <a:spcPts val="1600"/>
              </a:spcAft>
              <a:buNone/>
            </a:pPr>
            <a:r>
              <a:rPr b="1" lang="en" sz="3000">
                <a:solidFill>
                  <a:schemeClr val="dk1"/>
                </a:solidFill>
              </a:rPr>
              <a:t>Thanksgiving</a:t>
            </a:r>
          </a:p>
          <a:p>
            <a:pPr lvl="0" rtl="0">
              <a:spcBef>
                <a:spcPts val="0"/>
              </a:spcBef>
              <a:buClr>
                <a:schemeClr val="dk2"/>
              </a:buClr>
              <a:buSzPct val="45833"/>
              <a:buFont typeface="Arial"/>
              <a:buNone/>
            </a:pPr>
            <a:r>
              <a:rPr lang="en" sz="2400">
                <a:latin typeface="Raleway"/>
                <a:ea typeface="Raleway"/>
                <a:cs typeface="Raleway"/>
                <a:sym typeface="Raleway"/>
              </a:rPr>
              <a:t>God has given to each one of us such blessings and talents. With joy we bring these gifts to God. </a:t>
            </a:r>
          </a:p>
        </p:txBody>
      </p:sp>
      <p:pic>
        <p:nvPicPr>
          <p:cNvPr descr="umns12_047_1_lightbox-582x388.JPG" id="188" name="Shape 188"/>
          <p:cNvPicPr preferRelativeResize="0"/>
          <p:nvPr/>
        </p:nvPicPr>
        <p:blipFill rotWithShape="1">
          <a:blip r:embed="rId3">
            <a:alphaModFix/>
          </a:blip>
          <a:srcRect b="0" l="17108" r="0" t="1322"/>
          <a:stretch/>
        </p:blipFill>
        <p:spPr>
          <a:xfrm>
            <a:off x="146675" y="850825"/>
            <a:ext cx="4595050" cy="364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pic>
        <p:nvPicPr>
          <p:cNvPr descr="budget1.jpg" id="193" name="Shape 193"/>
          <p:cNvPicPr preferRelativeResize="0"/>
          <p:nvPr/>
        </p:nvPicPr>
        <p:blipFill>
          <a:blip r:embed="rId3">
            <a:alphaModFix/>
          </a:blip>
          <a:stretch>
            <a:fillRect/>
          </a:stretch>
        </p:blipFill>
        <p:spPr>
          <a:xfrm>
            <a:off x="0" y="0"/>
            <a:ext cx="9144005" cy="5143503"/>
          </a:xfrm>
          <a:prstGeom prst="rect">
            <a:avLst/>
          </a:prstGeom>
          <a:noFill/>
          <a:ln>
            <a:noFill/>
          </a:ln>
        </p:spPr>
      </p:pic>
      <p:sp>
        <p:nvSpPr>
          <p:cNvPr id="194" name="Shape 194"/>
          <p:cNvSpPr txBox="1"/>
          <p:nvPr>
            <p:ph type="title"/>
          </p:nvPr>
        </p:nvSpPr>
        <p:spPr>
          <a:xfrm>
            <a:off x="273325" y="242726"/>
            <a:ext cx="6244200" cy="4412400"/>
          </a:xfrm>
          <a:prstGeom prst="rect">
            <a:avLst/>
          </a:prstGeom>
        </p:spPr>
        <p:txBody>
          <a:bodyPr anchorCtr="0" anchor="t" bIns="91425" lIns="91425" rIns="91425" tIns="91425">
            <a:noAutofit/>
          </a:bodyPr>
          <a:lstStyle/>
          <a:p>
            <a:pPr lvl="0" rtl="0">
              <a:spcBef>
                <a:spcPts val="0"/>
              </a:spcBef>
              <a:spcAft>
                <a:spcPts val="1000"/>
              </a:spcAft>
              <a:buNone/>
            </a:pPr>
            <a:r>
              <a:rPr lang="en" sz="4200">
                <a:solidFill>
                  <a:srgbClr val="000000"/>
                </a:solidFill>
              </a:rPr>
              <a:t>Offering </a:t>
            </a:r>
          </a:p>
          <a:p>
            <a:pPr lvl="0" rtl="0">
              <a:spcBef>
                <a:spcPts val="0"/>
              </a:spcBef>
              <a:spcAft>
                <a:spcPts val="1000"/>
              </a:spcAft>
              <a:buNone/>
            </a:pPr>
            <a:r>
              <a:t/>
            </a:r>
            <a:endParaRPr b="0" sz="2100"/>
          </a:p>
          <a:p>
            <a:pPr lvl="0" rtl="0">
              <a:spcBef>
                <a:spcPts val="0"/>
              </a:spcBef>
              <a:spcAft>
                <a:spcPts val="1000"/>
              </a:spcAft>
              <a:buNone/>
            </a:pPr>
            <a:r>
              <a:t/>
            </a:r>
            <a:endParaRPr b="0" sz="2100"/>
          </a:p>
          <a:p>
            <a:pPr lvl="0" rtl="0">
              <a:spcBef>
                <a:spcPts val="0"/>
              </a:spcBef>
              <a:spcAft>
                <a:spcPts val="1000"/>
              </a:spcAft>
              <a:buNone/>
            </a:pPr>
            <a:r>
              <a:t/>
            </a:r>
            <a:endParaRPr b="0" sz="2100"/>
          </a:p>
          <a:p>
            <a:pPr lvl="0" rtl="0">
              <a:spcBef>
                <a:spcPts val="0"/>
              </a:spcBef>
              <a:spcAft>
                <a:spcPts val="1000"/>
              </a:spcAft>
              <a:buNone/>
            </a:pPr>
            <a:r>
              <a:t/>
            </a:r>
            <a:endParaRPr b="0" sz="2100"/>
          </a:p>
          <a:p>
            <a:pPr lvl="0" rtl="0">
              <a:spcBef>
                <a:spcPts val="0"/>
              </a:spcBef>
              <a:spcAft>
                <a:spcPts val="1000"/>
              </a:spcAft>
              <a:buNone/>
            </a:pPr>
            <a:r>
              <a:t/>
            </a:r>
            <a:endParaRPr b="0" sz="3600"/>
          </a:p>
          <a:p>
            <a:pPr lvl="0" rtl="0">
              <a:spcBef>
                <a:spcPts val="0"/>
              </a:spcBef>
              <a:spcAft>
                <a:spcPts val="1000"/>
              </a:spcAft>
              <a:buNone/>
            </a:pPr>
            <a:r>
              <a:t/>
            </a:r>
            <a:endParaRPr b="0" sz="3600"/>
          </a:p>
          <a:p>
            <a:pPr lvl="0" rtl="0">
              <a:spcBef>
                <a:spcPts val="0"/>
              </a:spcBef>
              <a:spcAft>
                <a:spcPts val="1000"/>
              </a:spcAft>
              <a:buNone/>
            </a:pPr>
            <a:r>
              <a:rPr b="0" lang="en" sz="3600"/>
              <a:t>Tell the story</a:t>
            </a:r>
          </a:p>
          <a:p>
            <a:pPr lvl="0" rtl="0">
              <a:spcBef>
                <a:spcPts val="0"/>
              </a:spcBef>
              <a:spcAft>
                <a:spcPts val="1000"/>
              </a:spcAft>
              <a:buNone/>
            </a:pPr>
            <a:r>
              <a:t/>
            </a:r>
            <a:endParaRPr sz="2100"/>
          </a:p>
          <a:p>
            <a:pPr lvl="0" rtl="0">
              <a:lnSpc>
                <a:spcPct val="115000"/>
              </a:lnSpc>
              <a:spcBef>
                <a:spcPts val="0"/>
              </a:spcBef>
              <a:spcAft>
                <a:spcPts val="1000"/>
              </a:spcAft>
              <a:buNone/>
            </a:pPr>
            <a:r>
              <a:t/>
            </a:r>
            <a:endParaRPr sz="2400" u="sng">
              <a:solidFill>
                <a:schemeClr val="accent5"/>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77" name="Shape 77"/>
        <p:cNvGrpSpPr/>
        <p:nvPr/>
      </p:nvGrpSpPr>
      <p:grpSpPr>
        <a:xfrm>
          <a:off x="0" y="0"/>
          <a:ext cx="0" cy="0"/>
          <a:chOff x="0" y="0"/>
          <a:chExt cx="0" cy="0"/>
        </a:xfrm>
      </p:grpSpPr>
      <p:sp>
        <p:nvSpPr>
          <p:cNvPr id="78" name="Shape 78"/>
          <p:cNvSpPr txBox="1"/>
          <p:nvPr>
            <p:ph type="title"/>
          </p:nvPr>
        </p:nvSpPr>
        <p:spPr>
          <a:xfrm>
            <a:off x="283100" y="712150"/>
            <a:ext cx="8620500" cy="1019699"/>
          </a:xfrm>
          <a:prstGeom prst="rect">
            <a:avLst/>
          </a:prstGeom>
        </p:spPr>
        <p:txBody>
          <a:bodyPr anchorCtr="0" anchor="t" bIns="91425" lIns="91425" rIns="91425" tIns="91425">
            <a:noAutofit/>
          </a:bodyPr>
          <a:lstStyle/>
          <a:p>
            <a:pPr lvl="0" rtl="0">
              <a:spcBef>
                <a:spcPts val="0"/>
              </a:spcBef>
              <a:buClr>
                <a:schemeClr val="dk2"/>
              </a:buClr>
              <a:buSzPct val="25000"/>
              <a:buFont typeface="Arial"/>
              <a:buNone/>
            </a:pPr>
            <a:r>
              <a:rPr lang="en"/>
              <a:t>Name three things:</a:t>
            </a:r>
          </a:p>
        </p:txBody>
      </p:sp>
      <p:sp>
        <p:nvSpPr>
          <p:cNvPr id="79" name="Shape 79"/>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80" name="Shape 80"/>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81" name="Shape 81"/>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82" name="Shape 82"/>
          <p:cNvSpPr txBox="1"/>
          <p:nvPr>
            <p:ph type="title"/>
          </p:nvPr>
        </p:nvSpPr>
        <p:spPr>
          <a:xfrm>
            <a:off x="6125275" y="2061900"/>
            <a:ext cx="2481599" cy="2005800"/>
          </a:xfrm>
          <a:prstGeom prst="rect">
            <a:avLst/>
          </a:prstGeom>
        </p:spPr>
        <p:txBody>
          <a:bodyPr anchorCtr="0" anchor="t" bIns="91425" lIns="91425" rIns="91425" tIns="91425">
            <a:noAutofit/>
          </a:bodyPr>
          <a:lstStyle/>
          <a:p>
            <a:pPr lvl="0" rtl="0" algn="ctr">
              <a:spcBef>
                <a:spcPts val="0"/>
              </a:spcBef>
              <a:buClr>
                <a:schemeClr val="dk2"/>
              </a:buClr>
              <a:buSzPct val="30555"/>
              <a:buFont typeface="Arial"/>
              <a:buNone/>
            </a:pPr>
            <a:r>
              <a:rPr lang="en" sz="3600"/>
              <a:t>keeps you coming to back</a:t>
            </a:r>
          </a:p>
        </p:txBody>
      </p:sp>
      <p:sp>
        <p:nvSpPr>
          <p:cNvPr id="83" name="Shape 83"/>
          <p:cNvSpPr txBox="1"/>
          <p:nvPr>
            <p:ph type="title"/>
          </p:nvPr>
        </p:nvSpPr>
        <p:spPr>
          <a:xfrm>
            <a:off x="447975" y="2061900"/>
            <a:ext cx="2481599" cy="2005800"/>
          </a:xfrm>
          <a:prstGeom prst="rect">
            <a:avLst/>
          </a:prstGeom>
        </p:spPr>
        <p:txBody>
          <a:bodyPr anchorCtr="0" anchor="t" bIns="91425" lIns="91425" rIns="91425" tIns="91425">
            <a:noAutofit/>
          </a:bodyPr>
          <a:lstStyle/>
          <a:p>
            <a:pPr lvl="0" rtl="0" algn="ctr">
              <a:spcBef>
                <a:spcPts val="0"/>
              </a:spcBef>
              <a:buClr>
                <a:schemeClr val="dk2"/>
              </a:buClr>
              <a:buSzPct val="30555"/>
              <a:buFont typeface="Arial"/>
              <a:buNone/>
            </a:pPr>
            <a:r>
              <a:rPr lang="en" sz="3600"/>
              <a:t>that your church is known for</a:t>
            </a:r>
          </a:p>
        </p:txBody>
      </p:sp>
      <p:sp>
        <p:nvSpPr>
          <p:cNvPr id="84" name="Shape 84"/>
          <p:cNvSpPr txBox="1"/>
          <p:nvPr>
            <p:ph type="title"/>
          </p:nvPr>
        </p:nvSpPr>
        <p:spPr>
          <a:xfrm>
            <a:off x="3286625" y="2061900"/>
            <a:ext cx="2481599" cy="2005800"/>
          </a:xfrm>
          <a:prstGeom prst="rect">
            <a:avLst/>
          </a:prstGeom>
        </p:spPr>
        <p:txBody>
          <a:bodyPr anchorCtr="0" anchor="t" bIns="91425" lIns="91425" rIns="91425" tIns="91425">
            <a:noAutofit/>
          </a:bodyPr>
          <a:lstStyle/>
          <a:p>
            <a:pPr lvl="0" rtl="0" algn="ctr">
              <a:spcBef>
                <a:spcPts val="0"/>
              </a:spcBef>
              <a:buClr>
                <a:schemeClr val="dk2"/>
              </a:buClr>
              <a:buSzPct val="30555"/>
              <a:buFont typeface="Arial"/>
              <a:buNone/>
            </a:pPr>
            <a:r>
              <a:rPr lang="en" sz="3600"/>
              <a:t>that you value</a:t>
            </a:r>
          </a:p>
        </p:txBody>
      </p:sp>
      <p:sp>
        <p:nvSpPr>
          <p:cNvPr id="85" name="Shape 85"/>
          <p:cNvSpPr txBox="1"/>
          <p:nvPr/>
        </p:nvSpPr>
        <p:spPr>
          <a:xfrm>
            <a:off x="1808700" y="1406775"/>
            <a:ext cx="7770600" cy="9066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98"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b="0" l="-2720" r="2719" t="0"/>
          <a:stretch/>
        </p:blipFill>
        <p:spPr>
          <a:xfrm>
            <a:off x="1017075" y="297350"/>
            <a:ext cx="6474149" cy="4758124"/>
          </a:xfrm>
          <a:prstGeom prst="rect">
            <a:avLst/>
          </a:prstGeom>
          <a:noFill/>
          <a:ln>
            <a:noFill/>
          </a:ln>
        </p:spPr>
      </p:pic>
      <p:pic>
        <p:nvPicPr>
          <p:cNvPr descr="Piece of duct tape sticking a note to the slide" id="200" name="Shape 200"/>
          <p:cNvPicPr preferRelativeResize="0"/>
          <p:nvPr/>
        </p:nvPicPr>
        <p:blipFill rotWithShape="1">
          <a:blip r:embed="rId4">
            <a:alphaModFix/>
          </a:blip>
          <a:srcRect b="10011" l="9244" r="2118" t="5926"/>
          <a:stretch/>
        </p:blipFill>
        <p:spPr>
          <a:xfrm rot="154828">
            <a:off x="3535999" y="157075"/>
            <a:ext cx="2071999" cy="736050"/>
          </a:xfrm>
          <a:prstGeom prst="rect">
            <a:avLst/>
          </a:prstGeom>
          <a:noFill/>
          <a:ln>
            <a:noFill/>
          </a:ln>
        </p:spPr>
      </p:pic>
      <p:sp>
        <p:nvSpPr>
          <p:cNvPr id="201" name="Shape 201"/>
          <p:cNvSpPr txBox="1"/>
          <p:nvPr/>
        </p:nvSpPr>
        <p:spPr>
          <a:xfrm>
            <a:off x="2855550" y="687397"/>
            <a:ext cx="3432900" cy="762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lt2"/>
                </a:solidFill>
                <a:latin typeface="Raleway"/>
                <a:ea typeface="Raleway"/>
                <a:cs typeface="Raleway"/>
                <a:sym typeface="Raleway"/>
              </a:rPr>
              <a:t>   Discussion #4</a:t>
            </a:r>
          </a:p>
        </p:txBody>
      </p:sp>
      <p:sp>
        <p:nvSpPr>
          <p:cNvPr id="202" name="Shape 202"/>
          <p:cNvSpPr txBox="1"/>
          <p:nvPr>
            <p:ph idx="4294967295" type="body"/>
          </p:nvPr>
        </p:nvSpPr>
        <p:spPr>
          <a:xfrm>
            <a:off x="1613650" y="1377475"/>
            <a:ext cx="5574300" cy="3327900"/>
          </a:xfrm>
          <a:prstGeom prst="rect">
            <a:avLst/>
          </a:prstGeom>
        </p:spPr>
        <p:txBody>
          <a:bodyPr anchorCtr="0" anchor="t" bIns="91425" lIns="91425" rIns="91425" tIns="91425">
            <a:noAutofit/>
          </a:bodyPr>
          <a:lstStyle/>
          <a:p>
            <a:pPr lvl="0" rtl="0">
              <a:spcBef>
                <a:spcPts val="0"/>
              </a:spcBef>
              <a:spcAft>
                <a:spcPts val="1600"/>
              </a:spcAft>
              <a:buNone/>
            </a:pPr>
            <a:r>
              <a:rPr b="1" lang="en" sz="2400">
                <a:latin typeface="Raleway"/>
                <a:ea typeface="Raleway"/>
                <a:cs typeface="Raleway"/>
                <a:sym typeface="Raleway"/>
              </a:rPr>
              <a:t>In a small group discuss the following:</a:t>
            </a:r>
          </a:p>
          <a:p>
            <a:pPr indent="-381000" lvl="0" marL="457200" rtl="0">
              <a:spcBef>
                <a:spcPts val="0"/>
              </a:spcBef>
              <a:spcAft>
                <a:spcPts val="0"/>
              </a:spcAft>
              <a:buClr>
                <a:schemeClr val="dk1"/>
              </a:buClr>
              <a:buSzPct val="100000"/>
              <a:buFont typeface="Raleway"/>
              <a:buChar char="➔"/>
            </a:pPr>
            <a:r>
              <a:rPr b="1" lang="en" sz="2400">
                <a:solidFill>
                  <a:schemeClr val="dk1"/>
                </a:solidFill>
                <a:latin typeface="Arial"/>
                <a:ea typeface="Arial"/>
                <a:cs typeface="Arial"/>
                <a:sym typeface="Arial"/>
              </a:rPr>
              <a:t>How do you tell the story of what giving gifts means to you as a congregation? </a:t>
            </a:r>
          </a:p>
          <a:p>
            <a:pPr indent="-381000" lvl="0" marL="457200" rtl="0">
              <a:spcBef>
                <a:spcPts val="0"/>
              </a:spcBef>
              <a:spcAft>
                <a:spcPts val="500"/>
              </a:spcAft>
              <a:buClr>
                <a:schemeClr val="dk1"/>
              </a:buClr>
              <a:buSzPct val="100000"/>
              <a:buFont typeface="Raleway"/>
              <a:buChar char="➔"/>
            </a:pPr>
            <a:r>
              <a:rPr b="1" lang="en" sz="2400">
                <a:solidFill>
                  <a:schemeClr val="dk1"/>
                </a:solidFill>
                <a:latin typeface="Arial"/>
                <a:ea typeface="Arial"/>
                <a:cs typeface="Arial"/>
                <a:sym typeface="Arial"/>
              </a:rPr>
              <a:t>Do you inspire generosity or project scarcity?</a:t>
            </a:r>
          </a:p>
          <a:p>
            <a:pPr lvl="0" rtl="0">
              <a:spcBef>
                <a:spcPts val="0"/>
              </a:spcBef>
              <a:spcAft>
                <a:spcPts val="1000"/>
              </a:spcAft>
              <a:buNone/>
            </a:pPr>
            <a:r>
              <a:t/>
            </a:r>
            <a:endParaRPr b="1" sz="2400">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283099" y="712150"/>
            <a:ext cx="7951500" cy="3835500"/>
          </a:xfrm>
          <a:prstGeom prst="rect">
            <a:avLst/>
          </a:prstGeom>
        </p:spPr>
        <p:txBody>
          <a:bodyPr anchorCtr="0" anchor="t" bIns="91425" lIns="91425" rIns="91425" tIns="91425">
            <a:noAutofit/>
          </a:bodyPr>
          <a:lstStyle/>
          <a:p>
            <a:pPr lvl="0" rtl="0">
              <a:spcBef>
                <a:spcPts val="0"/>
              </a:spcBef>
              <a:spcAft>
                <a:spcPts val="1600"/>
              </a:spcAft>
              <a:buNone/>
            </a:pPr>
            <a:r>
              <a:t/>
            </a:r>
            <a:endParaRPr b="0" sz="2300"/>
          </a:p>
          <a:p>
            <a:pPr lvl="0" rtl="0">
              <a:spcBef>
                <a:spcPts val="0"/>
              </a:spcBef>
              <a:spcAft>
                <a:spcPts val="1000"/>
              </a:spcAft>
              <a:buNone/>
            </a:pPr>
            <a:r>
              <a:t/>
            </a:r>
            <a:endParaRPr/>
          </a:p>
          <a:p>
            <a:pPr lvl="0" rtl="0">
              <a:spcBef>
                <a:spcPts val="0"/>
              </a:spcBef>
              <a:spcAft>
                <a:spcPts val="1000"/>
              </a:spcAft>
              <a:buNone/>
            </a:pPr>
            <a:r>
              <a:rPr lang="en"/>
              <a:t>What does it mean to be a </a:t>
            </a:r>
            <a:r>
              <a:rPr lang="en">
                <a:solidFill>
                  <a:schemeClr val="dk1"/>
                </a:solidFill>
              </a:rPr>
              <a:t>strong small church?</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21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2444700" y="162736"/>
            <a:ext cx="4254600" cy="4818037"/>
          </a:xfrm>
          <a:prstGeom prst="rect">
            <a:avLst/>
          </a:prstGeom>
          <a:noFill/>
          <a:ln>
            <a:noFill/>
          </a:ln>
        </p:spPr>
      </p:pic>
      <p:pic>
        <p:nvPicPr>
          <p:cNvPr descr="Piece of duct tape sticking a note to the slide" id="213" name="Shape 213"/>
          <p:cNvPicPr preferRelativeResize="0"/>
          <p:nvPr/>
        </p:nvPicPr>
        <p:blipFill rotWithShape="1">
          <a:blip r:embed="rId4">
            <a:alphaModFix/>
          </a:blip>
          <a:srcRect b="10011" l="9244" r="2118" t="5926"/>
          <a:stretch/>
        </p:blipFill>
        <p:spPr>
          <a:xfrm rot="154828">
            <a:off x="3535999" y="147300"/>
            <a:ext cx="2071999" cy="736050"/>
          </a:xfrm>
          <a:prstGeom prst="rect">
            <a:avLst/>
          </a:prstGeom>
          <a:noFill/>
          <a:ln>
            <a:noFill/>
          </a:ln>
        </p:spPr>
      </p:pic>
      <p:sp>
        <p:nvSpPr>
          <p:cNvPr id="214" name="Shape 214"/>
          <p:cNvSpPr txBox="1"/>
          <p:nvPr/>
        </p:nvSpPr>
        <p:spPr>
          <a:xfrm>
            <a:off x="2855550" y="687397"/>
            <a:ext cx="3432900" cy="762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lt2"/>
                </a:solidFill>
                <a:latin typeface="Raleway"/>
                <a:ea typeface="Raleway"/>
                <a:cs typeface="Raleway"/>
                <a:sym typeface="Raleway"/>
              </a:rPr>
              <a:t>   Discussion #5</a:t>
            </a:r>
          </a:p>
        </p:txBody>
      </p:sp>
      <p:sp>
        <p:nvSpPr>
          <p:cNvPr id="215" name="Shape 215"/>
          <p:cNvSpPr txBox="1"/>
          <p:nvPr>
            <p:ph idx="4294967295" type="body"/>
          </p:nvPr>
        </p:nvSpPr>
        <p:spPr>
          <a:xfrm>
            <a:off x="2855550" y="1377480"/>
            <a:ext cx="3432900" cy="3327900"/>
          </a:xfrm>
          <a:prstGeom prst="rect">
            <a:avLst/>
          </a:prstGeom>
        </p:spPr>
        <p:txBody>
          <a:bodyPr anchorCtr="0" anchor="t" bIns="91425" lIns="91425" rIns="91425" tIns="91425">
            <a:noAutofit/>
          </a:bodyPr>
          <a:lstStyle/>
          <a:p>
            <a:pPr lvl="0" rtl="0">
              <a:spcBef>
                <a:spcPts val="0"/>
              </a:spcBef>
              <a:spcAft>
                <a:spcPts val="1600"/>
              </a:spcAft>
              <a:buNone/>
            </a:pPr>
            <a:r>
              <a:rPr b="1" lang="en" sz="2400">
                <a:latin typeface="Raleway"/>
                <a:ea typeface="Raleway"/>
                <a:cs typeface="Raleway"/>
                <a:sym typeface="Raleway"/>
              </a:rPr>
              <a:t>In a small group discuss the following:</a:t>
            </a:r>
          </a:p>
          <a:p>
            <a:pPr indent="-381000" lvl="0" marL="457200" rtl="0">
              <a:spcBef>
                <a:spcPts val="0"/>
              </a:spcBef>
              <a:spcAft>
                <a:spcPts val="1000"/>
              </a:spcAft>
              <a:buClr>
                <a:schemeClr val="dk1"/>
              </a:buClr>
              <a:buSzPct val="100000"/>
              <a:buFont typeface="Raleway"/>
              <a:buChar char="➔"/>
            </a:pPr>
            <a:r>
              <a:rPr b="1" lang="en" sz="2400">
                <a:solidFill>
                  <a:schemeClr val="dk1"/>
                </a:solidFill>
                <a:latin typeface="Raleway"/>
                <a:ea typeface="Raleway"/>
                <a:cs typeface="Raleway"/>
                <a:sym typeface="Raleway"/>
              </a:rPr>
              <a:t>What does it mean to be a strong small church?</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19" name="Shape 219"/>
        <p:cNvGrpSpPr/>
        <p:nvPr/>
      </p:nvGrpSpPr>
      <p:grpSpPr>
        <a:xfrm>
          <a:off x="0" y="0"/>
          <a:ext cx="0" cy="0"/>
          <a:chOff x="0" y="0"/>
          <a:chExt cx="0" cy="0"/>
        </a:xfrm>
      </p:grpSpPr>
      <p:sp>
        <p:nvSpPr>
          <p:cNvPr id="220" name="Shape 220"/>
          <p:cNvSpPr txBox="1"/>
          <p:nvPr>
            <p:ph type="title"/>
          </p:nvPr>
        </p:nvSpPr>
        <p:spPr>
          <a:xfrm>
            <a:off x="283099" y="712150"/>
            <a:ext cx="7951500" cy="3835500"/>
          </a:xfrm>
          <a:prstGeom prst="rect">
            <a:avLst/>
          </a:prstGeom>
        </p:spPr>
        <p:txBody>
          <a:bodyPr anchorCtr="0" anchor="t" bIns="91425" lIns="91425" rIns="91425" tIns="91425">
            <a:noAutofit/>
          </a:bodyPr>
          <a:lstStyle/>
          <a:p>
            <a:pPr lvl="0" rtl="0">
              <a:spcBef>
                <a:spcPts val="0"/>
              </a:spcBef>
              <a:spcAft>
                <a:spcPts val="1600"/>
              </a:spcAft>
              <a:buNone/>
            </a:pPr>
            <a:r>
              <a:t/>
            </a:r>
            <a:endParaRPr b="0" sz="2300"/>
          </a:p>
          <a:p>
            <a:pPr lvl="0" rtl="0" algn="ctr">
              <a:lnSpc>
                <a:spcPct val="115000"/>
              </a:lnSpc>
              <a:spcBef>
                <a:spcPts val="0"/>
              </a:spcBef>
              <a:spcAft>
                <a:spcPts val="700"/>
              </a:spcAft>
              <a:buNone/>
            </a:pPr>
            <a:r>
              <a:rPr lang="en" sz="3000"/>
              <a:t>Look back at your list of three things you wrote down as we started. </a:t>
            </a:r>
          </a:p>
          <a:p>
            <a:pPr lvl="0" rtl="0" algn="ctr">
              <a:lnSpc>
                <a:spcPct val="115000"/>
              </a:lnSpc>
              <a:spcBef>
                <a:spcPts val="0"/>
              </a:spcBef>
              <a:spcAft>
                <a:spcPts val="700"/>
              </a:spcAft>
              <a:buNone/>
            </a:pPr>
            <a:r>
              <a:rPr lang="en" sz="3000"/>
              <a:t>How do you share these values with others? </a:t>
            </a:r>
          </a:p>
          <a:p>
            <a:pPr lvl="0" rtl="0" algn="ctr">
              <a:lnSpc>
                <a:spcPct val="115000"/>
              </a:lnSpc>
              <a:spcBef>
                <a:spcPts val="0"/>
              </a:spcBef>
              <a:spcAft>
                <a:spcPts val="700"/>
              </a:spcAft>
              <a:buClr>
                <a:schemeClr val="dk2"/>
              </a:buClr>
              <a:buSzPct val="36666"/>
              <a:buFont typeface="Arial"/>
              <a:buNone/>
            </a:pPr>
            <a:r>
              <a:rPr lang="en" sz="3000"/>
              <a:t>Is there any you would change?</a:t>
            </a:r>
          </a:p>
          <a:p>
            <a:pPr lvl="0" rtl="0">
              <a:lnSpc>
                <a:spcPct val="115000"/>
              </a:lnSpc>
              <a:spcBef>
                <a:spcPts val="0"/>
              </a:spcBef>
              <a:buClr>
                <a:schemeClr val="dk2"/>
              </a:buClr>
              <a:buSzPct val="122222"/>
              <a:buFont typeface="Arial"/>
              <a:buNone/>
            </a:pPr>
            <a:r>
              <a:t/>
            </a:r>
            <a:endParaRPr sz="900">
              <a:solidFill>
                <a:schemeClr val="dk2"/>
              </a:solidFill>
              <a:latin typeface="Arial"/>
              <a:ea typeface="Arial"/>
              <a:cs typeface="Arial"/>
              <a:sym typeface="Arial"/>
            </a:endParaRPr>
          </a:p>
          <a:p>
            <a:pPr lvl="0" rtl="0">
              <a:spcBef>
                <a:spcPts val="0"/>
              </a:spcBef>
              <a:spcAft>
                <a:spcPts val="10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descr="Chris Tomlin - How great is our God lyrics" id="225" name="Shape 225" title="Chris Tomlin - How great is our God lyrics">
            <a:hlinkClick r:id="rId3"/>
          </p:cNvPr>
          <p:cNvSpPr/>
          <p:nvPr/>
        </p:nvSpPr>
        <p:spPr>
          <a:xfrm>
            <a:off x="0" y="-348400"/>
            <a:ext cx="9144000" cy="6349149"/>
          </a:xfrm>
          <a:prstGeom prst="rect">
            <a:avLst/>
          </a:prstGeom>
          <a:blipFill>
            <a:blip r:embed="rId4">
              <a:alphaModFix/>
            </a:blip>
            <a:stretch>
              <a:fillRect/>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229" name="Shape 229"/>
        <p:cNvGrpSpPr/>
        <p:nvPr/>
      </p:nvGrpSpPr>
      <p:grpSpPr>
        <a:xfrm>
          <a:off x="0" y="0"/>
          <a:ext cx="0" cy="0"/>
          <a:chOff x="0" y="0"/>
          <a:chExt cx="0" cy="0"/>
        </a:xfrm>
      </p:grpSpPr>
      <p:sp>
        <p:nvSpPr>
          <p:cNvPr id="230" name="Shape 230"/>
          <p:cNvSpPr txBox="1"/>
          <p:nvPr>
            <p:ph type="title"/>
          </p:nvPr>
        </p:nvSpPr>
        <p:spPr>
          <a:xfrm>
            <a:off x="127125" y="48900"/>
            <a:ext cx="8840700" cy="4905000"/>
          </a:xfrm>
          <a:prstGeom prst="rect">
            <a:avLst/>
          </a:prstGeom>
        </p:spPr>
        <p:txBody>
          <a:bodyPr anchorCtr="0" anchor="t" bIns="91425" lIns="91425" rIns="91425" tIns="91425">
            <a:noAutofit/>
          </a:bodyPr>
          <a:lstStyle/>
          <a:p>
            <a:pPr lvl="0" rtl="0">
              <a:lnSpc>
                <a:spcPct val="115000"/>
              </a:lnSpc>
              <a:spcBef>
                <a:spcPts val="0"/>
              </a:spcBef>
              <a:buClr>
                <a:schemeClr val="dk2"/>
              </a:buClr>
              <a:buSzPct val="61111"/>
              <a:buFont typeface="Arial"/>
              <a:buNone/>
            </a:pPr>
            <a:r>
              <a:t/>
            </a:r>
            <a:endParaRPr b="0" sz="1800"/>
          </a:p>
          <a:p>
            <a:pPr lvl="0" rtl="0">
              <a:lnSpc>
                <a:spcPct val="115000"/>
              </a:lnSpc>
              <a:spcBef>
                <a:spcPts val="0"/>
              </a:spcBef>
              <a:buClr>
                <a:schemeClr val="dk2"/>
              </a:buClr>
              <a:buSzPct val="61111"/>
              <a:buFont typeface="Arial"/>
              <a:buNone/>
            </a:pPr>
            <a:r>
              <a:t/>
            </a:r>
            <a:endParaRPr sz="1800"/>
          </a:p>
          <a:p>
            <a:pPr lvl="0" rtl="0">
              <a:lnSpc>
                <a:spcPct val="115000"/>
              </a:lnSpc>
              <a:spcBef>
                <a:spcPts val="0"/>
              </a:spcBef>
              <a:buClr>
                <a:schemeClr val="dk2"/>
              </a:buClr>
              <a:buSzPct val="61111"/>
              <a:buFont typeface="Arial"/>
              <a:buNone/>
            </a:pPr>
            <a:r>
              <a:t/>
            </a:r>
            <a:endParaRPr sz="1800"/>
          </a:p>
          <a:p>
            <a:pPr lvl="0" rtl="0">
              <a:lnSpc>
                <a:spcPct val="115000"/>
              </a:lnSpc>
              <a:spcBef>
                <a:spcPts val="0"/>
              </a:spcBef>
              <a:buClr>
                <a:schemeClr val="dk2"/>
              </a:buClr>
              <a:buSzPct val="61111"/>
              <a:buFont typeface="Arial"/>
              <a:buNone/>
            </a:pPr>
            <a:r>
              <a:rPr lang="en" sz="1800"/>
              <a:t>One: Go! Go from this place and be witnesses to the resurrected Christ.</a:t>
            </a:r>
          </a:p>
          <a:p>
            <a:pPr lvl="0" rtl="0">
              <a:lnSpc>
                <a:spcPct val="115000"/>
              </a:lnSpc>
              <a:spcBef>
                <a:spcPts val="0"/>
              </a:spcBef>
              <a:buClr>
                <a:schemeClr val="dk2"/>
              </a:buClr>
              <a:buSzPct val="61111"/>
              <a:buFont typeface="Arial"/>
              <a:buNone/>
            </a:pPr>
            <a:r>
              <a:rPr lang="en" sz="1800"/>
              <a:t>Go! Go to kneel and wash the feet of those with whom you serve.</a:t>
            </a:r>
          </a:p>
          <a:p>
            <a:pPr lvl="0" rtl="0">
              <a:lnSpc>
                <a:spcPct val="115000"/>
              </a:lnSpc>
              <a:spcBef>
                <a:spcPts val="0"/>
              </a:spcBef>
              <a:buClr>
                <a:schemeClr val="dk2"/>
              </a:buClr>
              <a:buSzPct val="61111"/>
              <a:buFont typeface="Arial"/>
              <a:buNone/>
            </a:pPr>
            <a:r>
              <a:rPr lang="en" sz="1800"/>
              <a:t>Go! Go to bring comfort to those who have found no comfort.</a:t>
            </a:r>
          </a:p>
          <a:p>
            <a:pPr lvl="0" rtl="0">
              <a:lnSpc>
                <a:spcPct val="115000"/>
              </a:lnSpc>
              <a:spcBef>
                <a:spcPts val="0"/>
              </a:spcBef>
              <a:buClr>
                <a:schemeClr val="dk2"/>
              </a:buClr>
              <a:buSzPct val="61111"/>
              <a:buFont typeface="Arial"/>
              <a:buNone/>
            </a:pPr>
            <a:r>
              <a:rPr lang="en" sz="1800"/>
              <a:t>Go! Go to share the everlasting love of Christ to all of those who cross your path.</a:t>
            </a:r>
          </a:p>
          <a:p>
            <a:pPr lvl="0" rtl="0">
              <a:lnSpc>
                <a:spcPct val="115000"/>
              </a:lnSpc>
              <a:spcBef>
                <a:spcPts val="0"/>
              </a:spcBef>
              <a:buClr>
                <a:schemeClr val="dk2"/>
              </a:buClr>
              <a:buSzPct val="61111"/>
              <a:buFont typeface="Arial"/>
              <a:buNone/>
            </a:pPr>
            <a:r>
              <a:rPr lang="en" sz="1800"/>
              <a:t>Go! And carry with you the Holy Spirit who empowered you at your baptism, the love of Christ as found in bread and wine made new, and the strength and wisdom of the Creator God.</a:t>
            </a:r>
          </a:p>
          <a:p>
            <a:pPr lvl="0" rtl="0">
              <a:lnSpc>
                <a:spcPct val="115000"/>
              </a:lnSpc>
              <a:spcBef>
                <a:spcPts val="0"/>
              </a:spcBef>
              <a:buClr>
                <a:schemeClr val="dk2"/>
              </a:buClr>
              <a:buSzPct val="61111"/>
              <a:buFont typeface="Arial"/>
              <a:buNone/>
            </a:pPr>
            <a:r>
              <a:rPr lang="en" sz="1800"/>
              <a:t>Go! And make disciples for the transformation of the world.</a:t>
            </a:r>
          </a:p>
          <a:p>
            <a:pPr lvl="0" rtl="0">
              <a:lnSpc>
                <a:spcPct val="115000"/>
              </a:lnSpc>
              <a:spcBef>
                <a:spcPts val="0"/>
              </a:spcBef>
              <a:buClr>
                <a:schemeClr val="dk2"/>
              </a:buClr>
              <a:buSzPct val="45833"/>
              <a:buFont typeface="Arial"/>
              <a:buNone/>
            </a:pPr>
            <a:r>
              <a:rPr lang="en" sz="2400">
                <a:solidFill>
                  <a:schemeClr val="dk1"/>
                </a:solidFill>
              </a:rPr>
              <a:t>All: Alleluia and Amen!</a:t>
            </a:r>
          </a:p>
          <a:p>
            <a:pPr lvl="0" rtl="0">
              <a:lnSpc>
                <a:spcPct val="115000"/>
              </a:lnSpc>
              <a:spcBef>
                <a:spcPts val="0"/>
              </a:spcBef>
              <a:buClr>
                <a:schemeClr val="dk2"/>
              </a:buClr>
              <a:buSzPct val="45833"/>
              <a:buFont typeface="Arial"/>
              <a:buNone/>
            </a:pPr>
            <a:r>
              <a:t/>
            </a:r>
            <a:endParaRPr sz="2400"/>
          </a:p>
          <a:p>
            <a:pPr lvl="0" rtl="0">
              <a:spcBef>
                <a:spcPts val="0"/>
              </a:spcBef>
              <a:spcAft>
                <a:spcPts val="1000"/>
              </a:spcAft>
              <a:buNone/>
            </a:pPr>
            <a:r>
              <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pic>
        <p:nvPicPr>
          <p:cNvPr descr="... A row of tea candles | by ..." id="235" name="Shape 235"/>
          <p:cNvPicPr preferRelativeResize="0"/>
          <p:nvPr/>
        </p:nvPicPr>
        <p:blipFill>
          <a:blip r:embed="rId3">
            <a:alphaModFix amt="66000"/>
          </a:blip>
          <a:stretch>
            <a:fillRect/>
          </a:stretch>
        </p:blipFill>
        <p:spPr>
          <a:xfrm>
            <a:off x="0" y="0"/>
            <a:ext cx="9144000" cy="5143500"/>
          </a:xfrm>
          <a:prstGeom prst="rect">
            <a:avLst/>
          </a:prstGeom>
          <a:noFill/>
          <a:ln>
            <a:noFill/>
          </a:ln>
        </p:spPr>
      </p:pic>
      <p:sp>
        <p:nvSpPr>
          <p:cNvPr id="236" name="Shape 236"/>
          <p:cNvSpPr txBox="1"/>
          <p:nvPr>
            <p:ph type="title"/>
          </p:nvPr>
        </p:nvSpPr>
        <p:spPr>
          <a:xfrm>
            <a:off x="283098" y="712150"/>
            <a:ext cx="8622300" cy="3835500"/>
          </a:xfrm>
          <a:prstGeom prst="rect">
            <a:avLst/>
          </a:prstGeom>
        </p:spPr>
        <p:txBody>
          <a:bodyPr anchorCtr="0" anchor="t" bIns="91425" lIns="91425" rIns="91425" tIns="91425">
            <a:noAutofit/>
          </a:bodyPr>
          <a:lstStyle/>
          <a:p>
            <a:pPr lvl="0">
              <a:spcBef>
                <a:spcPts val="0"/>
              </a:spcBef>
              <a:buClr>
                <a:schemeClr val="dk2"/>
              </a:buClr>
              <a:buSzPct val="25000"/>
              <a:buFont typeface="Arial"/>
              <a:buNone/>
            </a:pPr>
            <a:r>
              <a:rPr lang="en">
                <a:solidFill>
                  <a:schemeClr val="dk1"/>
                </a:solidFill>
              </a:rPr>
              <a:t>Build on your story</a:t>
            </a:r>
            <a:r>
              <a:rPr lang="en"/>
              <a:t>, your gifts, and the community of your small congregation and </a:t>
            </a:r>
            <a:r>
              <a:rPr lang="en">
                <a:solidFill>
                  <a:schemeClr val="dk1"/>
                </a:solidFill>
              </a:rPr>
              <a:t>enjoy wonderful worship!</a:t>
            </a:r>
          </a:p>
          <a:p>
            <a:pPr lvl="0" rt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txBox="1"/>
          <p:nvPr>
            <p:ph idx="4294967295" type="title"/>
          </p:nvPr>
        </p:nvSpPr>
        <p:spPr>
          <a:xfrm>
            <a:off x="535775" y="712150"/>
            <a:ext cx="5197199" cy="768000"/>
          </a:xfrm>
          <a:prstGeom prst="rect">
            <a:avLst/>
          </a:prstGeom>
        </p:spPr>
        <p:txBody>
          <a:bodyPr anchorCtr="0" anchor="t" bIns="91425" lIns="91425" rIns="91425" tIns="91425">
            <a:noAutofit/>
          </a:bodyPr>
          <a:lstStyle/>
          <a:p>
            <a:pPr lvl="0" rtl="0">
              <a:spcBef>
                <a:spcPts val="0"/>
              </a:spcBef>
              <a:spcAft>
                <a:spcPts val="1600"/>
              </a:spcAft>
              <a:buNone/>
            </a:pPr>
            <a:r>
              <a:rPr lang="en" sz="3600">
                <a:solidFill>
                  <a:schemeClr val="dk1"/>
                </a:solidFill>
              </a:rPr>
              <a:t>Define Worship</a:t>
            </a:r>
          </a:p>
        </p:txBody>
      </p:sp>
      <p:pic>
        <p:nvPicPr>
          <p:cNvPr descr="Untitled.png" id="91" name="Shape 91"/>
          <p:cNvPicPr preferRelativeResize="0"/>
          <p:nvPr/>
        </p:nvPicPr>
        <p:blipFill>
          <a:blip r:embed="rId3">
            <a:alphaModFix/>
          </a:blip>
          <a:stretch>
            <a:fillRect/>
          </a:stretch>
        </p:blipFill>
        <p:spPr>
          <a:xfrm>
            <a:off x="724625" y="1309700"/>
            <a:ext cx="6864399" cy="3276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descr="Do we really know what it is to &quot;worship&quot; God? Here's a brief explanation of how we understand worship." id="96" name="Shape 96" title="What Is Worship?">
            <a:hlinkClick r:id="rId3"/>
          </p:cNvPr>
          <p:cNvSpPr/>
          <p:nvPr/>
        </p:nvSpPr>
        <p:spPr>
          <a:xfrm>
            <a:off x="1065975" y="0"/>
            <a:ext cx="6584174" cy="4938125"/>
          </a:xfrm>
          <a:prstGeom prst="rect">
            <a:avLst/>
          </a:prstGeom>
          <a:blipFill>
            <a:blip r:embed="rId4">
              <a:alphaModFix/>
            </a:blip>
            <a:stretch>
              <a:fillRect/>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0" name="Shape 100"/>
        <p:cNvGrpSpPr/>
        <p:nvPr/>
      </p:nvGrpSpPr>
      <p:grpSpPr>
        <a:xfrm>
          <a:off x="0" y="0"/>
          <a:ext cx="0" cy="0"/>
          <a:chOff x="0" y="0"/>
          <a:chExt cx="0" cy="0"/>
        </a:xfrm>
      </p:grpSpPr>
      <p:sp>
        <p:nvSpPr>
          <p:cNvPr id="101" name="Shape 101"/>
          <p:cNvSpPr txBox="1"/>
          <p:nvPr>
            <p:ph type="title"/>
          </p:nvPr>
        </p:nvSpPr>
        <p:spPr>
          <a:xfrm>
            <a:off x="176100" y="189450"/>
            <a:ext cx="8791800" cy="4764600"/>
          </a:xfrm>
          <a:prstGeom prst="rect">
            <a:avLst/>
          </a:prstGeom>
        </p:spPr>
        <p:txBody>
          <a:bodyPr anchorCtr="0" anchor="t" bIns="91425" lIns="91425" rIns="91425" tIns="91425">
            <a:noAutofit/>
          </a:bodyPr>
          <a:lstStyle/>
          <a:p>
            <a:pPr lvl="0" rtl="0">
              <a:lnSpc>
                <a:spcPct val="115000"/>
              </a:lnSpc>
              <a:spcBef>
                <a:spcPts val="0"/>
              </a:spcBef>
              <a:buNone/>
            </a:pPr>
            <a:r>
              <a:rPr lang="en" sz="2400">
                <a:solidFill>
                  <a:schemeClr val="accent5"/>
                </a:solidFill>
              </a:rPr>
              <a:t>Leader: What do you bring before the Lord this day?</a:t>
            </a:r>
          </a:p>
          <a:p>
            <a:pPr lvl="0" rtl="0">
              <a:lnSpc>
                <a:spcPct val="115000"/>
              </a:lnSpc>
              <a:spcBef>
                <a:spcPts val="0"/>
              </a:spcBef>
              <a:buClr>
                <a:schemeClr val="dk2"/>
              </a:buClr>
              <a:buSzPct val="36666"/>
              <a:buFont typeface="Arial"/>
              <a:buNone/>
            </a:pPr>
            <a:r>
              <a:rPr lang="en" sz="3000"/>
              <a:t>People: We bring our hopes and our dreams to the Lord</a:t>
            </a:r>
          </a:p>
          <a:p>
            <a:pPr lvl="0" rtl="0">
              <a:lnSpc>
                <a:spcPct val="115000"/>
              </a:lnSpc>
              <a:spcBef>
                <a:spcPts val="0"/>
              </a:spcBef>
              <a:buClr>
                <a:schemeClr val="dk2"/>
              </a:buClr>
              <a:buSzPct val="45833"/>
              <a:buFont typeface="Arial"/>
              <a:buNone/>
            </a:pPr>
            <a:r>
              <a:rPr lang="en" sz="2400">
                <a:solidFill>
                  <a:schemeClr val="accent5"/>
                </a:solidFill>
              </a:rPr>
              <a:t>Leader: What do you seek?</a:t>
            </a:r>
          </a:p>
          <a:p>
            <a:pPr lvl="0" rtl="0">
              <a:lnSpc>
                <a:spcPct val="115000"/>
              </a:lnSpc>
              <a:spcBef>
                <a:spcPts val="0"/>
              </a:spcBef>
              <a:buClr>
                <a:schemeClr val="dk2"/>
              </a:buClr>
              <a:buSzPct val="36666"/>
              <a:buFont typeface="Arial"/>
              <a:buNone/>
            </a:pPr>
            <a:r>
              <a:rPr lang="en" sz="3000"/>
              <a:t>People: We seek peace for our weary souls.</a:t>
            </a:r>
          </a:p>
          <a:p>
            <a:pPr lvl="0" rtl="0">
              <a:lnSpc>
                <a:spcPct val="115000"/>
              </a:lnSpc>
              <a:spcBef>
                <a:spcPts val="0"/>
              </a:spcBef>
              <a:buNone/>
            </a:pPr>
            <a:r>
              <a:rPr lang="en" sz="2400">
                <a:solidFill>
                  <a:schemeClr val="accent5"/>
                </a:solidFill>
              </a:rPr>
              <a:t>Leader: You will find it in this place, for this is the house of the Lord.</a:t>
            </a:r>
          </a:p>
          <a:p>
            <a:pPr lvl="0" rtl="0">
              <a:lnSpc>
                <a:spcPct val="115000"/>
              </a:lnSpc>
              <a:spcBef>
                <a:spcPts val="0"/>
              </a:spcBef>
              <a:buClr>
                <a:schemeClr val="dk2"/>
              </a:buClr>
              <a:buSzPct val="36666"/>
              <a:buFont typeface="Arial"/>
              <a:buNone/>
            </a:pPr>
            <a:r>
              <a:rPr lang="en" sz="3000"/>
              <a:t>People: Open our hearts and our spirits, O Lord, to hear your words of comfort and peace. AMEN.</a:t>
            </a:r>
          </a:p>
          <a:p>
            <a:pPr lvl="0" rtl="0">
              <a:spcBef>
                <a:spcPts val="0"/>
              </a:spcBef>
              <a:spcAft>
                <a:spcPts val="1000"/>
              </a:spcAft>
              <a:buNone/>
            </a:pPr>
            <a:r>
              <a:t/>
            </a:r>
            <a:endParaRPr sz="3000">
              <a:solidFill>
                <a:schemeClr val="accent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05" name="Shape 105"/>
        <p:cNvGrpSpPr/>
        <p:nvPr/>
      </p:nvGrpSpPr>
      <p:grpSpPr>
        <a:xfrm>
          <a:off x="0" y="0"/>
          <a:ext cx="0" cy="0"/>
          <a:chOff x="0" y="0"/>
          <a:chExt cx="0" cy="0"/>
        </a:xfrm>
      </p:grpSpPr>
      <p:sp>
        <p:nvSpPr>
          <p:cNvPr id="106" name="Shape 106"/>
          <p:cNvSpPr txBox="1"/>
          <p:nvPr>
            <p:ph type="title"/>
          </p:nvPr>
        </p:nvSpPr>
        <p:spPr>
          <a:xfrm>
            <a:off x="283100" y="312950"/>
            <a:ext cx="8631600" cy="4234800"/>
          </a:xfrm>
          <a:prstGeom prst="rect">
            <a:avLst/>
          </a:prstGeom>
        </p:spPr>
        <p:txBody>
          <a:bodyPr anchorCtr="0" anchor="t" bIns="91425" lIns="91425" rIns="91425" tIns="91425">
            <a:noAutofit/>
          </a:bodyPr>
          <a:lstStyle/>
          <a:p>
            <a:pPr lvl="0" algn="ctr">
              <a:lnSpc>
                <a:spcPct val="115000"/>
              </a:lnSpc>
              <a:spcBef>
                <a:spcPts val="0"/>
              </a:spcBef>
              <a:buClr>
                <a:schemeClr val="dk2"/>
              </a:buClr>
              <a:buSzPct val="45833"/>
              <a:buFont typeface="Arial"/>
              <a:buNone/>
            </a:pPr>
            <a:r>
              <a:rPr lang="en" sz="2400"/>
              <a:t>OPENING PRAYER </a:t>
            </a:r>
          </a:p>
          <a:p>
            <a:pPr lvl="0" algn="ctr">
              <a:lnSpc>
                <a:spcPct val="115000"/>
              </a:lnSpc>
              <a:spcBef>
                <a:spcPts val="0"/>
              </a:spcBef>
              <a:buClr>
                <a:schemeClr val="dk2"/>
              </a:buClr>
              <a:buSzPct val="45833"/>
              <a:buFont typeface="Arial"/>
              <a:buNone/>
            </a:pPr>
            <a:r>
              <a:rPr b="0" lang="en" sz="2400"/>
              <a:t>Lord, we have come to you this day bringing all that we have, our lives, our hopes and dreams, our fears and sorrows. We place these before you in faith and hope, knowing that no matter what has happened you are with us and blessing us. Open our hearts to receive your words and your spirit. Open our lives to the wondrous possibilities for service and joy that you offer to us. Ease our minds and spirits that we may hear the words of encouragement and peace this day. AMEN.</a:t>
            </a:r>
          </a:p>
          <a:p>
            <a:pPr lvl="0">
              <a:lnSpc>
                <a:spcPct val="115000"/>
              </a:lnSpc>
              <a:spcBef>
                <a:spcPts val="0"/>
              </a:spcBef>
              <a:buClr>
                <a:schemeClr val="dk2"/>
              </a:buClr>
              <a:buSzPct val="45833"/>
              <a:buFont typeface="Arial"/>
              <a:buNone/>
            </a:pPr>
            <a:r>
              <a:t/>
            </a:r>
            <a:endParaRPr b="0" sz="2400"/>
          </a:p>
          <a:p>
            <a:pPr lvl="0" rtl="0">
              <a:spcBef>
                <a:spcPts val="0"/>
              </a:spcBef>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265500" y="1912650"/>
            <a:ext cx="4045199" cy="1318199"/>
          </a:xfrm>
          <a:prstGeom prst="rect">
            <a:avLst/>
          </a:prstGeom>
        </p:spPr>
        <p:txBody>
          <a:bodyPr anchorCtr="0" anchor="ctr" bIns="91425" lIns="91425" rIns="91425" tIns="91425">
            <a:noAutofit/>
          </a:bodyPr>
          <a:lstStyle/>
          <a:p>
            <a:pPr lvl="0" algn="l">
              <a:spcBef>
                <a:spcPts val="0"/>
              </a:spcBef>
              <a:buNone/>
            </a:pPr>
            <a:r>
              <a:rPr b="0" lang="en" sz="3000">
                <a:solidFill>
                  <a:schemeClr val="dk2"/>
                </a:solidFill>
              </a:rPr>
              <a:t>What is it that you bring to worship each Sunday? </a:t>
            </a:r>
          </a:p>
        </p:txBody>
      </p:sp>
      <p:pic>
        <p:nvPicPr>
          <p:cNvPr id="112" name="Shape 112"/>
          <p:cNvPicPr preferRelativeResize="0"/>
          <p:nvPr/>
        </p:nvPicPr>
        <p:blipFill>
          <a:blip r:embed="rId3">
            <a:alphaModFix/>
          </a:blip>
          <a:stretch>
            <a:fillRect/>
          </a:stretch>
        </p:blipFill>
        <p:spPr>
          <a:xfrm>
            <a:off x="4562625" y="0"/>
            <a:ext cx="4655274" cy="5206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116"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2444700" y="162736"/>
            <a:ext cx="4254600" cy="4818037"/>
          </a:xfrm>
          <a:prstGeom prst="rect">
            <a:avLst/>
          </a:prstGeom>
          <a:noFill/>
          <a:ln>
            <a:noFill/>
          </a:ln>
        </p:spPr>
      </p:pic>
      <p:pic>
        <p:nvPicPr>
          <p:cNvPr descr="Piece of duct tape sticking a note to the slide" id="118" name="Shape 118"/>
          <p:cNvPicPr preferRelativeResize="0"/>
          <p:nvPr/>
        </p:nvPicPr>
        <p:blipFill rotWithShape="1">
          <a:blip r:embed="rId4">
            <a:alphaModFix/>
          </a:blip>
          <a:srcRect b="10011" l="9244" r="2118" t="5926"/>
          <a:stretch/>
        </p:blipFill>
        <p:spPr>
          <a:xfrm rot="154828">
            <a:off x="3535999" y="147300"/>
            <a:ext cx="2071999" cy="736050"/>
          </a:xfrm>
          <a:prstGeom prst="rect">
            <a:avLst/>
          </a:prstGeom>
          <a:noFill/>
          <a:ln>
            <a:noFill/>
          </a:ln>
        </p:spPr>
      </p:pic>
      <p:sp>
        <p:nvSpPr>
          <p:cNvPr id="119" name="Shape 119"/>
          <p:cNvSpPr txBox="1"/>
          <p:nvPr/>
        </p:nvSpPr>
        <p:spPr>
          <a:xfrm>
            <a:off x="2855550" y="687397"/>
            <a:ext cx="3432900" cy="762600"/>
          </a:xfrm>
          <a:prstGeom prst="rect">
            <a:avLst/>
          </a:prstGeom>
          <a:noFill/>
          <a:ln>
            <a:noFill/>
          </a:ln>
        </p:spPr>
        <p:txBody>
          <a:bodyPr anchorCtr="0" anchor="b" bIns="91425" lIns="91425" rIns="91425" tIns="91425">
            <a:noAutofit/>
          </a:bodyPr>
          <a:lstStyle/>
          <a:p>
            <a:pPr lvl="0" rtl="0">
              <a:spcBef>
                <a:spcPts val="0"/>
              </a:spcBef>
              <a:buNone/>
            </a:pPr>
            <a:r>
              <a:rPr b="1" lang="en" sz="3000">
                <a:solidFill>
                  <a:schemeClr val="lt2"/>
                </a:solidFill>
                <a:latin typeface="Raleway"/>
                <a:ea typeface="Raleway"/>
                <a:cs typeface="Raleway"/>
                <a:sym typeface="Raleway"/>
              </a:rPr>
              <a:t>   Discussion #1</a:t>
            </a:r>
          </a:p>
        </p:txBody>
      </p:sp>
      <p:sp>
        <p:nvSpPr>
          <p:cNvPr id="120" name="Shape 120"/>
          <p:cNvSpPr txBox="1"/>
          <p:nvPr>
            <p:ph idx="4294967295" type="body"/>
          </p:nvPr>
        </p:nvSpPr>
        <p:spPr>
          <a:xfrm>
            <a:off x="2855550" y="1377480"/>
            <a:ext cx="3432899" cy="3327900"/>
          </a:xfrm>
          <a:prstGeom prst="rect">
            <a:avLst/>
          </a:prstGeom>
        </p:spPr>
        <p:txBody>
          <a:bodyPr anchorCtr="0" anchor="t" bIns="91425" lIns="91425" rIns="91425" tIns="91425">
            <a:noAutofit/>
          </a:bodyPr>
          <a:lstStyle/>
          <a:p>
            <a:pPr lvl="0" rtl="0">
              <a:spcBef>
                <a:spcPts val="0"/>
              </a:spcBef>
              <a:spcAft>
                <a:spcPts val="1600"/>
              </a:spcAft>
              <a:buNone/>
            </a:pPr>
            <a:r>
              <a:rPr b="1" lang="en" sz="2400">
                <a:latin typeface="Raleway"/>
                <a:ea typeface="Raleway"/>
                <a:cs typeface="Raleway"/>
                <a:sym typeface="Raleway"/>
              </a:rPr>
              <a:t>In a small group discuss the following:</a:t>
            </a:r>
          </a:p>
          <a:p>
            <a:pPr indent="-381000" lvl="0" marL="457200" rtl="0">
              <a:spcBef>
                <a:spcPts val="0"/>
              </a:spcBef>
              <a:spcAft>
                <a:spcPts val="1000"/>
              </a:spcAft>
              <a:buClr>
                <a:schemeClr val="dk1"/>
              </a:buClr>
              <a:buSzPct val="100000"/>
              <a:buFont typeface="Raleway"/>
              <a:buChar char="➔"/>
            </a:pPr>
            <a:r>
              <a:rPr b="1" lang="en" sz="2400">
                <a:solidFill>
                  <a:schemeClr val="dk1"/>
                </a:solidFill>
                <a:latin typeface="Raleway"/>
                <a:ea typeface="Raleway"/>
                <a:cs typeface="Raleway"/>
                <a:sym typeface="Raleway"/>
              </a:rPr>
              <a:t>What does worship mean to you?</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124" name="Shape 124"/>
        <p:cNvGrpSpPr/>
        <p:nvPr/>
      </p:nvGrpSpPr>
      <p:grpSpPr>
        <a:xfrm>
          <a:off x="0" y="0"/>
          <a:ext cx="0" cy="0"/>
          <a:chOff x="0" y="0"/>
          <a:chExt cx="0" cy="0"/>
        </a:xfrm>
      </p:grpSpPr>
      <p:sp>
        <p:nvSpPr>
          <p:cNvPr id="125" name="Shape 125"/>
          <p:cNvSpPr txBox="1"/>
          <p:nvPr>
            <p:ph type="title"/>
          </p:nvPr>
        </p:nvSpPr>
        <p:spPr>
          <a:xfrm>
            <a:off x="283100" y="712150"/>
            <a:ext cx="8620500" cy="1019700"/>
          </a:xfrm>
          <a:prstGeom prst="rect">
            <a:avLst/>
          </a:prstGeom>
        </p:spPr>
        <p:txBody>
          <a:bodyPr anchorCtr="0" anchor="t" bIns="91425" lIns="91425" rIns="91425" tIns="91425">
            <a:noAutofit/>
          </a:bodyPr>
          <a:lstStyle/>
          <a:p>
            <a:pPr lvl="0" rtl="0">
              <a:spcBef>
                <a:spcPts val="0"/>
              </a:spcBef>
              <a:buNone/>
            </a:pPr>
            <a:r>
              <a:rPr lang="en">
                <a:solidFill>
                  <a:schemeClr val="accent5"/>
                </a:solidFill>
              </a:rPr>
              <a:t>Name your setting:</a:t>
            </a:r>
          </a:p>
        </p:txBody>
      </p:sp>
      <p:sp>
        <p:nvSpPr>
          <p:cNvPr id="126" name="Shape 126"/>
          <p:cNvSpPr/>
          <p:nvPr/>
        </p:nvSpPr>
        <p:spPr>
          <a:xfrm>
            <a:off x="371775" y="1988900"/>
            <a:ext cx="2629500" cy="2244900"/>
          </a:xfrm>
          <a:prstGeom prst="wedgeRectCallout">
            <a:avLst>
              <a:gd fmla="val -20833" name="adj1"/>
              <a:gd fmla="val 62500" name="adj2"/>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27" name="Shape 127"/>
          <p:cNvSpPr/>
          <p:nvPr/>
        </p:nvSpPr>
        <p:spPr>
          <a:xfrm>
            <a:off x="3210432" y="1988900"/>
            <a:ext cx="2629500" cy="2244900"/>
          </a:xfrm>
          <a:prstGeom prst="wedgeRectCallout">
            <a:avLst>
              <a:gd fmla="val -20833" name="adj1"/>
              <a:gd fmla="val 62500" name="adj2"/>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128" name="Shape 128"/>
          <p:cNvSpPr/>
          <p:nvPr/>
        </p:nvSpPr>
        <p:spPr>
          <a:xfrm>
            <a:off x="6049089" y="1988900"/>
            <a:ext cx="2629500" cy="2244900"/>
          </a:xfrm>
          <a:prstGeom prst="wedgeRectCallout">
            <a:avLst>
              <a:gd fmla="val -20833" name="adj1"/>
              <a:gd fmla="val 62500" name="adj2"/>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9" name="Shape 129"/>
          <p:cNvSpPr txBox="1"/>
          <p:nvPr>
            <p:ph type="title"/>
          </p:nvPr>
        </p:nvSpPr>
        <p:spPr>
          <a:xfrm>
            <a:off x="6125275" y="2061900"/>
            <a:ext cx="2481600" cy="2005800"/>
          </a:xfrm>
          <a:prstGeom prst="rect">
            <a:avLst/>
          </a:prstGeom>
        </p:spPr>
        <p:txBody>
          <a:bodyPr anchorCtr="0" anchor="t" bIns="91425" lIns="91425" rIns="91425" tIns="91425">
            <a:noAutofit/>
          </a:bodyPr>
          <a:lstStyle/>
          <a:p>
            <a:pPr lvl="0" rtl="0">
              <a:lnSpc>
                <a:spcPct val="115000"/>
              </a:lnSpc>
              <a:spcBef>
                <a:spcPts val="0"/>
              </a:spcBef>
              <a:buNone/>
            </a:pPr>
            <a:r>
              <a:rPr lang="en" sz="1800">
                <a:solidFill>
                  <a:schemeClr val="dk2"/>
                </a:solidFill>
              </a:rPr>
              <a:t>Who lives in the surrounding area?</a:t>
            </a:r>
          </a:p>
          <a:p>
            <a:pPr lvl="0" rtl="0">
              <a:lnSpc>
                <a:spcPct val="115000"/>
              </a:lnSpc>
              <a:spcBef>
                <a:spcPts val="0"/>
              </a:spcBef>
              <a:buNone/>
            </a:pPr>
            <a:r>
              <a:t/>
            </a:r>
            <a:endParaRPr sz="1800">
              <a:solidFill>
                <a:schemeClr val="dk2"/>
              </a:solidFill>
            </a:endParaRPr>
          </a:p>
          <a:p>
            <a:pPr lvl="0" rtl="0">
              <a:spcBef>
                <a:spcPts val="0"/>
              </a:spcBef>
              <a:buNone/>
            </a:pPr>
            <a:r>
              <a:rPr lang="en" sz="1800">
                <a:solidFill>
                  <a:schemeClr val="dk2"/>
                </a:solidFill>
              </a:rPr>
              <a:t>How does the church define community?</a:t>
            </a:r>
          </a:p>
        </p:txBody>
      </p:sp>
      <p:sp>
        <p:nvSpPr>
          <p:cNvPr id="130" name="Shape 130"/>
          <p:cNvSpPr txBox="1"/>
          <p:nvPr>
            <p:ph type="title"/>
          </p:nvPr>
        </p:nvSpPr>
        <p:spPr>
          <a:xfrm>
            <a:off x="447975" y="2061900"/>
            <a:ext cx="2481600" cy="2005800"/>
          </a:xfrm>
          <a:prstGeom prst="rect">
            <a:avLst/>
          </a:prstGeom>
        </p:spPr>
        <p:txBody>
          <a:bodyPr anchorCtr="0" anchor="t" bIns="91425" lIns="91425" rIns="91425" tIns="91425">
            <a:noAutofit/>
          </a:bodyPr>
          <a:lstStyle/>
          <a:p>
            <a:pPr lvl="0" rtl="0">
              <a:lnSpc>
                <a:spcPct val="115000"/>
              </a:lnSpc>
              <a:spcBef>
                <a:spcPts val="0"/>
              </a:spcBef>
              <a:buNone/>
            </a:pPr>
            <a:r>
              <a:rPr lang="en" sz="1800">
                <a:solidFill>
                  <a:schemeClr val="dk2"/>
                </a:solidFill>
              </a:rPr>
              <a:t>Is the congregation new and growing?</a:t>
            </a:r>
          </a:p>
          <a:p>
            <a:pPr lvl="0" rtl="0">
              <a:lnSpc>
                <a:spcPct val="115000"/>
              </a:lnSpc>
              <a:spcBef>
                <a:spcPts val="0"/>
              </a:spcBef>
              <a:buNone/>
            </a:pPr>
            <a:r>
              <a:t/>
            </a:r>
            <a:endParaRPr sz="1800">
              <a:solidFill>
                <a:schemeClr val="dk2"/>
              </a:solidFill>
            </a:endParaRPr>
          </a:p>
          <a:p>
            <a:pPr lvl="0" rtl="0">
              <a:lnSpc>
                <a:spcPct val="115000"/>
              </a:lnSpc>
              <a:spcBef>
                <a:spcPts val="0"/>
              </a:spcBef>
              <a:buNone/>
            </a:pPr>
            <a:r>
              <a:rPr lang="en" sz="1800">
                <a:solidFill>
                  <a:schemeClr val="dk2"/>
                </a:solidFill>
              </a:rPr>
              <a:t>Is it adventurous and still forming its traditions?</a:t>
            </a:r>
          </a:p>
          <a:p>
            <a:pPr lvl="0" rtl="0" algn="ctr">
              <a:spcBef>
                <a:spcPts val="0"/>
              </a:spcBef>
              <a:buNone/>
            </a:pPr>
            <a:r>
              <a:t/>
            </a:r>
            <a:endParaRPr sz="3600"/>
          </a:p>
        </p:txBody>
      </p:sp>
      <p:sp>
        <p:nvSpPr>
          <p:cNvPr id="131" name="Shape 131"/>
          <p:cNvSpPr txBox="1"/>
          <p:nvPr>
            <p:ph type="title"/>
          </p:nvPr>
        </p:nvSpPr>
        <p:spPr>
          <a:xfrm>
            <a:off x="3286625" y="2061900"/>
            <a:ext cx="2481600" cy="2005800"/>
          </a:xfrm>
          <a:prstGeom prst="rect">
            <a:avLst/>
          </a:prstGeom>
        </p:spPr>
        <p:txBody>
          <a:bodyPr anchorCtr="0" anchor="t" bIns="91425" lIns="91425" rIns="91425" tIns="91425">
            <a:noAutofit/>
          </a:bodyPr>
          <a:lstStyle/>
          <a:p>
            <a:pPr lvl="0" rtl="0">
              <a:spcBef>
                <a:spcPts val="0"/>
              </a:spcBef>
              <a:buNone/>
            </a:pPr>
            <a:r>
              <a:rPr lang="en" sz="1800">
                <a:solidFill>
                  <a:schemeClr val="dk2"/>
                </a:solidFill>
              </a:rPr>
              <a:t>Is the congregation older?</a:t>
            </a:r>
          </a:p>
          <a:p>
            <a:pPr lvl="0" rtl="0">
              <a:spcBef>
                <a:spcPts val="0"/>
              </a:spcBef>
              <a:buNone/>
            </a:pPr>
            <a:r>
              <a:t/>
            </a:r>
            <a:endParaRPr sz="1800">
              <a:solidFill>
                <a:schemeClr val="dk2"/>
              </a:solidFill>
            </a:endParaRPr>
          </a:p>
          <a:p>
            <a:pPr lvl="0" rtl="0">
              <a:spcBef>
                <a:spcPts val="0"/>
              </a:spcBef>
              <a:buNone/>
            </a:pPr>
            <a:r>
              <a:rPr lang="en" sz="1800">
                <a:solidFill>
                  <a:schemeClr val="dk2"/>
                </a:solidFill>
              </a:rPr>
              <a:t>How open is the congregation to trying new things? </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2">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