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3" r:id="rId1"/>
  </p:sldMasterIdLst>
  <p:notesMasterIdLst>
    <p:notesMasterId r:id="rId15"/>
  </p:notes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nden Wilson" initials="LW" lastIdx="0" clrIdx="0">
    <p:extLst>
      <p:ext uri="{19B8F6BF-5375-455C-9EA6-DF929625EA0E}">
        <p15:presenceInfo xmlns:p15="http://schemas.microsoft.com/office/powerpoint/2012/main" userId="S-1-5-21-2496052773-2637886486-3150287914-16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33" autoAdjust="0"/>
    <p:restoredTop sz="94660"/>
  </p:normalViewPr>
  <p:slideViewPr>
    <p:cSldViewPr snapToGrid="0">
      <p:cViewPr varScale="1">
        <p:scale>
          <a:sx n="65" d="100"/>
          <a:sy n="65" d="100"/>
        </p:scale>
        <p:origin x="65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7B1378-A40C-4AC4-BC83-8746F5A0AC2D}"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401EE0-A925-460A-A856-42F851FF7F96}" type="slidenum">
              <a:rPr lang="en-US" smtClean="0"/>
              <a:t>‹#›</a:t>
            </a:fld>
            <a:endParaRPr lang="en-US"/>
          </a:p>
        </p:txBody>
      </p:sp>
    </p:spTree>
    <p:extLst>
      <p:ext uri="{BB962C8B-B14F-4D97-AF65-F5344CB8AC3E}">
        <p14:creationId xmlns:p14="http://schemas.microsoft.com/office/powerpoint/2010/main" val="939477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a:t>
            </a:r>
            <a:r>
              <a:rPr lang="en-US" baseline="0" dirty="0"/>
              <a:t> The Only Name and Blessed Assurance as examples for tempo change and rhythm adjustments. </a:t>
            </a:r>
          </a:p>
          <a:p>
            <a:r>
              <a:rPr lang="en-US" dirty="0"/>
              <a:t>Play Even</a:t>
            </a:r>
            <a:r>
              <a:rPr lang="en-US" baseline="0" dirty="0"/>
              <a:t> Me video</a:t>
            </a:r>
            <a:endParaRPr lang="en-US" dirty="0"/>
          </a:p>
        </p:txBody>
      </p:sp>
      <p:sp>
        <p:nvSpPr>
          <p:cNvPr id="4" name="Slide Number Placeholder 3"/>
          <p:cNvSpPr>
            <a:spLocks noGrp="1"/>
          </p:cNvSpPr>
          <p:nvPr>
            <p:ph type="sldNum" sz="quarter" idx="10"/>
          </p:nvPr>
        </p:nvSpPr>
        <p:spPr/>
        <p:txBody>
          <a:bodyPr/>
          <a:lstStyle/>
          <a:p>
            <a:fld id="{98401EE0-A925-460A-A856-42F851FF7F96}" type="slidenum">
              <a:rPr lang="en-US" smtClean="0"/>
              <a:t>9</a:t>
            </a:fld>
            <a:endParaRPr lang="en-US"/>
          </a:p>
        </p:txBody>
      </p:sp>
    </p:spTree>
    <p:extLst>
      <p:ext uri="{BB962C8B-B14F-4D97-AF65-F5344CB8AC3E}">
        <p14:creationId xmlns:p14="http://schemas.microsoft.com/office/powerpoint/2010/main" val="2308867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 examples</a:t>
            </a:r>
            <a:r>
              <a:rPr lang="en-US" baseline="0" dirty="0"/>
              <a:t> like it Is Well, and For He that is Mighty</a:t>
            </a:r>
          </a:p>
          <a:p>
            <a:endParaRPr lang="en-US" baseline="0" dirty="0"/>
          </a:p>
          <a:p>
            <a:r>
              <a:rPr lang="en-US" baseline="0" dirty="0"/>
              <a:t>Heavy content is fine but make sure it’s placed appropriately. Typically, if I do something heavy content and a lot of lyrics on a Sunday morning: 1)The words are always on the screen and/or printed in the worship folder. 2) or it’s the pre-sermonic song that ties directly with the </a:t>
            </a:r>
            <a:r>
              <a:rPr lang="en-US" baseline="0" dirty="0" err="1"/>
              <a:t>LifeTalk</a:t>
            </a:r>
            <a:r>
              <a:rPr lang="en-US" baseline="0" dirty="0"/>
              <a:t>/sermon. 3) And sometimes we just save that heavy stuff for concerts, (requiems on Sunday mornings aren’t always the greatest idea…impressive but not inclusive)</a:t>
            </a:r>
            <a:endParaRPr lang="en-US" dirty="0"/>
          </a:p>
        </p:txBody>
      </p:sp>
      <p:sp>
        <p:nvSpPr>
          <p:cNvPr id="4" name="Slide Number Placeholder 3"/>
          <p:cNvSpPr>
            <a:spLocks noGrp="1"/>
          </p:cNvSpPr>
          <p:nvPr>
            <p:ph type="sldNum" sz="quarter" idx="10"/>
          </p:nvPr>
        </p:nvSpPr>
        <p:spPr/>
        <p:txBody>
          <a:bodyPr/>
          <a:lstStyle/>
          <a:p>
            <a:fld id="{98401EE0-A925-460A-A856-42F851FF7F96}" type="slidenum">
              <a:rPr lang="en-US" smtClean="0"/>
              <a:t>10</a:t>
            </a:fld>
            <a:endParaRPr lang="en-US"/>
          </a:p>
        </p:txBody>
      </p:sp>
    </p:spTree>
    <p:extLst>
      <p:ext uri="{BB962C8B-B14F-4D97-AF65-F5344CB8AC3E}">
        <p14:creationId xmlns:p14="http://schemas.microsoft.com/office/powerpoint/2010/main" val="3093058306"/>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AFFB9B-9FB8-469E-96F9-4D32314110B6}" type="datetimeFigureOut">
              <a:rPr lang="en-US" smtClean="0"/>
              <a:t>11/11/2016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51623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FF1211-4E0C-4AB3-B04F-585959BDAFE8}" type="datetimeFigureOut">
              <a:rPr lang="en-US" smtClean="0"/>
              <a:t>11/11/2016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20870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BDECAF-D3BE-4069-9C78-642ECCD01477}" type="datetimeFigureOut">
              <a:rPr lang="en-US" smtClean="0"/>
              <a:t>11/11/2016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45557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FBDC27-E420-4878-9EE6-7B9656D6442A}" type="datetimeFigureOut">
              <a:rPr lang="en-US" smtClean="0"/>
              <a:t>11/11/2016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86249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0F7F47CF-67C9-420C-80A5-E2069FF0C2DF}" type="datetimeFigureOut">
              <a:rPr lang="en-US" smtClean="0"/>
              <a:t>11/11/2016</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2961182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22DC73-F065-42F5-A9F2-D90B2E42A0B3}" type="datetimeFigureOut">
              <a:rPr lang="en-US" smtClean="0"/>
              <a:t>11/11/2016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99487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BEA702-9B29-41CC-9BCC-3DF8A0D379FE}" type="datetimeFigureOut">
              <a:rPr lang="en-US" smtClean="0"/>
              <a:t>11/11/2016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65066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7649AC-CB8F-4FF1-9A34-5861C74DD0A7}" type="datetimeFigureOut">
              <a:rPr lang="en-US" smtClean="0"/>
              <a:t>11/11/2016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34777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5CECA-2D3A-4680-9B49-752200DE467C}" type="datetimeFigureOut">
              <a:rPr lang="en-US" smtClean="0"/>
              <a:t>11/11/2016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73102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0C3BFE2-83B7-4B0A-B9D3-AB28331082B3}" type="datetimeFigureOut">
              <a:rPr lang="en-US" smtClean="0"/>
              <a:t>11/11/2016</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99902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2EF78E3-FDA3-4D28-AAA2-0B81F349A39D}" type="datetimeFigureOut">
              <a:rPr lang="en-US" smtClean="0"/>
              <a:t>11/11/2016</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33658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C35BB1C6-BF8F-4481-8AB2-603A1C8A906A}" type="datetimeFigureOut">
              <a:rPr lang="en-US" smtClean="0"/>
              <a:t>11/11/2016</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03382750"/>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www.ntimemusic.com/" TargetMode="External"/><Relationship Id="rId2" Type="http://schemas.openxmlformats.org/officeDocument/2006/relationships/hyperlink" Target="http://www.praisecharts.com/" TargetMode="External"/><Relationship Id="rId1" Type="http://schemas.openxmlformats.org/officeDocument/2006/relationships/slideLayout" Target="../slideLayouts/slideLayout6.xml"/><Relationship Id="rId4" Type="http://schemas.openxmlformats.org/officeDocument/2006/relationships/hyperlink" Target="http://www.lifeway.com/Article/Red-Box-worship-music"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32000" y="1968563"/>
            <a:ext cx="8361229" cy="2098226"/>
          </a:xfrm>
        </p:spPr>
        <p:txBody>
          <a:bodyPr/>
          <a:lstStyle/>
          <a:p>
            <a:r>
              <a:rPr lang="en-US" dirty="0"/>
              <a:t>Singing voices and choir in worship</a:t>
            </a:r>
          </a:p>
        </p:txBody>
      </p:sp>
      <p:sp>
        <p:nvSpPr>
          <p:cNvPr id="3" name="Subtitle 2"/>
          <p:cNvSpPr>
            <a:spLocks noGrp="1"/>
          </p:cNvSpPr>
          <p:nvPr>
            <p:ph type="subTitle" idx="1"/>
          </p:nvPr>
        </p:nvSpPr>
        <p:spPr>
          <a:xfrm>
            <a:off x="1222248" y="4707774"/>
            <a:ext cx="7891272" cy="1069848"/>
          </a:xfrm>
        </p:spPr>
        <p:txBody>
          <a:bodyPr/>
          <a:lstStyle/>
          <a:p>
            <a:r>
              <a:rPr lang="en-US" dirty="0"/>
              <a:t>Pastor Lan Wilson </a:t>
            </a:r>
          </a:p>
          <a:p>
            <a:r>
              <a:rPr lang="en-US" dirty="0" err="1"/>
              <a:t>CrossPoint</a:t>
            </a:r>
            <a:r>
              <a:rPr lang="en-US" dirty="0"/>
              <a:t> Church, Harrisburg, PA</a:t>
            </a:r>
          </a:p>
        </p:txBody>
      </p:sp>
    </p:spTree>
    <p:extLst>
      <p:ext uri="{BB962C8B-B14F-4D97-AF65-F5344CB8AC3E}">
        <p14:creationId xmlns:p14="http://schemas.microsoft.com/office/powerpoint/2010/main" val="2522708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Don’t believe the </a:t>
            </a:r>
            <a:r>
              <a:rPr lang="en-US" dirty="0" err="1"/>
              <a:t>rumor..all</a:t>
            </a:r>
            <a:r>
              <a:rPr lang="en-US" dirty="0"/>
              <a:t> 7/11’s </a:t>
            </a:r>
            <a:r>
              <a:rPr lang="en-US" dirty="0" err="1"/>
              <a:t>ain’t</a:t>
            </a:r>
            <a:r>
              <a:rPr lang="en-US" dirty="0"/>
              <a:t> bad! </a:t>
            </a:r>
          </a:p>
        </p:txBody>
      </p:sp>
      <p:sp>
        <p:nvSpPr>
          <p:cNvPr id="5" name="Text Placeholder 4"/>
          <p:cNvSpPr>
            <a:spLocks noGrp="1"/>
          </p:cNvSpPr>
          <p:nvPr>
            <p:ph type="body" idx="1"/>
          </p:nvPr>
        </p:nvSpPr>
        <p:spPr/>
        <p:txBody>
          <a:bodyPr>
            <a:noAutofit/>
          </a:bodyPr>
          <a:lstStyle/>
          <a:p>
            <a:r>
              <a:rPr lang="en-US" sz="3600" dirty="0"/>
              <a:t>Powerful words and emotions are amplified in repetition! If you don’t believe me, check out Psalm 136!  </a:t>
            </a:r>
          </a:p>
        </p:txBody>
      </p:sp>
    </p:spTree>
    <p:extLst>
      <p:ext uri="{BB962C8B-B14F-4D97-AF65-F5344CB8AC3E}">
        <p14:creationId xmlns:p14="http://schemas.microsoft.com/office/powerpoint/2010/main" val="960134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52380" y="163412"/>
            <a:ext cx="9281160" cy="3520440"/>
          </a:xfrm>
        </p:spPr>
        <p:txBody>
          <a:bodyPr>
            <a:normAutofit/>
          </a:bodyPr>
          <a:lstStyle/>
          <a:p>
            <a:r>
              <a:rPr lang="en-US" sz="5400" dirty="0"/>
              <a:t>requiems on Sunday mornings aren’t always the greatest idea…impressive but not inclusive</a:t>
            </a:r>
          </a:p>
        </p:txBody>
      </p:sp>
      <p:sp>
        <p:nvSpPr>
          <p:cNvPr id="5" name="Text Placeholder 4"/>
          <p:cNvSpPr>
            <a:spLocks noGrp="1"/>
          </p:cNvSpPr>
          <p:nvPr>
            <p:ph type="body" idx="1"/>
          </p:nvPr>
        </p:nvSpPr>
        <p:spPr>
          <a:xfrm>
            <a:off x="0" y="5097239"/>
            <a:ext cx="12192000" cy="1066800"/>
          </a:xfrm>
        </p:spPr>
        <p:txBody>
          <a:bodyPr>
            <a:noAutofit/>
          </a:bodyPr>
          <a:lstStyle/>
          <a:p>
            <a:r>
              <a:rPr lang="en-US" sz="2400" dirty="0"/>
              <a:t>Heavy content is fine but make sure it’s placed appropriately. Typically, if I do something heavy content and a lot of lyrics on a Sunday morning: 1)The words are always on the screen and/or printed in the worship folder. 2) or it’s the pre-sermonic song that ties directly with the </a:t>
            </a:r>
            <a:r>
              <a:rPr lang="en-US" sz="2400" dirty="0" err="1"/>
              <a:t>LifeTalk</a:t>
            </a:r>
            <a:r>
              <a:rPr lang="en-US" sz="2400" dirty="0"/>
              <a:t>/sermon. 3) And sometimes we just save that heavy stuff for concerts.  </a:t>
            </a:r>
          </a:p>
        </p:txBody>
      </p:sp>
      <p:sp>
        <p:nvSpPr>
          <p:cNvPr id="6" name="TextBox 5"/>
          <p:cNvSpPr txBox="1"/>
          <p:nvPr/>
        </p:nvSpPr>
        <p:spPr>
          <a:xfrm>
            <a:off x="9434052" y="2929854"/>
            <a:ext cx="2757948" cy="1815882"/>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1600" dirty="0"/>
              <a:t>If your new tune is wordy and it’s during congregational singing, try teaching the congregation the chorus first quickly so they don’t feel left out.  (This goes for hymns too!)</a:t>
            </a:r>
          </a:p>
        </p:txBody>
      </p:sp>
    </p:spTree>
    <p:extLst>
      <p:ext uri="{BB962C8B-B14F-4D97-AF65-F5344CB8AC3E}">
        <p14:creationId xmlns:p14="http://schemas.microsoft.com/office/powerpoint/2010/main" val="3945684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40351" y="2682142"/>
            <a:ext cx="10058400" cy="1609344"/>
          </a:xfrm>
        </p:spPr>
        <p:txBody>
          <a:bodyPr/>
          <a:lstStyle/>
          <a:p>
            <a:pPr algn="ctr"/>
            <a:r>
              <a:rPr lang="en-US" dirty="0"/>
              <a:t>So what will you change??? </a:t>
            </a:r>
          </a:p>
        </p:txBody>
      </p:sp>
    </p:spTree>
    <p:extLst>
      <p:ext uri="{BB962C8B-B14F-4D97-AF65-F5344CB8AC3E}">
        <p14:creationId xmlns:p14="http://schemas.microsoft.com/office/powerpoint/2010/main" val="4246002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Suggested Music Sites</a:t>
            </a:r>
          </a:p>
        </p:txBody>
      </p:sp>
      <p:sp>
        <p:nvSpPr>
          <p:cNvPr id="3" name="TextBox 2"/>
          <p:cNvSpPr txBox="1"/>
          <p:nvPr/>
        </p:nvSpPr>
        <p:spPr>
          <a:xfrm>
            <a:off x="486697" y="1961535"/>
            <a:ext cx="10028903" cy="2308324"/>
          </a:xfrm>
          <a:prstGeom prst="rect">
            <a:avLst/>
          </a:prstGeom>
          <a:noFill/>
        </p:spPr>
        <p:txBody>
          <a:bodyPr wrap="square" rtlCol="0">
            <a:spAutoFit/>
          </a:bodyPr>
          <a:lstStyle/>
          <a:p>
            <a:r>
              <a:rPr lang="en-US" dirty="0">
                <a:hlinkClick r:id="rId2"/>
              </a:rPr>
              <a:t>www.praisecharts.com</a:t>
            </a:r>
            <a:r>
              <a:rPr lang="en-US" dirty="0"/>
              <a:t> – for orchestrations, lead sheets, piano/vocal scores, tracks, and chord charts</a:t>
            </a:r>
          </a:p>
          <a:p>
            <a:endParaRPr lang="en-US" dirty="0"/>
          </a:p>
          <a:p>
            <a:r>
              <a:rPr lang="en-US" dirty="0">
                <a:hlinkClick r:id="rId3"/>
              </a:rPr>
              <a:t>www.ntimemusic.com</a:t>
            </a:r>
            <a:r>
              <a:rPr lang="en-US" dirty="0"/>
              <a:t> – gospel music arrangements</a:t>
            </a:r>
          </a:p>
          <a:p>
            <a:endParaRPr lang="en-US" dirty="0"/>
          </a:p>
          <a:p>
            <a:r>
              <a:rPr lang="en-US" dirty="0">
                <a:hlinkClick r:id="rId4"/>
              </a:rPr>
              <a:t>http://www.lifeway.com/Article/Red-Box-worship-music</a:t>
            </a:r>
            <a:r>
              <a:rPr lang="en-US" dirty="0"/>
              <a:t> - for the monthly </a:t>
            </a:r>
            <a:r>
              <a:rPr lang="en-US" dirty="0" err="1"/>
              <a:t>RedBox</a:t>
            </a:r>
            <a:r>
              <a:rPr lang="en-US" dirty="0"/>
              <a:t> of music</a:t>
            </a:r>
          </a:p>
          <a:p>
            <a:endParaRPr lang="en-US" dirty="0"/>
          </a:p>
          <a:p>
            <a:endParaRPr lang="en-US" dirty="0"/>
          </a:p>
        </p:txBody>
      </p:sp>
    </p:spTree>
    <p:extLst>
      <p:ext uri="{BB962C8B-B14F-4D97-AF65-F5344CB8AC3E}">
        <p14:creationId xmlns:p14="http://schemas.microsoft.com/office/powerpoint/2010/main" val="761731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15 seconds of fame…yeah right</a:t>
            </a:r>
          </a:p>
        </p:txBody>
      </p:sp>
      <p:sp>
        <p:nvSpPr>
          <p:cNvPr id="3" name="Content Placeholder 2"/>
          <p:cNvSpPr>
            <a:spLocks noGrp="1"/>
          </p:cNvSpPr>
          <p:nvPr>
            <p:ph idx="1"/>
          </p:nvPr>
        </p:nvSpPr>
        <p:spPr/>
        <p:txBody>
          <a:bodyPr>
            <a:normAutofit/>
          </a:bodyPr>
          <a:lstStyle/>
          <a:p>
            <a:r>
              <a:rPr lang="en-US" cap="none" dirty="0"/>
              <a:t>Started playing congregational hymns at granddaddy’s church at 6</a:t>
            </a:r>
          </a:p>
          <a:p>
            <a:r>
              <a:rPr lang="en-US" cap="none" dirty="0"/>
              <a:t>Playing at mom and dad’s home church at 10</a:t>
            </a:r>
          </a:p>
          <a:p>
            <a:r>
              <a:rPr lang="en-US" cap="none" dirty="0"/>
              <a:t>Music minister at dad’s church at 12, district conference music minister at 12</a:t>
            </a:r>
          </a:p>
          <a:p>
            <a:r>
              <a:rPr lang="en-US" cap="none" dirty="0" err="1"/>
              <a:t>Harambee</a:t>
            </a:r>
            <a:r>
              <a:rPr lang="en-US" cap="none" dirty="0"/>
              <a:t> (gospel) choir at high school at 13</a:t>
            </a:r>
          </a:p>
          <a:p>
            <a:r>
              <a:rPr lang="en-US" cap="none" dirty="0"/>
              <a:t>Proud dad of two of the coolest dudes on the planet </a:t>
            </a:r>
          </a:p>
          <a:p>
            <a:r>
              <a:rPr lang="en-US" cap="none" dirty="0"/>
              <a:t>Successor of the dude of dudes – Eric “The” Drew</a:t>
            </a:r>
          </a:p>
          <a:p>
            <a:r>
              <a:rPr lang="en-US" cap="none" dirty="0"/>
              <a:t>Get to hang out in the worship pastor’s office at </a:t>
            </a:r>
            <a:r>
              <a:rPr lang="en-US" cap="none" dirty="0" err="1"/>
              <a:t>CrossPoint</a:t>
            </a:r>
            <a:r>
              <a:rPr lang="en-US" cap="none" dirty="0"/>
              <a:t> (</a:t>
            </a:r>
            <a:r>
              <a:rPr lang="en-US" cap="none" dirty="0" err="1"/>
              <a:t>shhh</a:t>
            </a:r>
            <a:r>
              <a:rPr lang="en-US" cap="none" dirty="0"/>
              <a:t>…don’t tell)</a:t>
            </a:r>
          </a:p>
        </p:txBody>
      </p:sp>
      <p:pic>
        <p:nvPicPr>
          <p:cNvPr id="4" name="Picture 3"/>
          <p:cNvPicPr>
            <a:picLocks noChangeAspect="1"/>
          </p:cNvPicPr>
          <p:nvPr/>
        </p:nvPicPr>
        <p:blipFill>
          <a:blip r:embed="rId2"/>
          <a:stretch>
            <a:fillRect/>
          </a:stretch>
        </p:blipFill>
        <p:spPr>
          <a:xfrm rot="1199242">
            <a:off x="10197059" y="3616031"/>
            <a:ext cx="1471785" cy="1962380"/>
          </a:xfrm>
          <a:prstGeom prst="ellipse">
            <a:avLst/>
          </a:prstGeom>
          <a:ln>
            <a:noFill/>
          </a:ln>
          <a:effectLst>
            <a:softEdge rad="112500"/>
          </a:effectLst>
        </p:spPr>
      </p:pic>
      <p:cxnSp>
        <p:nvCxnSpPr>
          <p:cNvPr id="6" name="Straight Arrow Connector 5"/>
          <p:cNvCxnSpPr/>
          <p:nvPr/>
        </p:nvCxnSpPr>
        <p:spPr>
          <a:xfrm>
            <a:off x="9144000" y="4913899"/>
            <a:ext cx="762000" cy="44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0210800" y="3100637"/>
            <a:ext cx="221673" cy="6183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9144000" y="4148382"/>
            <a:ext cx="761999" cy="2295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11097126" y="2859603"/>
            <a:ext cx="180110" cy="7211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7773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Goal</a:t>
            </a:r>
          </a:p>
        </p:txBody>
      </p:sp>
      <p:sp>
        <p:nvSpPr>
          <p:cNvPr id="4" name="Text Placeholder 3"/>
          <p:cNvSpPr>
            <a:spLocks noGrp="1"/>
          </p:cNvSpPr>
          <p:nvPr>
            <p:ph type="body" idx="1"/>
          </p:nvPr>
        </p:nvSpPr>
        <p:spPr/>
        <p:txBody>
          <a:bodyPr>
            <a:normAutofit fontScale="92500" lnSpcReduction="20000"/>
          </a:bodyPr>
          <a:lstStyle/>
          <a:p>
            <a:r>
              <a:rPr lang="en-US" dirty="0"/>
              <a:t>-To </a:t>
            </a:r>
            <a:r>
              <a:rPr lang="en-US" cap="none" dirty="0"/>
              <a:t>get you confident that people enjoy singing (whether they’re good at it or not) and you have what it takes to get them to</a:t>
            </a:r>
          </a:p>
          <a:p>
            <a:r>
              <a:rPr lang="en-US" dirty="0"/>
              <a:t>- To give you insight on the impact of </a:t>
            </a:r>
            <a:r>
              <a:rPr lang="en-US" dirty="0" err="1"/>
              <a:t>participational</a:t>
            </a:r>
            <a:r>
              <a:rPr lang="en-US" dirty="0"/>
              <a:t> (I made this word up) singing in worship and ways to make it fun and interesting</a:t>
            </a:r>
          </a:p>
        </p:txBody>
      </p:sp>
      <p:pic>
        <p:nvPicPr>
          <p:cNvPr id="5" name="Picture 4"/>
          <p:cNvPicPr>
            <a:picLocks noChangeAspect="1"/>
          </p:cNvPicPr>
          <p:nvPr/>
        </p:nvPicPr>
        <p:blipFill>
          <a:blip r:embed="rId2"/>
          <a:stretch>
            <a:fillRect/>
          </a:stretch>
        </p:blipFill>
        <p:spPr>
          <a:xfrm rot="21104230">
            <a:off x="9301311" y="310822"/>
            <a:ext cx="1905000" cy="1905000"/>
          </a:xfrm>
          <a:prstGeom prst="rect">
            <a:avLst/>
          </a:prstGeom>
          <a:ln>
            <a:noFill/>
          </a:ln>
          <a:effectLst>
            <a:softEdge rad="112500"/>
          </a:effectLst>
        </p:spPr>
      </p:pic>
      <p:sp>
        <p:nvSpPr>
          <p:cNvPr id="6" name="TextBox 5"/>
          <p:cNvSpPr txBox="1"/>
          <p:nvPr/>
        </p:nvSpPr>
        <p:spPr>
          <a:xfrm rot="1878669">
            <a:off x="6837734" y="1309277"/>
            <a:ext cx="4000116" cy="2585323"/>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dirty="0"/>
              <a:t>So my buddy Haroon says to me, “Ok so this Jesus you believe in, died on hill and came back to life and had all of these guys (disciples) that followed him around right? </a:t>
            </a:r>
          </a:p>
          <a:p>
            <a:r>
              <a:rPr lang="en-US" dirty="0"/>
              <a:t>Me: Yeah, what’s up? </a:t>
            </a:r>
          </a:p>
          <a:p>
            <a:r>
              <a:rPr lang="en-US" dirty="0"/>
              <a:t>Haroon: So where does all the singing and music come from?</a:t>
            </a:r>
          </a:p>
          <a:p>
            <a:r>
              <a:rPr lang="en-US" dirty="0"/>
              <a:t>Me: Dude…let me ‘</a:t>
            </a:r>
            <a:r>
              <a:rPr lang="en-US" dirty="0" err="1"/>
              <a:t>xplain</a:t>
            </a:r>
            <a:r>
              <a:rPr lang="en-US" dirty="0"/>
              <a:t>! </a:t>
            </a:r>
          </a:p>
        </p:txBody>
      </p:sp>
    </p:spTree>
    <p:extLst>
      <p:ext uri="{BB962C8B-B14F-4D97-AF65-F5344CB8AC3E}">
        <p14:creationId xmlns:p14="http://schemas.microsoft.com/office/powerpoint/2010/main" val="1331601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this a challenge? </a:t>
            </a:r>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3411319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 in their heads</a:t>
            </a:r>
          </a:p>
        </p:txBody>
      </p:sp>
      <p:sp>
        <p:nvSpPr>
          <p:cNvPr id="3" name="Content Placeholder 2"/>
          <p:cNvSpPr>
            <a:spLocks noGrp="1"/>
          </p:cNvSpPr>
          <p:nvPr>
            <p:ph idx="1"/>
          </p:nvPr>
        </p:nvSpPr>
        <p:spPr/>
        <p:txBody>
          <a:bodyPr/>
          <a:lstStyle/>
          <a:p>
            <a:r>
              <a:rPr lang="en-US" dirty="0"/>
              <a:t>Try playing a recorded version of new stuff  before and after services a couple weeks ahead a couple weeks ahead of time</a:t>
            </a:r>
          </a:p>
          <a:p>
            <a:r>
              <a:rPr lang="en-US" dirty="0"/>
              <a:t>Make sure the people you have on stage (choir, worship team, etc.) is comfortable enough with new music before you present it in worship.  </a:t>
            </a:r>
          </a:p>
          <a:p>
            <a:pPr lvl="1"/>
            <a:r>
              <a:rPr lang="en-US" dirty="0"/>
              <a:t>Babies know when people are nervous holding them, and worshippers know when the one steering the ship is getting shaky at the wheel...</a:t>
            </a:r>
          </a:p>
          <a:p>
            <a:r>
              <a:rPr lang="en-US" dirty="0"/>
              <a:t>If you’re even the list bit techy or super techy:</a:t>
            </a:r>
          </a:p>
          <a:p>
            <a:pPr lvl="1"/>
            <a:r>
              <a:rPr lang="en-US" dirty="0"/>
              <a:t>Try creating a streaming account (like Spotify) that people can follow.  </a:t>
            </a:r>
          </a:p>
        </p:txBody>
      </p:sp>
    </p:spTree>
    <p:extLst>
      <p:ext uri="{BB962C8B-B14F-4D97-AF65-F5344CB8AC3E}">
        <p14:creationId xmlns:p14="http://schemas.microsoft.com/office/powerpoint/2010/main" val="1237561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 the Atmosphere </a:t>
            </a:r>
            <a:br>
              <a:rPr lang="en-US" dirty="0"/>
            </a:br>
            <a:r>
              <a:rPr lang="en-US" dirty="0"/>
              <a:t>&amp; consider your flow</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Ok seriously….let’s talk about the problems with the flow in your worship service for just a minute.</a:t>
            </a:r>
          </a:p>
          <a:p>
            <a:pPr marL="0" indent="0">
              <a:buNone/>
            </a:pPr>
            <a:endParaRPr lang="en-US" dirty="0"/>
          </a:p>
          <a:p>
            <a:r>
              <a:rPr lang="en-US" dirty="0"/>
              <a:t>Everything doesn’t always fit!</a:t>
            </a:r>
          </a:p>
          <a:p>
            <a:r>
              <a:rPr lang="en-US" dirty="0"/>
              <a:t>Everything doesn’t always fit!</a:t>
            </a:r>
          </a:p>
          <a:p>
            <a:r>
              <a:rPr lang="en-US" dirty="0"/>
              <a:t>Stop trying to just complete your checklist when you put your worship service together</a:t>
            </a:r>
          </a:p>
          <a:p>
            <a:r>
              <a:rPr lang="en-US" dirty="0"/>
              <a:t>Consider the mood everything placed in worship.</a:t>
            </a:r>
          </a:p>
          <a:p>
            <a:r>
              <a:rPr lang="en-US" dirty="0"/>
              <a:t>Consider how inviting everything is for people to join in!</a:t>
            </a:r>
          </a:p>
          <a:p>
            <a:r>
              <a:rPr lang="en-US" dirty="0"/>
              <a:t>Make is possible for them to participate - worship folders, screens, large print, etc. and if you don’t have any of that…then still keep them involved. Both the Europeans and the Africans (and I’m Just using those two because I’m black-</a:t>
            </a:r>
            <a:r>
              <a:rPr lang="en-US" dirty="0" err="1"/>
              <a:t>irish</a:t>
            </a:r>
            <a:r>
              <a:rPr lang="en-US" dirty="0"/>
              <a:t>) have been lining out hymns and doing call and response style worship for years and years and years!</a:t>
            </a:r>
          </a:p>
        </p:txBody>
      </p:sp>
    </p:spTree>
    <p:extLst>
      <p:ext uri="{BB962C8B-B14F-4D97-AF65-F5344CB8AC3E}">
        <p14:creationId xmlns:p14="http://schemas.microsoft.com/office/powerpoint/2010/main" val="732301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Make it possible for them to join in</a:t>
            </a:r>
          </a:p>
        </p:txBody>
      </p:sp>
      <p:sp>
        <p:nvSpPr>
          <p:cNvPr id="3" name="Content Placeholder 2"/>
          <p:cNvSpPr>
            <a:spLocks noGrp="1"/>
          </p:cNvSpPr>
          <p:nvPr>
            <p:ph idx="1"/>
          </p:nvPr>
        </p:nvSpPr>
        <p:spPr/>
        <p:txBody>
          <a:bodyPr>
            <a:normAutofit/>
          </a:bodyPr>
          <a:lstStyle/>
          <a:p>
            <a:pPr marL="0" indent="0">
              <a:buNone/>
            </a:pPr>
            <a:r>
              <a:rPr lang="en-US" sz="4400" dirty="0"/>
              <a:t>What are some ways we can do this? </a:t>
            </a:r>
          </a:p>
        </p:txBody>
      </p:sp>
    </p:spTree>
    <p:extLst>
      <p:ext uri="{BB962C8B-B14F-4D97-AF65-F5344CB8AC3E}">
        <p14:creationId xmlns:p14="http://schemas.microsoft.com/office/powerpoint/2010/main" val="2445441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Consider the crowd</a:t>
            </a:r>
          </a:p>
        </p:txBody>
      </p:sp>
      <p:sp>
        <p:nvSpPr>
          <p:cNvPr id="3" name="Content Placeholder 2"/>
          <p:cNvSpPr>
            <a:spLocks noGrp="1"/>
          </p:cNvSpPr>
          <p:nvPr>
            <p:ph idx="1"/>
          </p:nvPr>
        </p:nvSpPr>
        <p:spPr/>
        <p:txBody>
          <a:bodyPr/>
          <a:lstStyle/>
          <a:p>
            <a:r>
              <a:rPr lang="en-US" dirty="0"/>
              <a:t>Consider the fact that just because they’re older doesn’t mean they like traditional music and young doesn’t mean they like contemporary music. Music is the song of the heart. </a:t>
            </a:r>
          </a:p>
          <a:p>
            <a:r>
              <a:rPr lang="en-US" dirty="0"/>
              <a:t>Be inclusive of the cultures represented in your culture….but don’t be </a:t>
            </a:r>
            <a:r>
              <a:rPr lang="en-US" dirty="0" err="1"/>
              <a:t>EXclusive</a:t>
            </a:r>
            <a:r>
              <a:rPr lang="en-US" dirty="0"/>
              <a:t>. Be open to bringing in other cultural influences into your worship services.  </a:t>
            </a:r>
          </a:p>
          <a:p>
            <a:r>
              <a:rPr lang="en-US" dirty="0"/>
              <a:t>Not just cultures, but be open to different styles.  </a:t>
            </a:r>
          </a:p>
          <a:p>
            <a:pPr lvl="1"/>
            <a:r>
              <a:rPr lang="en-US" dirty="0"/>
              <a:t>Good Friday we did Lifeway’s Power of the Cross which was a cantata written for choir and orchestra. We also added </a:t>
            </a:r>
            <a:r>
              <a:rPr lang="en-US" dirty="0" err="1"/>
              <a:t>handbell</a:t>
            </a:r>
            <a:r>
              <a:rPr lang="en-US" dirty="0"/>
              <a:t> choir and pipe organ to it.  Involved the congregation in on the arrangement of </a:t>
            </a:r>
            <a:r>
              <a:rPr lang="en-US" i="1" dirty="0"/>
              <a:t>When I Survey</a:t>
            </a:r>
            <a:r>
              <a:rPr lang="en-US" dirty="0"/>
              <a:t>.  Added a couple congregational hymns and it closed with a contemporary worship tune and then a </a:t>
            </a:r>
            <a:r>
              <a:rPr lang="en-US" dirty="0" err="1"/>
              <a:t>celtic</a:t>
            </a:r>
            <a:r>
              <a:rPr lang="en-US" dirty="0"/>
              <a:t> hymn). </a:t>
            </a:r>
          </a:p>
          <a:p>
            <a:pPr lvl="1"/>
            <a:r>
              <a:rPr lang="en-US" dirty="0"/>
              <a:t>What are some of the styles you incorporate in your service? </a:t>
            </a:r>
          </a:p>
        </p:txBody>
      </p:sp>
    </p:spTree>
    <p:extLst>
      <p:ext uri="{BB962C8B-B14F-4D97-AF65-F5344CB8AC3E}">
        <p14:creationId xmlns:p14="http://schemas.microsoft.com/office/powerpoint/2010/main" val="3762685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Switch things up a little</a:t>
            </a:r>
          </a:p>
        </p:txBody>
      </p:sp>
      <p:sp>
        <p:nvSpPr>
          <p:cNvPr id="3" name="Content Placeholder 2"/>
          <p:cNvSpPr>
            <a:spLocks noGrp="1"/>
          </p:cNvSpPr>
          <p:nvPr>
            <p:ph idx="1"/>
          </p:nvPr>
        </p:nvSpPr>
        <p:spPr/>
        <p:txBody>
          <a:bodyPr/>
          <a:lstStyle/>
          <a:p>
            <a:r>
              <a:rPr lang="en-US" dirty="0"/>
              <a:t>“new” can sound traditional and “old” can sound contemporary</a:t>
            </a:r>
          </a:p>
          <a:p>
            <a:r>
              <a:rPr lang="en-US" dirty="0"/>
              <a:t>Get creative – You’d be surprised how little things like changing chords in harmony can give a song new life, or how changing the tempo of sound can give new life to things </a:t>
            </a:r>
          </a:p>
          <a:p>
            <a:r>
              <a:rPr lang="en-US" dirty="0"/>
              <a:t>Love for writers that do different harmony styles and tonality. </a:t>
            </a:r>
          </a:p>
          <a:p>
            <a:r>
              <a:rPr lang="en-US" dirty="0"/>
              <a:t>How else can we switch things up?  </a:t>
            </a:r>
          </a:p>
        </p:txBody>
      </p:sp>
      <p:sp>
        <p:nvSpPr>
          <p:cNvPr id="6" name="TextBox 5"/>
          <p:cNvSpPr txBox="1"/>
          <p:nvPr/>
        </p:nvSpPr>
        <p:spPr>
          <a:xfrm>
            <a:off x="10066364" y="5589401"/>
            <a:ext cx="2123768" cy="646331"/>
          </a:xfrm>
          <a:prstGeom prst="rect">
            <a:avLst/>
          </a:prstGeom>
          <a:noFill/>
        </p:spPr>
        <p:txBody>
          <a:bodyPr wrap="square" rtlCol="0">
            <a:spAutoFit/>
          </a:bodyPr>
          <a:lstStyle/>
          <a:p>
            <a:pPr algn="r"/>
            <a:r>
              <a:rPr lang="en-US" sz="1200" i="1" dirty="0"/>
              <a:t>Even Me</a:t>
            </a:r>
          </a:p>
          <a:p>
            <a:pPr algn="r"/>
            <a:r>
              <a:rPr lang="en-US" sz="1200" i="1" dirty="0"/>
              <a:t>William Bradbury</a:t>
            </a:r>
          </a:p>
          <a:p>
            <a:pPr algn="r"/>
            <a:r>
              <a:rPr lang="en-US" sz="1200" i="1" dirty="0"/>
              <a:t>Arr. Patrick Lundy</a:t>
            </a:r>
          </a:p>
        </p:txBody>
      </p:sp>
      <p:sp>
        <p:nvSpPr>
          <p:cNvPr id="7" name="TextBox 6"/>
          <p:cNvSpPr txBox="1"/>
          <p:nvPr/>
        </p:nvSpPr>
        <p:spPr>
          <a:xfrm>
            <a:off x="6356555" y="5014452"/>
            <a:ext cx="5833577" cy="369332"/>
          </a:xfrm>
          <a:prstGeom prst="rect">
            <a:avLst/>
          </a:prstGeom>
          <a:noFill/>
        </p:spPr>
        <p:txBody>
          <a:bodyPr wrap="square" rtlCol="0">
            <a:spAutoFit/>
          </a:bodyPr>
          <a:lstStyle/>
          <a:p>
            <a:r>
              <a:rPr lang="en-US" dirty="0"/>
              <a:t>https://www.youtube.com/watch?v=eAPGs933Wps</a:t>
            </a:r>
          </a:p>
        </p:txBody>
      </p:sp>
    </p:spTree>
    <p:extLst>
      <p:ext uri="{BB962C8B-B14F-4D97-AF65-F5344CB8AC3E}">
        <p14:creationId xmlns:p14="http://schemas.microsoft.com/office/powerpoint/2010/main" val="317055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4894</TotalTime>
  <Words>1019</Words>
  <Application>Microsoft Office PowerPoint</Application>
  <PresentationFormat>Widescreen</PresentationFormat>
  <Paragraphs>70</Paragraphs>
  <Slides>13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Rockwell</vt:lpstr>
      <vt:lpstr>Rockwell Condensed</vt:lpstr>
      <vt:lpstr>Wingdings</vt:lpstr>
      <vt:lpstr>Wood Type</vt:lpstr>
      <vt:lpstr>Singing voices and choir in worship</vt:lpstr>
      <vt:lpstr>15 seconds of fame…yeah right</vt:lpstr>
      <vt:lpstr>The Goal</vt:lpstr>
      <vt:lpstr>Why is this a challenge? </vt:lpstr>
      <vt:lpstr>Get in their heads</vt:lpstr>
      <vt:lpstr>Set the Atmosphere  &amp; consider your flow</vt:lpstr>
      <vt:lpstr>Make it possible for them to join in</vt:lpstr>
      <vt:lpstr>Consider the crowd</vt:lpstr>
      <vt:lpstr>Switch things up a little</vt:lpstr>
      <vt:lpstr>Don’t believe the rumor..all 7/11’s ain’t bad! </vt:lpstr>
      <vt:lpstr>requiems on Sunday mornings aren’t always the greatest idea…impressive but not inclusive</vt:lpstr>
      <vt:lpstr>So what will you change??? </vt:lpstr>
      <vt:lpstr>Suggested Music Sites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Singing voices and choir in worship</dc:title>
  <dc:creator>Landen Wilson</dc:creator>
  <cp:lastModifiedBy>Landen Wilson</cp:lastModifiedBy>
  <cp:revision>13</cp:revision>
  <dcterms:created xsi:type="dcterms:W3CDTF">2016-11-11T16:52:46Z</dcterms:created>
  <dcterms:modified xsi:type="dcterms:W3CDTF">2016-11-15T02:26:52Z</dcterms:modified>
</cp:coreProperties>
</file>