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84" r:id="rId2"/>
    <p:sldId id="269" r:id="rId3"/>
    <p:sldId id="294" r:id="rId4"/>
    <p:sldId id="296" r:id="rId5"/>
    <p:sldId id="293" r:id="rId6"/>
    <p:sldId id="303" r:id="rId7"/>
    <p:sldId id="267" r:id="rId8"/>
    <p:sldId id="285" r:id="rId9"/>
    <p:sldId id="271" r:id="rId10"/>
    <p:sldId id="276" r:id="rId11"/>
    <p:sldId id="278" r:id="rId12"/>
    <p:sldId id="297" r:id="rId13"/>
    <p:sldId id="273" r:id="rId14"/>
    <p:sldId id="274" r:id="rId15"/>
    <p:sldId id="277" r:id="rId16"/>
    <p:sldId id="279" r:id="rId17"/>
    <p:sldId id="280" r:id="rId18"/>
    <p:sldId id="290" r:id="rId19"/>
    <p:sldId id="292" r:id="rId20"/>
    <p:sldId id="302" r:id="rId21"/>
    <p:sldId id="291" r:id="rId22"/>
    <p:sldId id="287" r:id="rId23"/>
    <p:sldId id="286" r:id="rId24"/>
    <p:sldId id="299" r:id="rId25"/>
    <p:sldId id="263" r:id="rId26"/>
    <p:sldId id="300" r:id="rId27"/>
    <p:sldId id="270" r:id="rId28"/>
    <p:sldId id="304" r:id="rId29"/>
    <p:sldId id="305" r:id="rId30"/>
    <p:sldId id="289" r:id="rId31"/>
    <p:sldId id="268" r:id="rId32"/>
    <p:sldId id="260" r:id="rId33"/>
    <p:sldId id="301"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110" d="100"/>
          <a:sy n="110" d="100"/>
        </p:scale>
        <p:origin x="636" y="108"/>
      </p:cViewPr>
      <p:guideLst/>
    </p:cSldViewPr>
  </p:slideViewPr>
  <p:notesTextViewPr>
    <p:cViewPr>
      <p:scale>
        <a:sx n="3" d="2"/>
        <a:sy n="3" d="2"/>
      </p:scale>
      <p:origin x="0" y="0"/>
    </p:cViewPr>
  </p:notesTextViewPr>
  <p:sorterViewPr>
    <p:cViewPr>
      <p:scale>
        <a:sx n="40" d="100"/>
        <a:sy n="40" d="100"/>
      </p:scale>
      <p:origin x="0" y="-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15408-389F-4908-A127-46A705B70602}" type="datetimeFigureOut">
              <a:rPr lang="en-US" smtClean="0"/>
              <a:t>4/13/2016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50503-3B5C-4B5D-9B13-8A39EE8F0432}" type="slidenum">
              <a:rPr lang="en-US" smtClean="0"/>
              <a:t>‹#›</a:t>
            </a:fld>
            <a:endParaRPr lang="en-US"/>
          </a:p>
        </p:txBody>
      </p:sp>
    </p:spTree>
    <p:extLst>
      <p:ext uri="{BB962C8B-B14F-4D97-AF65-F5344CB8AC3E}">
        <p14:creationId xmlns:p14="http://schemas.microsoft.com/office/powerpoint/2010/main" val="73750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27038" y="700088"/>
            <a:ext cx="6202362" cy="3489325"/>
          </a:xfrm>
          <a:ln/>
        </p:spPr>
      </p:sp>
      <p:sp>
        <p:nvSpPr>
          <p:cNvPr id="18435" name="Rectangle 3"/>
          <p:cNvSpPr>
            <a:spLocks noGrp="1" noChangeArrowheads="1"/>
          </p:cNvSpPr>
          <p:nvPr>
            <p:ph type="body" idx="1"/>
          </p:nvPr>
        </p:nvSpPr>
        <p:spPr>
          <a:noFill/>
          <a:ln/>
        </p:spPr>
        <p:txBody>
          <a:bodyPr/>
          <a:lstStyle/>
          <a:p>
            <a:pPr>
              <a:lnSpc>
                <a:spcPct val="90000"/>
              </a:lnSpc>
            </a:pPr>
            <a:endParaRPr lang="en-US" altLang="en-US" dirty="0" smtClean="0"/>
          </a:p>
        </p:txBody>
      </p:sp>
    </p:spTree>
    <p:extLst>
      <p:ext uri="{BB962C8B-B14F-4D97-AF65-F5344CB8AC3E}">
        <p14:creationId xmlns:p14="http://schemas.microsoft.com/office/powerpoint/2010/main" val="347493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altLang="en-US" sz="1400" dirty="0" smtClean="0">
              <a:latin typeface="Calibri" pitchFamily="34" charset="0"/>
            </a:endParaRPr>
          </a:p>
        </p:txBody>
      </p:sp>
    </p:spTree>
    <p:extLst>
      <p:ext uri="{BB962C8B-B14F-4D97-AF65-F5344CB8AC3E}">
        <p14:creationId xmlns:p14="http://schemas.microsoft.com/office/powerpoint/2010/main" val="414600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US" altLang="en-US" sz="1400" dirty="0" smtClean="0">
                <a:latin typeface="Calibri" pitchFamily="34" charset="0"/>
              </a:rPr>
              <a:t>.</a:t>
            </a:r>
          </a:p>
        </p:txBody>
      </p:sp>
    </p:spTree>
    <p:extLst>
      <p:ext uri="{BB962C8B-B14F-4D97-AF65-F5344CB8AC3E}">
        <p14:creationId xmlns:p14="http://schemas.microsoft.com/office/powerpoint/2010/main" val="219670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altLang="en-US" sz="1400" dirty="0" smtClean="0">
              <a:latin typeface="Calibri" pitchFamily="34" charset="0"/>
            </a:endParaRPr>
          </a:p>
        </p:txBody>
      </p:sp>
    </p:spTree>
    <p:extLst>
      <p:ext uri="{BB962C8B-B14F-4D97-AF65-F5344CB8AC3E}">
        <p14:creationId xmlns:p14="http://schemas.microsoft.com/office/powerpoint/2010/main" val="8451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Trinity is portrayed as supporting one another, deferring, empowering one another,</a:t>
            </a:r>
            <a:r>
              <a:rPr lang="en-US" baseline="0" dirty="0" smtClean="0"/>
              <a:t> loving one another.</a:t>
            </a:r>
          </a:p>
          <a:p>
            <a:r>
              <a:rPr lang="en-US" dirty="0" smtClean="0"/>
              <a:t>Small</a:t>
            </a:r>
            <a:r>
              <a:rPr lang="en-US" baseline="0" dirty="0" smtClean="0"/>
              <a:t> Groups offer </a:t>
            </a:r>
            <a:r>
              <a:rPr lang="en-US" baseline="0" dirty="0" err="1" smtClean="0"/>
              <a:t>oppt</a:t>
            </a:r>
            <a:r>
              <a:rPr lang="en-US" baseline="0" dirty="0" smtClean="0"/>
              <a:t> to meet together consistently and to share our lives wisdom and knowledge with one another</a:t>
            </a:r>
          </a:p>
          <a:p>
            <a:r>
              <a:rPr lang="en-US" baseline="0" dirty="0" smtClean="0"/>
              <a:t>As the church we are to model togetherness, oneness as part of our witness to Christ</a:t>
            </a:r>
            <a:endParaRPr lang="en-US" dirty="0"/>
          </a:p>
        </p:txBody>
      </p:sp>
      <p:sp>
        <p:nvSpPr>
          <p:cNvPr id="4" name="Slide Number Placeholder 3"/>
          <p:cNvSpPr>
            <a:spLocks noGrp="1"/>
          </p:cNvSpPr>
          <p:nvPr>
            <p:ph type="sldNum" sz="quarter" idx="10"/>
          </p:nvPr>
        </p:nvSpPr>
        <p:spPr/>
        <p:txBody>
          <a:bodyPr/>
          <a:lstStyle/>
          <a:p>
            <a:fld id="{E9550503-3B5C-4B5D-9B13-8A39EE8F0432}" type="slidenum">
              <a:rPr lang="en-US" smtClean="0"/>
              <a:t>17</a:t>
            </a:fld>
            <a:endParaRPr lang="en-US"/>
          </a:p>
        </p:txBody>
      </p:sp>
    </p:spTree>
    <p:extLst>
      <p:ext uri="{BB962C8B-B14F-4D97-AF65-F5344CB8AC3E}">
        <p14:creationId xmlns:p14="http://schemas.microsoft.com/office/powerpoint/2010/main" val="133434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427038" y="700088"/>
            <a:ext cx="6202362" cy="3489325"/>
          </a:xfrm>
          <a:ln/>
        </p:spPr>
      </p:sp>
      <p:sp>
        <p:nvSpPr>
          <p:cNvPr id="22531" name="Rectangle 3"/>
          <p:cNvSpPr>
            <a:spLocks noGrp="1" noChangeArrowheads="1"/>
          </p:cNvSpPr>
          <p:nvPr>
            <p:ph type="body" idx="1"/>
          </p:nvPr>
        </p:nvSpPr>
        <p:spPr>
          <a:noFill/>
          <a:ln/>
        </p:spPr>
        <p:txBody>
          <a:bodyPr/>
          <a:lstStyle/>
          <a:p>
            <a:pPr>
              <a:lnSpc>
                <a:spcPct val="90000"/>
              </a:lnSpc>
            </a:pPr>
            <a:endParaRPr lang="en-US" altLang="en-US" dirty="0" smtClean="0"/>
          </a:p>
        </p:txBody>
      </p:sp>
    </p:spTree>
    <p:extLst>
      <p:ext uri="{BB962C8B-B14F-4D97-AF65-F5344CB8AC3E}">
        <p14:creationId xmlns:p14="http://schemas.microsoft.com/office/powerpoint/2010/main" val="36559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402F592-29ED-47C0-9747-CE4BC9DC5A33}" type="slidenum">
              <a:rPr lang="en-US" altLang="en-US"/>
              <a:pPr/>
              <a:t>27</a:t>
            </a:fld>
            <a:endParaRPr lang="en-US" altLang="en-US" dirty="0"/>
          </a:p>
        </p:txBody>
      </p:sp>
      <p:sp>
        <p:nvSpPr>
          <p:cNvPr id="80899" name="Rectangle 2"/>
          <p:cNvSpPr>
            <a:spLocks noGrp="1" noRot="1" noChangeAspect="1" noChangeArrowheads="1" noTextEdit="1"/>
          </p:cNvSpPr>
          <p:nvPr>
            <p:ph type="sldImg"/>
          </p:nvPr>
        </p:nvSpPr>
        <p:spPr>
          <a:xfrm>
            <a:off x="427038" y="696913"/>
            <a:ext cx="6203950" cy="3490912"/>
          </a:xfrm>
          <a:ln/>
        </p:spPr>
      </p:sp>
      <p:sp>
        <p:nvSpPr>
          <p:cNvPr id="80900" name="Rectangle 3"/>
          <p:cNvSpPr>
            <a:spLocks noGrp="1" noChangeArrowheads="1"/>
          </p:cNvSpPr>
          <p:nvPr>
            <p:ph type="body" idx="1"/>
          </p:nvPr>
        </p:nvSpPr>
        <p:spPr>
          <a:xfrm>
            <a:off x="939800" y="4422775"/>
            <a:ext cx="5173663" cy="4189413"/>
          </a:xfrm>
          <a:noFill/>
          <a:ln/>
        </p:spPr>
        <p:txBody>
          <a:bodyPr/>
          <a:lstStyle/>
          <a:p>
            <a:pPr eaLnBrk="1" hangingPunct="1"/>
            <a:r>
              <a:rPr lang="en-US" altLang="en-US" dirty="0" smtClean="0"/>
              <a:t>This is in NCD churches.</a:t>
            </a:r>
          </a:p>
        </p:txBody>
      </p:sp>
    </p:spTree>
    <p:extLst>
      <p:ext uri="{BB962C8B-B14F-4D97-AF65-F5344CB8AC3E}">
        <p14:creationId xmlns:p14="http://schemas.microsoft.com/office/powerpoint/2010/main" val="372880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altLang="en-US" sz="1400" dirty="0" smtClean="0">
                <a:latin typeface="Calibri" pitchFamily="34" charset="0"/>
              </a:rPr>
              <a:t>Let me tell the story now of Blairstpwn UMC which in Sussex County.  Blairstown is a mid-size church which currently has a Sunday attendance of about 75 people.</a:t>
            </a:r>
          </a:p>
        </p:txBody>
      </p:sp>
    </p:spTree>
    <p:extLst>
      <p:ext uri="{BB962C8B-B14F-4D97-AF65-F5344CB8AC3E}">
        <p14:creationId xmlns:p14="http://schemas.microsoft.com/office/powerpoint/2010/main" val="348941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60E477BD-898F-4449-B6ED-D10ADCD220FB}" type="slidenum">
              <a:rPr lang="en-US" altLang="en-US"/>
              <a:pPr/>
              <a:t>32</a:t>
            </a:fld>
            <a:endParaRPr lang="en-US" altLang="en-US"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44525" y="4278313"/>
            <a:ext cx="5645150" cy="4189412"/>
          </a:xfrm>
          <a:noFill/>
          <a:ln/>
        </p:spPr>
        <p:txBody>
          <a:bodyPr/>
          <a:lstStyle/>
          <a:p>
            <a:pPr eaLnBrk="1" hangingPunct="1"/>
            <a:r>
              <a:rPr lang="en-US" altLang="en-US" sz="1300" dirty="0" smtClean="0">
                <a:latin typeface="Tahoma" pitchFamily="34" charset="0"/>
              </a:rPr>
              <a:t>Well, good afternoon – our next subject is the </a:t>
            </a:r>
            <a:r>
              <a:rPr lang="en-US" altLang="en-US" sz="1300" u="sng" dirty="0" smtClean="0">
                <a:latin typeface="Tahoma" pitchFamily="34" charset="0"/>
              </a:rPr>
              <a:t>Power of Small Groups</a:t>
            </a:r>
            <a:r>
              <a:rPr lang="en-US" altLang="en-US" sz="1300" dirty="0" smtClean="0">
                <a:latin typeface="Tahoma" pitchFamily="34" charset="0"/>
              </a:rPr>
              <a:t> -  which the research shows is a necessary although not sufficient condition for achieving church vitality and growth.</a:t>
            </a:r>
          </a:p>
        </p:txBody>
      </p:sp>
    </p:spTree>
    <p:extLst>
      <p:ext uri="{BB962C8B-B14F-4D97-AF65-F5344CB8AC3E}">
        <p14:creationId xmlns:p14="http://schemas.microsoft.com/office/powerpoint/2010/main" val="335680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132778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470C2-5890-4CCE-A30A-09066681D6F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148593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75260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994237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214822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136490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388731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354868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421000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258794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28635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A470C2-5890-4CCE-A30A-09066681D6F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34892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A470C2-5890-4CCE-A30A-09066681D6F8}"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97434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183951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354099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EA470C2-5890-4CCE-A30A-09066681D6F8}" type="datetimeFigureOut">
              <a:rPr lang="en-US" smtClean="0"/>
              <a:t>4/13/2016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18337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470C2-5890-4CCE-A30A-09066681D6F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897F5-718D-4EE5-81BB-73A6B20F9DB1}" type="slidenum">
              <a:rPr lang="en-US" smtClean="0"/>
              <a:t>‹#›</a:t>
            </a:fld>
            <a:endParaRPr lang="en-US"/>
          </a:p>
        </p:txBody>
      </p:sp>
    </p:spTree>
    <p:extLst>
      <p:ext uri="{BB962C8B-B14F-4D97-AF65-F5344CB8AC3E}">
        <p14:creationId xmlns:p14="http://schemas.microsoft.com/office/powerpoint/2010/main" val="412746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EA470C2-5890-4CCE-A30A-09066681D6F8}" type="datetimeFigureOut">
              <a:rPr lang="en-US" smtClean="0"/>
              <a:t>4/13/2016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9897F5-718D-4EE5-81BB-73A6B20F9DB1}" type="slidenum">
              <a:rPr lang="en-US" smtClean="0"/>
              <a:t>‹#›</a:t>
            </a:fld>
            <a:endParaRPr lang="en-US"/>
          </a:p>
        </p:txBody>
      </p:sp>
    </p:spTree>
    <p:extLst>
      <p:ext uri="{BB962C8B-B14F-4D97-AF65-F5344CB8AC3E}">
        <p14:creationId xmlns:p14="http://schemas.microsoft.com/office/powerpoint/2010/main" val="13055103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9hLeiy356RjteM&amp;tbnid=6TJ9TXuQd9mZNM:&amp;ved=0CAcQjRw&amp;url=http://www.bettpres.org/committees/smallgroups.html&amp;ei=3MoSVObLNbSIsQSXh4KABQ&amp;bvm=bv.75097201,d.cWc&amp;psig=AFQjCNGfRH2J2JmBfQsj4BPk7Mt8_15cHQ&amp;ust=1410604080657882"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docid=-C8btQjTVlO8GM&amp;tbnid=Qmdg3MpjHs33FM:&amp;ved=0CAcQjRw&amp;url=http://anglicansablaze.blogspot.com/2013/10/8-habits-of-life-changing-small-group.html&amp;ei=PMsSVKW6FpLhsATTrIH4DQ&amp;bvm=bv.75097201,d.cWc&amp;psig=AFQjCNGfRH2J2JmBfQsj4BPk7Mt8_15cHQ&amp;ust=1410604080657882"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com/url?sa=i&amp;rct=j&amp;q=&amp;esrc=s&amp;source=images&amp;cd=&amp;cad=rja&amp;uact=8&amp;docid=MT9HzKwoLvH1KM&amp;tbnid=1n1aJvgUl_vitM:&amp;ved=0CAcQjRw&amp;url=http://twinkarilynn.blogspot.com/2013/09/how-to-cope-with-loneliness.html&amp;ei=4MERVJPfDquHsQSizoKQDw&amp;psig=AFQjCNG4aq-grXXOl4PmYE2gJ_wK-STFrw&amp;ust=1410536149532035" TargetMode="External"/><Relationship Id="rId1" Type="http://schemas.openxmlformats.org/officeDocument/2006/relationships/slideLayout" Target="../slideLayouts/slideLayout6.xml"/><Relationship Id="rId6" Type="http://schemas.openxmlformats.org/officeDocument/2006/relationships/hyperlink" Target="http://www.google.com/url?sa=i&amp;rct=j&amp;q=&amp;esrc=s&amp;source=images&amp;cd=&amp;cad=rja&amp;uact=8&amp;docid=gseD6DH2WGppsM&amp;tbnid=wnqrpxGuUegomM:&amp;ved=0CAcQjRw&amp;url=http://eagle.northwestu.edu/departments/wellness-center/helpful-hints/dealing-with-loneliness/&amp;ei=TcIRVNDHJJStyASi0ICwDA&amp;psig=AFQjCNG4aq-grXXOl4PmYE2gJ_wK-STFrw&amp;ust=1410536149532035" TargetMode="External"/><Relationship Id="rId5" Type="http://schemas.openxmlformats.org/officeDocument/2006/relationships/image" Target="../media/image14.jpeg"/><Relationship Id="rId4" Type="http://schemas.openxmlformats.org/officeDocument/2006/relationships/hyperlink" Target="http://www.google.com/url?sa=i&amp;rct=j&amp;q=&amp;esrc=s&amp;source=images&amp;cd=&amp;cad=rja&amp;uact=8&amp;docid=h7jBifdTKeKZgM&amp;tbnid=U2uAgqPBpEjVYM:&amp;ved=&amp;url=http://hdwallpapercorner.com/2229/loneliness&amp;ei=VcERVOTMCrLgsASx-YCADw&amp;psig=AFQjCNG4aq-grXXOl4PmYE2gJ_wK-STFrw&amp;ust=1410536149532035" TargetMode="Externa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url?sa=i&amp;rct=j&amp;q=&amp;esrc=s&amp;source=images&amp;cd=&amp;cad=rja&amp;uact=8&amp;docid=pNM5a17HeDi6RM&amp;tbnid=bRd-CTt-MY4Y7M:&amp;ved=0CAcQjRw&amp;url=http://www.telegraph.co.uk/health/healthadvice/4241074/Single-but-living-together-how-to-establish-boundaries.html&amp;ei=s9ARVPyeLKmSsQTy4IHIDg&amp;psig=AFQjCNEvS4mcpsz3Bsyt6vShUPaDnUKzzg&amp;ust=1410540021080525"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www.google.com/url?sa=i&amp;rct=j&amp;q=&amp;esrc=s&amp;source=images&amp;cd=&amp;cad=rja&amp;uact=8&amp;docid=v6uBFOCdAHbfVM&amp;tbnid=8CMkHKfpS7U5YM:&amp;ved=0CAcQjRw&amp;url=http://www.nextavenue.org/article/2013-08/separated-still-living-together&amp;ei=-9ARVLqKCszhsASX6IDYCw&amp;psig=AFQjCNEvS4mcpsz3Bsyt6vShUPaDnUKzzg&amp;ust=141054002108052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uact=8&amp;docid=_z9fUsyvV-06LM&amp;tbnid=Ns6CwHGepT9hrM:&amp;ved=0CAcQjRw&amp;url=http://therebelpath.com/2008/04/19/polygyny-to-monotony/&amp;ei=ObgRVOPrJK61sQTs9ICICA&amp;psig=AFQjCNEQyolzfWt6p5I0FHLU6puSFLbM_w&amp;ust=1410533393732048" TargetMode="External"/><Relationship Id="rId5" Type="http://schemas.openxmlformats.org/officeDocument/2006/relationships/image" Target="../media/image25.jpeg"/><Relationship Id="rId4" Type="http://schemas.openxmlformats.org/officeDocument/2006/relationships/hyperlink" Target="http://theburgnews.com/wp-content/uploads/2014/02/FencesFB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docid=Y8z-46M_oEefVM&amp;tbnid=t6wJgHrQ--U-GM:&amp;ved=0CAcQjRw&amp;url=http://www.slideshare.net/miraclecln/television-23716347&amp;ei=B7wRVNm_DMzgsATvwIK4DA&amp;psig=AFQjCNEW2OkHBEv_Ny_Ux-XXiedQgDd5YQ&amp;ust=1410534760470885" TargetMode="Externa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google.com/imgres?imgurl&amp;imgrefurl=http://www.npr.org/2012/10/18/163098594/in-constant-digital-contact-we-feel-alone-together&amp;h=0&amp;w=0&amp;tbnid=rsWPpyEienZ7NM&amp;zoom=1&amp;tbnh=195&amp;tbnw=259&amp;docid=iJ6Jf4EEw75CWM&amp;hl=en&amp;tbm=isch&amp;ei=13wRVNGnMo-UsQTBioGYCQ&amp;ved=0CAoQsCUoA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amp;esrc=s&amp;source=images&amp;cd=&amp;cad=rja&amp;uact=8&amp;docid=3Op_FztVDDCVmM&amp;tbnid=hDiLU6GTuQEW-M:&amp;ved=0CAcQjRw&amp;url=http://www.theonlinemom.com/how-to-organize-your-facebook-friends-with-lists/&amp;ei=D8kRVP3QBM_ksAT904HwAw&amp;psig=AFQjCNHA8ZzLvePG8VetGgE9okUC-W2SrQ&amp;ust=1410538096474942" TargetMode="Externa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uact=8&amp;docid=DtrBQTenDH71QM&amp;tbnid=kznxQiU8DntIPM:&amp;ved=0CAcQjRw&amp;url=http://www.marieclaire.com/career-money/advice/Six-Ways-Your-Coworkers-Can-Help-You-Get-Ahead&amp;ei=wMgRVJqJCc2HsQSP84GwDQ&amp;psig=AFQjCNHZGnPKcL6v4wBHdIkYhOUIVZ1RAQ&amp;ust=141053800660449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google.com/url?sa=i&amp;rct=j&amp;q=&amp;esrc=s&amp;source=images&amp;cd=&amp;cad=rja&amp;uact=8&amp;docid=HhFjY994rQsOAM&amp;tbnid=6Xd8YD4J3Jx2gM:&amp;ved=0CAcQjRw&amp;url=http://youthvoices.net/discussion/do-you-prefer-spend-your-time-alone-or-friends&amp;ei=HssRVN_lGLiasQTGyoDACw&amp;psig=AFQjCNFog3S3ahaGmVBWa-Sgcy5ssPIGDQ&amp;ust=1410538620874156"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k5PPp9QcMYI"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tchristmasbaptist.net/first-round-of-small-group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ftchristmasbaptist.net/first-round-of-small-group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bcaulfield@gnjumc.org" TargetMode="External"/><Relationship Id="rId5" Type="http://schemas.openxmlformats.org/officeDocument/2006/relationships/image" Target="../media/image37.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jp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hyperlink" Target="http://www.gnjumc.org/pages/detail/967" TargetMode="External"/><Relationship Id="rId2" Type="http://schemas.openxmlformats.org/officeDocument/2006/relationships/hyperlink" Target="http://www.gnjumc.org/pages/detail/960" TargetMode="Externa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hyperlink" Target="http://www.gnjumc.org/smallgroups" TargetMode="External"/><Relationship Id="rId4" Type="http://schemas.openxmlformats.org/officeDocument/2006/relationships/hyperlink" Target="http://www.gnjumc.org/pages/detail/95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eanroberts.net/page/1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ftchristmasbaptist.net/first-round-of-small-groups/" TargetMode="Externa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ftchristmasbaptist.net/first-round-of-small-group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url?sa=i&amp;rct=j&amp;q=&amp;esrc=s&amp;source=images&amp;cd=&amp;cad=rja&amp;uact=8&amp;docid=Jg2N1GIsSomCfM&amp;tbnid=525JSs04hQPnHM:&amp;ved=0CAcQjRw&amp;url=http://weepingintodancing.com/2013/05/30/iron-sharpen-each-iron/&amp;ei=feMRVJzhNITjsATfxIC4Cw&amp;bvm=bv.74894050,d.cWc&amp;psig=AFQjCNFGxv-4c5i78miRzcleKtxABfc7yQ&amp;ust=1410544835863185"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iaoly.org/en/?p=8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docid=6o9Jnd6qCk929M&amp;tbnid=tPMEnd_UYj0MhM:&amp;ved=0CAcQjRw&amp;url=http://www.nj.com/news/index.ssf/2011/11/george_gallup_jr_son_of_gallup.html&amp;ei=CrQRVMrVI9eHsQSO7IL4Bw&amp;bvm=bv.74894050,d.cWc&amp;psig=AFQjCNE0rc16Q01X-ENv2F0SIIQRTU13bQ&amp;ust=141053272318608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1.gstatic.com/images?q=tbn:ANd9GcRBD5k1-ULMPuHWm0fIlOhKtbKRZTgcZT4jqNnlUHru0yzdncn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14" y="457201"/>
            <a:ext cx="5891272" cy="231890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encrypted-tbn0.gstatic.com/images?q=tbn:ANd9GcTxFLp4e6dRf8vjI0o8i8d6xjm-ZrVPAjtega_2g-jT8sufxl5zJ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414" y="3283529"/>
            <a:ext cx="5891272"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2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s://encrypted-tbn2.gstatic.com/images?q=tbn:ANd9GcTAVCzPMQlqAkSMPlXcS0Wd0TGPK9q59h_SaQDMAdVrmU45kTi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440" y="3362326"/>
            <a:ext cx="2286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0.gstatic.com/images?q=tbn:ANd9GcRyqKEtQMsy9-gFJt9m6JPrA0_sbOlk17dK6faheJ33nNH1Mkf36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0"/>
            <a:ext cx="5372100" cy="336232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3.gstatic.com/images?q=tbn:ANd9GcRk5tb3OSMWqRbENr6S1cNbLLQTN1k3NUGPIqTwTBDR0oOjHrHsW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
            <a:ext cx="49911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Factbox"/>
          <p:cNvPicPr>
            <a:picLocks noChangeAspect="1" noChangeArrowheads="1"/>
          </p:cNvPicPr>
          <p:nvPr/>
        </p:nvPicPr>
        <p:blipFill rotWithShape="1">
          <a:blip r:embed="rId8">
            <a:extLst>
              <a:ext uri="{28A0092B-C50C-407E-A947-70E740481C1C}">
                <a14:useLocalDpi xmlns:a14="http://schemas.microsoft.com/office/drawing/2010/main" val="0"/>
              </a:ext>
            </a:extLst>
          </a:blip>
          <a:srcRect l="49231" t="9405" r="-49231" b="-19661"/>
          <a:stretch/>
        </p:blipFill>
        <p:spPr bwMode="auto">
          <a:xfrm>
            <a:off x="5699760" y="2103436"/>
            <a:ext cx="7132320" cy="4788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522" y="2840515"/>
            <a:ext cx="49339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64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AutoShape 2" descr="data:image/jpeg;base64,/9j/4AAQSkZJRgABAQAAAQABAAD/2wCEAAkGBxQSEBQUEhQUFRQUFBcYFhYWFxUUFxYYFRYXFxgXFxUYHCggGBolHBUXIjEhJSkrLi4uFx8zODMsNygtLisBCgoKDg0OGhAQGiwkHCQsLCwsLCwsLCwsLCwsLCwsLCwsLCwsLCwsLCwsLCwsLCwsLCwsLCwsLCwsLCwsNywsLP/AABEIALIBHAMBIgACEQEDEQH/xAAbAAABBQEBAAAAAAAAAAAAAAAFAAECBAYDB//EAE8QAAEDAgMEBwQFCAQMBwAAAAEAAhEDIQQSMQVBUWEGInGBkaGxEzLB0UJScuHwFBUjYoKSstIzU3OiBxYkQ1Rjk5Sjs8LxRIOEw8TT4v/EABkBAAMBAQEAAAAAAAAAAAAAAAABAgQDBf/EACURAAICAgICAgMAAwAAAAAAAAABAhEDEiExBBNBUSIyYTNCcf/aAAwDAQACEQMRAD8A9hlOmCddCRwnUU4QA6dMnQBIKQUFKUASSSSQIcJ1FOFIyQSTJ0AJJJJACSSSQAkkkkAJJJJACSSSQAkxCdMUARKYlOVEqhDFRUlFACUXKSiUwIKLlNQKGBzKipuUChAWE4TJwUhjhOmThADpwmToAcJ1FOEASJXm3Sz/AAlGlUczChjmtyzUPWBLoIaIMQQe269DxRHs3zpkdPZlMrxUdBA4Q+qWwBAY21gOJ5blxzT1o64sezO9H/C1iA4uqNAAiWZRlM6ZYM7+O5ekdDOllPH0yRlbUb71OTIHGCNNNJXiO3tgjDOZT9o97YzBrtxn6MdvmjX+DrGihtCkSP6UinIMTmIaLCx1af2TwXOM32XKH8PeUgUyeVoM46SSSAEkkkgBJJJIASSSSAEkkU0oAdMSkSopgJRKcqLkxDSmSSQAlFydMU0BEqBUyoFAHMqKkVFAFhJNKcKWMdSCZJICSSZPKaAdJMkmAntzAtOhBB7CIK8lq0cX7MZKry9tQ5nZKcvYCJLWG1+tHIBetgryza7KtHHPp5ZZJLCXvyBpuDEHQEDh1d11n8hdM1+J21YL6TYA1aINSPatksLTlsYnOLwbA23jmhnRzY9RmMwgc4B7sWwZbnKKThVdprZpFtC66NY7GA9UiSbcJNr9i0nQnZLTjHYhzw51OiGNYQSW+1cSagOgnI5vcuGJ3KjRnUVFs9CSUQnW48wcFSUE4QBJJNKSQDpSmTSgCUpSopkAOSmSTSmA65YitlHM6D4nkukoBtrGOBfl1EAHhYGfF391ROeqKjG2R2ltF85WE5iYkcfuF1GjinU2xmLnDXMSR+PxyQYbTDeowjPxsSBxA4mNTw3wJHUWV24gVHOYKbWkBoANzpJ95x39visak27s1xw2uj0hjpAPESkqWxHk4akXFpdkGYtkiRYxN9QdVdlb10Y2qYkxKRKiUxDEqBTkqBQIYqJUlEoA7BOFFOCkMmCnUE4SAknTJIAlKYlJUtp1srQBv3ceA7yR5qlyxN0TxGOa2wlxmLRwn0WK6d4c1qDq5Ja6kyRkt1c7c2Yn3oGaLDetBUMxBnrelI+sSgO08ATWHWqODaJPsy95a4yBGQmCS1xA4SurxJqiFkadoxWxGy45zmI0K3HQqqTUqkTDGNb2nM55A7h5rHVNneyeWsMtHuHeWEdXvj0K1g2dkpU6LZBqhhqEEgyHtJgi4k1IngxYfHxt5P8Ahv8AIyJYlXybJuOc0w+41GgJBNjzmRbkVfpVQVk8Hh20ZDZglhuSRIqWgHTf4hE6NeH9kD+LlxaP3jxW1wMCkHklFpsOxPK5Fjp1EFPKQx0ySSAEkmKZADymTEqFSqGiXEADUlDdAlZMoJtJo686SSewR8lU2r0rFMH2TM5AJALskge9Bg3iYG8gCRMqs7GOfQDnRmdJdGgkE+R9Cs2XJFqkd4YpRfPBlsUKVLEOkwSBc/WFzr9oeBXTFse5hyBjx+teewSPVUdtkflFQOuC6wO8G48iE3R2tRZiyx7GubkEBxlucQXEc+u0dyzx7PQ21ier7PpZKNNsNGVjQQ0ZWgxcAbhK7lUKO1mEgHqk6TGU9jtO5XSV6EJJrg8qSafI6YlMokqyREqBTkqJKAESoEpyVEoA7ykogp5UgTBTgqEpwgCcp5UJQ7HViKncPiVMpaqwSsKoNtx5BJG5jtNxAkH15eMiTayH4rHsLnNL4dBaQWu+llETGkCU8eVN8jlB1wca1ctqhoIghxbxlrHtcCCOBYpueDUJOuRsd5H8q5bZrNBY5oB/Si4cPdJh3g1xMclClUkg/qNHgT8VsTtWZ6adHCvs8FwfEMa4OcZ/zZbYAcZpx+0rWClxD3e854MfVBq0w1o5AM9SuLpcCL5Q2j2T7T7wrhMQBE5qPEa1IPakopNtfI9m1T+B8c6Gk/qbtffZA7brvh3HfcxTntBJJg8esUOx1f8AoGT/AErw3do1zahmeTSO/cr7sQwXc4fQNutoTmAjQwUpSSXI4xlJ8Gkwpljd9l1QbCbQlstnLJuQBN7kDWJ9F3/K3cfILI8kbO2rCSSHflTuPouFfHuaW3952W+6xPwU+1D1YYSQ0Ys8fIKYxJ4+iPag0ZelNKpflJ4+ij+Unj6J+2ItWXiUD6U1SGUuBeZ7cpj4q6cUePkEE6T4kltJvGoTPDKx3rPkVyyzTg0jrhVTRjulk0m+0bflx4DyjvRfZ1QCh7ImCGimTuDi12nIT5IH0+rmnhm1QJFOrSc6dIDt/KcqjS2hkDptJDp4OaZBPI3WOPEbPQyLaRQ2uXvfnjLaCCTYtkQe6DO8k8FxpYWH095EuJ+tIHkYPiuTx7QWnLu379Ff2c01sWylR1Ac4nc2mwZQT3uYO1wTSb6FkpJGjw1dzhkJJA3yQ7lffu11W32RUmiJ3SPx4rC4Og5mIqsucuQA8Zptd/1gdy0+z6xDWQdSJjS7rrpgbjI450vWg6mJSlRJXoWYBEqJKRKjKLARUU5KZAHQOUsyp4rGNpxm+kYHcJXEbR5KJTS4ZSjYSlLMhb9qgDRcfz1+r5/cp9sQ1YazIZiz+kPd6BcfzseCr4bFmoC605nA88ri30AXLJkUlSLjGi3mWWxT/wBNUcTq8x3GB6LR5wL6AaysVi9oOY4l7XNEm8dXXedAuE4Sa4RowzUWWX1M1VnBuYk/+W/5+iO4SMjTa/8AO4+hWTwm2Wl4AcACeXf5BE5Y4+0p5g8iPaZRTad7Qc9yBviPRd8XkvHHVIc/GWSbk2HKY6p7Kf8AzCk6uATrM0j+7Vmx70MbjnhkvLZMA5R1TlMjLPA753rnUxk2JgH0sfULQvOgu0zO/BnfDRW6RYzO+kYADHkxobkNJ8/BXWVpbZVKlWmTLi1xnfFidYUMRjA0WBE8QRPiFi8jJ7XaTNnj4/UqbNdsd00GftfxFXghexSfyenO9s/vEn4q816a6M0/2Z3VLahgMP8ArWecj4qyCqW2D+jb/a0v+Y1Jskv0zZTlV6LrLpmTsDpKjKjmTEp2FEiUP2yYpHgCCTwurcqptHEsFKoDUa0tgE5hLXOEtaQJg3mCLjcYRVplRdSRnOlWD9vga9MXLqTso/Wb1mjxAHevNtnbaNbDezuazG5YkAuA0dflY8+1erYYjJlqua8kG4b7Ox7NfxZA8V0RwTjmyCd5IbfkSQCd29c4a1UjZkUtriY0beZTYGNHtaps2m2TLjudGnYLnlqt/wBB9h/ktF1WuQcViIdVNuqPo02gbhMmLTyAUdl7BwlA5qVKm131rZuNiNB8giNZ7oOUt7yQO+ye6SqKIeKUncmd/ZDNUcbioQN4tka2PJWsHUGYAaNiO4hZqqzFGqf0tL2VoGUl2gmRm4zFzaERwNNzMz31C6JAbDQ0aX4z3qYvkMsaibTMlmQDB7Zc9jXGLtB8RKs/nM8Fs90TBowqSoyhh2pyUfzrO5P2xFqwnKYlDnbTA3K5TqhzQRvAPiqU0w1YL6SO6tP7Z/hVOjWVjpKerT+2f4Sh+Gcs2T9jpDoljal1XFRSxnWqNYCAXAm+4DW3eFbpbLZ9Ko4/ZAHrKgoqiuq2z9rMp0nhzpINV/Vk6Pc6LTeFoKWz6A3T9ok+WnkuzqNPI5gDGte1wcGgNkOEGY1MFCj9isymI2tnuTp4Tw5rK7b2mS7K0xI467o70z3ljnscZLC5pjQlji0xO61kG2hLjY6HQ7uw7tF68Gq46MTTvkG0sQ6nUD23gyNRlIOrSDaFp9m9JDlaWikcpGbMC+pqTIc8nKb2IEWWPxTZcSdTfmuTKU8edys+XCp/w1Yc8sf9R6RtTagqUwWVmU/aNc5j3OfVzBlnNBdAY4E7wZLhqss7aLhrUe63vH8aIXRsTBN9d8xHzXOo6+tu4Se5KGGKVNWPJnlKVrg1vRfGZes8kvdJbO5oI04a7luaeMa6mQYIIgg3nuXlmBxJLgdA1gBOtgbR2/BafD4yGhaoqKVJGSWzdtm1wO3GGWkgOZAI0sdI7grzdrM+s3xB/wCyB9BKUivUfTEVHtDHEDrtYHdYTul5Ha0rYMDY+iOVl5eaKU3r0a4N1yVqeOaRYjxC47UqB1NsH/O0v+Y35K0/BUHe9TpnnkE+MSs70h6O0yaT21q9NjKrXPYyo6CLgFpdJbDi2YMZZtvHOiw/+VAKP5wbxCfA7NotAIa136zyajv3nklEWwBaO6yKYA38vbxXN+0mfWHijGbmoO7EOL+xA3D1/akhhaCN5GcCdJaNdDbkge1NsUK9V1LDOrVHAue9uHbRDDYS59eplaLTLg+ZdroEb2riKbGODiACx8tnIX9UuLGkfSIExrAK8m2Nt6nQZXo5yxzmGKmrC80asU3NLSXMlwfMiC1kzorj9HRQTg5v46CGL2+MzqbHCq9gBc5mfLfQgROa4kTYmOMLCbNxVTrNrGmdQHEu8RMDuWP6JY2Pa5vec5pLjc79TvuT4r0nBHqAOJDssjmDzWfL+MmkbcMnOKcjObZ23Wwrwx4kxIdmkECx0Zry5hdtjbVr4iMrQ0cXOiPCShPTu9WiODXz3lvyVjojicr4m33oda38hyp18GseK7RIyvP6pIPhCsMxgDAxxg754nXVPg60YimZgZh5mPitQ6uwiCWkcDceCcFZx8p00jN7LrfomfZHkIV4VVfdToR7rB2Nj+EBV34ajuc4eJ9Qq1ZkKzqq5NfddauFj3Xg9oIPqVUY/XkYPdYplJHd9VaPB/0TPsN9Asq4rT4d3UZ9lv8ACF3w18kTKHSQ/o6f9p6tf8kOouV7pFiM1JvKoDo4fRfxQyiVGTscejniB/lNM/6t/wDFTHxRIVo18FnekGMq0nNdQpmq4ggtAOhgzI0u0aofh9u4jfgqwPbTd5lwUUUbQYg9nL5qFTELMt20/wClQrD9kH0Kk7bbTq2o3tpv9QEBRnumFL2eKFRsxV97k9oAt2iD2yg1YXmVotu16dakW5hI6zZtBGmveO9Zxpkdy9LxZbRr6MmdU7KGNoFxBANuF+e5Ng8HUqz7JjnkawNOUmBKIYN0VG8CYPePnC2ezAAwxAi8WGpBNu4rnnyOEuC8cVJGNp9GMSWzlaLe6XXvusCJ71XrbFrN1Z3gtI9Z8l6cx7e47+dtVVxmUTmGu/8AGohcPfI6etHm1GkWw0zafHejAqnIO1Dajus7m4+qJ4EglmYiA4E9w+cLfdRtmarkb7YNH2dIM0LWA/tHrO8yUew9ewPET5LJ4ba7BBzAxwvaIIsrDdtAAACoY+rTqfKF5MpW7N2prRWn5Ktj6YdSeBvY4RqBIItvGqzf57fuoVnfsgepXGvt3Fx+jwdQndncxo/ulxSXI6SNHsHEZsNSdPvU2HxaD8URNVY7Y+1/Y4ajSqsqNqU6bWOGRzhLQBLXNBBBhd39IG8Kn+zqfypN0PWzTmqFB2IWbbt5nB/fTqfypxtth1JHa1w9QluGodr15sbjgbzF9CvHOmGDdSdWmmIFm1GsAZ7wy+4Ia8iRcaixXor9sUz9NvigPScUcTSLC4XJMgiQdx59iqMuR8pNI8z2WwmzYkkNva5gd+o8F7HhmAUg3c1sDuXley2uo1hReJIqNcCDY3AkeS9LoVTlPYp8mrVHfxemYrpW8uxHY0bp3ldOiFMlz3XIECdxN5jj9y67c2eKlUF7iG5btH0jmOp4Qi+xWgF0CAAAN0ADSO8pNx9arsEpe1hVroc1x3aIuzEIBiakRYnkNT2DuTsxlXdRf/dHxUY32HkctGiFdI10A9vX3UXfvM+aY1cR/U/3m/NdbZnpB11ad6pYEzn/ALR/qUNNfF/RoN5TUj0BVnZjnhp9oA15cS4AyASZsZvqmLgIvdYrVUgcrbH3W+gWNe6y1bXvgdQ6DcxdcRzmiht6qTSF9HtPk4fFDqDkLqY2q6A+pmE3GVovu0Eq5RqKJO3ZetFl9WHjm0+RHzVoVEOqul7fsu9Wrq2opAu+0XGpUXH2i5VKiVhRxxUHcvOqjMrnN+q4jwJC3uJcsPtQxiKg5jza0/FbfDl+TRn8hcIrnTsIWx2fg6TgDlmQCLnQieKx3Hnp3fgLRdGsX1IOrTHxH45K/KXFk4fo0TdnU/q+bvmq2PwlFjXOLRDQSewCVbZVQbpVW/yd4BgmB4uE+UrFFXJI0PhGJYZMrU9GKQMucJiw7TBPoPFZVpvHktjsERSbzv4n/st/kSrHRwxK5GswkAaBX2OCDYeqrtKsvObo1JBFtRdBVVBr1MVFOw9S2HDenzBUhVT+1S2HqWiRwUHEKt7VMaqLCibwOCoYyg0jQeCsuqKviHosKM3tDY9N5GZoJBkGIIIM2IVnCP6p7PirdRUsM3rPbznxE/FRkdo0eP2ysGyTyt6qWEMVH+PkFFp17T8EmH9L2tHqUf6gv8jLIM1W8r+X3hFKdRCmECq7k2PH/srTaqIcIjNzIviope0VEVk/tgrs5UXDUVam67vtH0CgKwXP2kT2lFg0WHlagzwWMNYELjlZ9VvgfgrhPUnWyucabZBmA0vbuO+eSpHbdcXNAjtd/wDlEQ1zrtED6zjbuG9cnU40/ePw4JuiqbOY27VMZ6WSBr13axuyhcq/SX2b8tRzW2m0usTA04w7faEPx+JOjY5uJ9BvKAbaaa9UOFgGBtzwc48P1tOSScL5YOLro1n+N9D+v/4Tv5gmd0tw/wDX/wDBP86wh2aOK5fm+dFd4ydZG7f0owzv/EH/AGJ/nQLHYplSq59N+Zhy9bLk0AB6snggg2XxP45q9szCuDSS1xYD70GLSHQdDoPNd8EobcHLLGWoSoVWEQXCeErvTxLqTH1GiQ3KYNrXBM+CZmVjSX9VoEyR8NeG46oJtLaPtRkZIaRBO91/T8W0XfNJa1ZyxQe10a3DdKcMWjNiCwxcGg50HhIfcc4VXbWMZVDDTrCpTOaSGPpwRlAs/wB6ZdpYd6yFPZkjVFdmUSP0QLsxJiA0zbS55LPilj3R1yRlqSqFoOt1fwu3gxwY57GBoAlwqG0WsxpJtCjV2E9t7yTF2zumZQPH4Gajs0ggwbGRFrghdfIlFrlkYoys29HpRhhE4ofs0Xkebmld2dLcJ/pcDicM/wD+xYKlsgG9zvSobGDh9/3LHviNGk/g9CHS/Cf6aP8Adap9HqLumWF3YyezCVfjUCwbtiBcTscWvqFKnhZWmQ3z+muG3Yo/7pUP/vJ/8dcL/pZPZg6nxrrAfmpvHzXb8xiJCHLCg0yG4d02wm/E1D2YQ/HEKLunGE/r6x7MJ88SsczYLSBEridjC/EIWTCHryGwq9OcN9GrXP8A6Zo/+Qhr+m1/6QR/YuB8M5HmgTdjN5+KidjgGCCj2YmGsw9iOmdOOq6pP61Nsfxq/wBF9sGu5xJkggHq5d3CSsn+aW8LhHuieGFM1ANZafCQfVTN42uOzphUlJWWOkG2WYetleKpzDMMhpgXt9JpO5T6O7TbXfmaHgNIBzlh3E2ytCh022UHmm/gC0+oHquXQ+gKWdv1nAzvtr6o2hpS7K1kst/BLb23m0KxaRVktB6jmAXJ+s03sUM/xtb9Wt+/T+DFY6W7MPtw4iQ5gg8YJkdokIKNmt4fjn81UZY0uTnkUnJhdnS9v9XUPa9vwAXan0raf80f9o74FBWYAfV8FYbs5pEhru4TKHlh9E6SDuD222q9zRTjKAZNStcuEgRnsr9GsXatA/brGPByBYDDinmJ6oIF9NJj8c0UwmLYYlwPeAfvUrJFlaSCtCiJBgDsdUM/vPIXdzL6T4Lhhqw+i6e8eYV9tUR95HlBSKSo44uoQ0kk8AOfJAajqrrOcSOGk9sBHcUwZfeA5k3PYAb9nqqNNo+jYbyfgs+Wbs6xigUcASet3NE2+S51MAN9/DwEC6MV4Hyn1v5b9/BRp0J5nmuWzL1sENwAOrfM/jzXYYSmyJa2eegH48UZ9iAN3M7gO4+A3qniYsGieHE8yfBCm2PVAbE0gfdAj15laHB4+mGgexdDGtDeswjS4uZF1UbgrXidTyVfFsYB7p5dU+J/HqukctcIWiKO3nmrAe4W0a24F7AnefDsQ7C7PbIkxPFX2VMx07BCKYKi02AvvkQQN5+A+5XLK0ifWmymMLbqtbAGvHdKlhsDkqseQbOBi9xvHDRHGYNhNmx2E7tN67VsLwCzPO74OnrVCq49gk5HA7g4sa3Qg2bJFyDG++iAV6HtXl5uXmeG4AenkrWIoSSCLTy3ffKtUKUZfxqJ9U555NVZSxorUcDlY8wPdPy+IVanSAsPktI6iPZ/aLR4HN8CqjaYErlGdoenPBSp4cDcNFzqYYRoN/kSilKnbu+XzXGszWNzj6AqkwpA04MCDHBd6NG2lhfhY813vvG5dKTQ6JbY7yQRe2nbCp8oVKyvRADiLQdN/cp16LdRHB3Zud5+auOpRBsY3EArt7IGDAM8ly2SLcQC7Chp3D58JUq2Da5vWi2hO78ffuRRmFABbAtykkGYJOp3juXFtATcXG8Ej0N1W1ci1ARZuHcruyqbW1GgHKTYDdvJHp4K9i8JvG7XXTj2iVRa05hlNwZBF4jQwQukci7J0NRisJ7SmWmOR1g7isZXxTqFWHsLYMGLiDo4HeL/AI3H6W0KsXaXxElpLT9D6DgIsH7/AKQQ/ab/AG0ZqbgRIzkt6zZtLW/SE37StO8F+SYpRbC2IwXt6IEiRBbyOnhuWerYB9N0OkH17DvV7CuqMpFgLSD7jyXA09IIA94AjQ6iysY7O8CQxoGgBcQSRcuJ93S1rcVE8mNrhi0f0CG0vxu+5TYMu9dhScDoARqJd8Quutsvw+C4thRzpuby52BB7fuUvyCm67RlPKfTRTp4ME3EcxMd/Bd3YJo96e4n1F1LnXTYa2Qw+Fc1wzafWEghF/yQ7iD2yPguGDcWwJzDdJvHbr4+SKjJxI5TC6Y8rIlAH44dXvVDF7vsE986pJJ5P2CJUpDrDsV+hoO9Okucui0cqzj7NvOSeZnU81Voe+UkkLofyXmDqjm4eiE7YH47kyS5R/ZHQ47MaJ03H0RvCm7v2fT7ykkumcS+AphR1V1OiSSxrst9GTw1QmZJN+KK4XT8cEkl2n2Sgg/RvYf+pUK2qSSePpA+ydD5eqkNT2j0CSSr7BnI70zfcH2T8UklS+A+C9U+fwSoe6EklxfR0Rwxfvj7DvUKvX98JJJsR1p+94+n3oe3f9opJKYCl2i5RK41Rr2E+iSSUv2LHYLkbpKtUdCkkukjmUaxuO8eijUTJK4kncGw7vVW6A94bgbJJKPkkhhR1+9EwUkl3xdEyP/Z">
            <a:hlinkClick r:id="rId2"/>
          </p:cNvPr>
          <p:cNvSpPr>
            <a:spLocks noChangeAspect="1" noChangeArrowheads="1"/>
          </p:cNvSpPr>
          <p:nvPr/>
        </p:nvSpPr>
        <p:spPr bwMode="auto">
          <a:xfrm>
            <a:off x="1577975" y="-1309688"/>
            <a:ext cx="4381500" cy="274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94510"/>
            <a:ext cx="4382262" cy="274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xQSEhUUExQVFhUWFRgUFxcYGBcXGBcXGBcXFxYUFhUYHCggGBolHBUVITEhJSkrLi4uFx8zODMsNygtLisBCgoKDg0OGxAQGywkHyYsLywsLCwsLCwsLCwsLCwsLCwsLCwsLCwsLCwsLCwsLCwsLCwsLCwsLCwsLCwsLCwsLP/AABEIAM4A9QMBIgACEQEDEQH/xAAcAAACAgMBAQAAAAAAAAAAAAAEBQMGAQIHAAj/xABDEAABAwEFBQUFBQYFBAMAAAABAAIRAwQFEiExBkFRYXEigZGxwRMyodHwI0JScuEHFDNigvFDg5KishUkNFMWRML/xAAZAQADAQEBAAAAAAAAAAAAAAABAgMEAAX/xAApEQACAgIBBAEDBAMAAAAAAAAAAQIRAyExBBJBUTIiM4ETYZGxI1Lw/9oADAMBAAIRAxEAPwBvsucqnUeRQl9fxj+QebkRssf4n9J80NfJ+2P5B5uWTpvtI39Z96X4/oqNtZ9o4xvWloaC3RbW6vD3dUHWtciNEMmxcdApCdXbo38pSF1RGi3YGAN1w5nhPDmuQWdJfXa33nAdSAq1f22LaRDaMPO924dOK55aba95kucZ4kkr1ATxlcsSXIjyN8HQ7q25pOEVZDuIEgq0WC8KdYYqbw4cjmOo3LhdcFjs8py7uSOuq932d4IOAjQ7nDgeKLxejlk9ncz7p/M3zWQlOz16/vFAuOGcTD2TORO8HQpsFEobBbBaBbBcA3Ckoe8OoUQUlI9odQmAcj2z/wDMr/n9Aq3Wqap/t4+LbX/P6BV+hZsQxuIaziTE9OKWMdtsLeiDMrUsRNe3UWaNdU/2N+aHdfjhmylSZwOHGfFxK0xT8IhJryeZQc73WuPQE+SKp3PXP+E/vGHzS5981361njk0lo6Q1QFtV+uN3Un1Kf6v2/7+BNDv/olT7zqTfzVaY9VPZ9ni7/7FlH+bPwaCkVO6ah1ACdWWzimMtd5SSk15Co34Dv8A4nT322zjo2s7yYoKmzdEH/zKZ/y6vqFqVqYSPJL2N2Iiq3DTGlpp97KjfMIWpcZ+7WoO/wAyD4OATA/QQdosoOhjyTKb9gcULK1geN09CD5K/wD7DXRaq7TvpD4O/VUCs0t/Qq8fsZrn9+cCdaLvgWppN9oEtncF5eC8olCl7M61P6fVCXyftnflb5uUuzlTOp0Hqgr3q/bO/K3/APSPTfaRfrfvP8f0VC9Xdt3VLXFG3o7tu6pe4qkiETBKkrujICZ0UJTOysacM64ZSN0WjHu0RXfcDnjFGvwT6js85oktblvlT2W202w3EJTynXBaRrKXvZo/RjWjn1/2PDExnmOR4JHaWDID3XDIbphXDaSxnNxkz/afgq7Tsgz3jX9VdPRhlFp0E7F2lzLZRaHEAuDSBoRBMELswXF9lWxbaBH/ALPgu0BQycjw4NgtgtQtgkGNgstdBHULULZuo6hcA49tm8G8KuITnkDoTh7IPKYVWruqPdL5JHEaco3dFfNs7EypbKpMRIzHEATmlFaowZETw4nvTxl+wHHRX6LToWSDwU1Kws/B4z/ZFWluhDiOUqay2k8T9ckzbQqimQU6IGgHcpgxMKbG1BmP6m694WP/AI852mFzebj8kip+QuLQvdVaNXAd61Fpbuk9AfNPqGzMfhHQSmFDZ9g1JPgE/ahNlSFUnRviQPKVo8vPAdASr827KQ0pt6kT5rFSiBMADoANwTKgUzn37rVdvd0DT5qOrdjt8959FfKlFKbdTRs6ioOu5W39lNAMvBnOnUHwn0Seu1N9hKvs7dSdn94eLSklJ0MkdwBXlWjfVqPu2XL+Yj5ryU4Q3G6DUjgEBeVWarug9VNc74L+YHqltuqfau7vVDpn/jRo6z7r/BX7xd23dUGBKIt2bz1WtmZ2gqyIRRE+nCPpWTH7GNcTfAGSCm9hurPG7uHDmir0srmtbWogYmaiJxD5qTl4NMIVtkV63Uwva5vZdwGQMdE0sDQ3dmq9RvL2jQahzBmAAIPTVPLDaQ5sjogzTBxfAdaKAqMIO9Um8LsNFr6mIQJgceA8Vc3VYCre0d1urDEzVueHceOXFGL2JmgmrrYi2ftzW2mk50CDM6AGfgux2W0NqNxNII4jRcj2Tul9a0Nlk02OGORA3ZdeS65QpNY0NaAANAEcnJihwTBbBaSsgqYxvKp21m1GAmjRPb0e78PIc/JMdsb9/daPZ/iP7LBw4ujl5wuUsqEy4mTrO8k6lMlZwwq1pBJJgfE+qXiqTiJ1AHdO4dy3FTEAP5o9PmtaIydO85+P6qi0B7IpJ6+a82RmNOHDoiKbMx9bv0RIssGeP0PhCVyCok9hZ7TTJ24jf8/NOruqGS05PGo480uu2jB7/j+qY3v2Q2qNWZO5jj69ymWSpDiyWgOyORRwpquC0yA7f6j0Vhu60Co0Hx6qkX7I5IVtG+BQVWZnu8kaYG8IaqRJjPTTNUZIXVWJRbmJ/VYeB8krtlAncEDis12InZ21NoWmlVfOFjpMZ7iPVT1rGfoKA2E80jQS/v2/pfdpuIWFz79yPBZXUEtFgPad0CU2p32ru71RlmrYS7XTdmlLq4dUeRxHEbuaTpvgi/V/cF9QTUKdbO2OXExyCSsP2jlcbhZhjpHenm90DDHyM/3cDVBW69KdEQ4yJ8OZQ+095GmQ0CSRlnAHVVw0HuYHOnIgkneRuS0Uc6dBloqtbaOyYY9odpliM5hGe0z7JBO/5lIy2lXYD7XDVxYS2TA4Zbgs3fSrAupuIa5vLWcwm7QRyW6RaKdaQMUSpRU3ZDeScg0cXFQXNdFbCTUgH7v4j1G49U8F0Mw4SJGpnzPErlEaeZJa5N7ntFnA9nSqU3HWA4Ek7zzKZnIcTwGp+Sqtp2VDqgcwmmQQRGszk7krfZGuAAcQXRm6Ik8TwT1fJjvyV+pf1SYZZapP80M81qbbbXe7TpUx/M4uPgFZ30AVSNrbdabM7Ij2bvddGYO9p5pHBrgKlZR9rrxqVK7vaODjT7AgQJ3wOvkltL3OoJ8kNeFQkknUkk9SrBs9s9VtUQC2mIxPjdvDB94/BNxGxkm3SE9KqQZAJaHAkwYEmQCecI6lnijcfgYzXS6+yZZY6lns1MEvA7TyRJkEuJgmclSHbN2ixkmuGAOy7JJ+MDihaZV4nEHoWfT60KfWew4mDw7wYS0VQI+tfop/dlcFhHGSOu8KUymNAjrMGSTol1stszv3HmNxTO1WgVMmRwcTpHJLm7O1yZY0vacpEHn4JbGcfQJdtoywzw+GXyT+5a+F8HQ5d/FVJ9F1GqWuBBBz3ZFPrO/fwyPdv9U/7kq8Mu4aOA8FgszPQeqju2rjpg7xke5Exn3DzKsnaMzVMGdRUFSySmeFYwogFH/Tgt23a3gmgYtw1dR1i1t2t4LKZhq8icUSwv7Z6IW8j9p3D1RFhd2z+X5Ie+LPjzznTIkLN0/wNPVfMDp0gXiBmVbLAyC0d6qtxWINcTn3mVbbsMuJTSdsbEqiQXpY21KrcYkSGxu4yibZZg5oYAACQAN/GfALNalicCdA4GfrqiLqfjc0n7rZ7zkPgCniSyciqrc7KdSm1rQHOcXGBwGQWTdZFtMe6wNI5ktHl8k0t5w2im46DEPgi7nl76rnDR2EdQO14ZDuTVbFUqQUGYGyddB13IltOABqTu83FRVKgNQDc0Yu/QKaqYHN2p4DemJmGa5b9/Lefrgi6TAOaBsuee4+W4JlTC5HM3hINrrMKlnqgjRpcORaJlPHP4Z+SXXo9uE0n5mq1wgZEjQx4oSdIMU26RybZTZo2p4c8fZg6bndeS6/dDW0wGU24hpO7oh7uukBgaAGNG4cOBKZ0CT2aQgD7x39AoW2boxUdBb7K8+8/DyGSqW2dGyGk41q/aaCWjF96MuwDmn94WCzkE2io6N49s9g8GuEqkX5YrB7BzbHTa55e0F4JJaMQxw5xM5Tlx4JkrOcqRTLDY31SGgEyMvTNW279mq7aRNRuR0APalJrbQNnqMwOJENJP8ANHaEcOa6vdVX21Bp5BI426DDSs5ybieQ0+0a0l0YAYIb+Kd+f1nl0LZy7hSZEuMkxiMmN2ZzPepmXc1pxACeiPp5Z70/igdu7Ryr9rF3YKtOs0QHAsd1GbT4YkjslXs9w78vkF0H9p1kx2RxjNvb8D8pXM6FWMP5Z8j5pRZqmW7Zy2drDqHCR9fWisn3u71VCuuvgqA7gQR0cr61wJBH4fUJ4PwZ8i3ZuFmFkLKoSPALaFoXjiPFZFQf2BRON15aipyPgvLjjnlid2z0+SktKEsVXtHopq9QQcxos2DUDT1G5m1hyaSn10Hs9yrlkf2QOKe3e/D3oor4G1lZOOeXqhbhcGtnc9zo6NMD1U93VO24cRPgf1WtKzYqOFuRY58f6iqx4M2T5Mlt9QNcXnRjTH5voo+7afs6TRvIxO6nM+arltrF4pt3uIB7jmjqF5uY/wBm/wDpPojYlDOxNkucd7vJF2t+KGd56bggalpDGz9ErNjxkgkAYszOsenBcAa0WhEN6eK0pgKQlOKemeiqd/2o/vtOPuUx4lxJ9FbAVRLa/Ha6pH4gwf0gA+Sll+JXB8rLbcdc1A4u4wE3t1f2bJAAykk7gBJPclty0MLAOKWftLtPs7G+DBeRS6hx7YH9IKSK0am1Zzh99fvdsqVDMHstnXACYPKZmOis933U0ODhEHNcxstX2dYeC6Zd1tDqbYKXIqY2CSktntoqAMkboT/YO2E0i0mYOSW26gX0nHkhdl6rmPDGtgHKZ38dEqey0kdCrOeDlB4jf3L1G0B3Ioanb2NBxuAIyJO/gvNtLKmbTMbwDHSU9oWn6/JBtTTD7NUH8j/+JXDaTj2fyN9Pku5bRP8A+0rEf+l8f6TC4uLNwyGWfIZSiiGQKpGafAgEfGQr1c2J1NhJcOxyHBc5sxNR4DTDJiToV1C76RDWdCMtNyaK2Z5u0EiiOZ6krYUW8AtwshOSMBoWwWYWQExxiF5brC445TYH9o9EXWzB6JfYT2+4piVnxfE0Z/mQWHQJ1Rdkk93uGYO4pj7YQuSLDG7rThqEnSIPeiLstg9rUbP3z8QCq5abTDcIPadmeQUFkqmm5zgfecH9DAGXgqJ0SnC3osFRv/dNG7EXeIJ81vf7MpGTgZHqkj7c55kn0Uzak6pXICxexvYrc44cbZw8/jpqndlvIE5tI8CqxZnZpvZyAEFJlP0ostFGu12TSJ4b/BSN49wVKtlTHoSCNHDIg8QRomNy7Wsc72NaGPGWL7jup+6eqrGdmfJi7SyVn4Wkqm7MWf2jy473E+JlWHaCvhouw6uho5l2WXipNnLswMZ8UuTbSGwqk2NbPTwlc5/afbsddlLOKYBPNz4z7hHiV0y8K7aTS97g1rRJJyAHVcC2l2h9va61QAhjnDADrhaA3PmYlCn4KSaSE960YdI37+isWzd46NOuU8+YS2owVQI35jrvCEtFjqUnA5tjRH5KmSUnCVo61RqYqRAzMJReFoe2PZDPfy6DegNlb9Loa6BUG7c8cufJO6gGIkaEzHBQlFrTN0MiltElzMc84q2J/XITz5K42RgAy+QVfu+oMUHMaqwNtQjJCKLZcjkhHt5eQo2V1NpHtKvYa3lIxO6AeYXK8Re1oecsXa6DfCfbd2kutBPAQOXFe2GuP95tDQ8SxpDnczrh+fVWjs8/Kzpdz7FWZtEhzMWNokncIkRw1VVtlmfZXvoB5yOQwO7QOhxTGh812Cg0RoEqv+76biHlrSYjQbufetThfBjWSuTnFwVyarTiOTsLm8ToAd0LozbFSiDTZOk+vJc+NiNK1OLPvOEDoZXSmN365btOOSeCXAk2yv3pdRpmWAlu/eR+iWgq80ocM9VVr9oNZUhoiRJ6yUk41saMr0ASsLAK8plDklmgVSAZGYBiJHFMMST2OGuG4QmIqjioQqtFst2r9GtajJkEg8t/UIK1Wl7DEzzhHF6GtVEP35jRMLGdAlKqQSSSSc+qmbaVLd90Oe6XO7OgjIk/omtXZsj3H9zhPxCVqyveKmWmERSti1q3ZWb9yebc/NQ/u1T8DvBDtD3ocWO2A70zNqyEnJVihYahOTXBO7HdT3EYimUQ/qqie0WrLstJE5xw35qOlY6NSQ3Gx5O8ZeKdXXZYYRvBMeoTGhZWzIATqJCc3Jiai2pS9jSqOxAPc5vJuQHxJXQ7uGQVBtnbtUfga1vfGI+au11PyASJ/UWivoI9tbE+tZX02aktJHEAhx8gvn+9bIQ8giCDBX01Wp4hHFVq+9lKFUE+zaSBkYHj1/VXjBvaM+SaTpnGtn7udixES0ZnlzXUm7NsqsGISCEipWE2d72aBzS3rvB+C6BdlZraTZIAwgScvieiaGP2Tnka4Od2/Yl1KS3NvFvvDpC0oWurTGF/bjeRBI7l0k3zZZLTWpcxib80l2msNOoxtWiWuE4XFpBEHiR9ZpcuLVor0+b6u1+Qe66AqNa8DXuTaxWXWSNVpcVMeya07tyNFHCeIWZI2t+Cg7c2BgJIGbiB45Kz7KWYUThpjMgdB1+KV35SL7TSETDi+PyCRPeAnlyVQJ4kq+KO7MvUPVFtaTvMrF5j7M+CgoVCIlZtteWERJ3Ba0zA4lcuge0tGI/4YPyCsd2v7JYdW6fl3fLuVfuGlhqP4+0APQNMz/qVjZTwnjxPJLwxuYhLNQRwz7ks2hsxqNLmiXNzA4jeE2YM1m0U+C57OSo5h/1M/wAo+uq8mF+XRgquLcOF3aGWhOo04+a8srUk6NKcWjjdL3hCILTwPgh6B7YTOVKHBXLyCZ8DMLRocTGckx3otzkRdbMVQcs/kmJIaWcBkM/D8vmmgf2Z0lLnMOInoEZSdLR1QQ7JA7JbNpgyhqbskbY85HFEB6nZxqjKdOIQNSWHkpKduGhTJgGNGnB75RbBmllRtQ5tIhC17XUY0k7guuhas9dXbq1H8XmPGFdLvExyVT2aowyeKt12hShtmx6Q3eMltgkcivEZIO6rQ57M9Q57D/SYHwzWzE+TDnXDIbZcQqme5LLdcrfaguzOE9OStdPRJ7w/i8gBPPNVj7IyEFewUnNxOpjJ0NO+IAknfmltitbrPjwhpaSJDhMgaZ6jVXo2YEARIJ9VW9o7swtcQMoyU5RdlItUH3bWp1RLBhcMyyZ72lGkiEguXLMcimtsrdkuHD46EeKlKKRrw5HLTK5iL7a5zdKbCD/Vu+BVjumzsYJJAdinProOSrWyAxVKzuLteQH6p64iY/lAA3S4AeibFwS6l/V/BYarcU4dOPqOO9aMEAxpx3lE2aiGsa0ZgADrCFtnZ3wBPeIVjK+BRs/U+2rM3lwLemjvRWcUYA3xkq/s7S+1dVy7WXdx70+vKqW0yRqch1OQXNHJ+jQVZOW76hHNcHD68EoougYfE895R1lqQY46JmhUDW2yBxEiYWUyq0pWEtsbR8r0iBDiYGKAjnPSa3VxXeGNaGtaYBzz5n63o0WfAMnHvWTtUUaXNydktatCO2aqY8Z3AwDxjf8AXBJK7pBVj2aoYKUchPU5nzXPgC5GlAkznvjwUrCUNZiIz4nzRAOXclQzNGOR9mdCWMKYUSuRzGRAcM0NUsIOi2o1ES1yIoNQoVGe6ZHBDXzXLsNOIJMu6bgm7XQlFiYatUv4nLpu+CWbpFMMbkPbrZhaOisV2hJmiAnF1HRCHJonwN3JZcVqBfaKUQWVSeocA4HwKZuVapfZ3m4bqtEO72nD5LRF0zJkVot1JuSW3iwdrn9BOGN8kqt7Y7XAien0VpXBllyb2QEtbOuUr182XGxw5Iizj3e5EWgdkoIPgolkYWOI/Cfh9FHXg77J54CfQ+ikvazYXYhvyWjW4qZaeEd2YPwU8keUUxTqn6EGxboY8/ic4fGPRNmuhxPBw8AgNlLKWUyHa+1II6O3JlbKWEu4SUMK+kbqHcy2UDkRzSjaFxgNbq44e5GWa0jC134mgd4CCFWXl/MMb1OU/FVkvBCL1YXdlDAI4ZHrw+MdylvWrNRrODS89ZhvqpabA0eBJ57yVWr7t2G0GM8YZTHLtZ/7ZRq0BOmMaL843CJPkOuc96Y0KoDhuJSGz2kOJBnImN5Jk5/qmtBpPadnody6PAZp2PPaDivISy1gB7seCyg9HLZ8y2XZ6q0DEBrpIPxlT1rsd+H4j5rZ+0dEkEYu4HxUD9oGZwHkn+UrJ9Xo0WqF9W7KmIbgXCc905q4XX/DJ5n5Ks2a8BVcYBGEF2YjkrNdn8FvSfFB3ewqq0S0HDDmN5z71PkRkhqMAc1POSVBZFTTCgJCVtOaZWdcjmTgqanUUUFbtTAC2vUt22UAyBAOn6IYfp4p/YLMCyDoYB4tO7+6Kx94Vk7NoxaKeSYXWUDZi5+JhHaaY6oyzUns95pHUJO1pmlTjOOh6Tkkd5BotlmeTmcdIZa4sJ16j/cm1BxISXbKqKdGnUORZVa8dRPyV4xfJlyTSVFudke7ySyu6cTN5GXNHe1DmNcDIcwEHrBBQVtGQcPun4FaFwZXyE2RugRNYZFRWXVTVtClQzFlvoYmHiM0ootgkcCrC4ZJXRohxdOTm5TxzyKMzoMBoUQMt+LPqI9IU9opB2Mc1MLOQ4g7wCOGWWXcVFXEOdGs+i6CBN8C/wBsQxrd8x8Z9U19ni9mG7sz/SSJ+CUVqhNWnGvDXUFWWz2YU2Ab95+SEgw8ktaIVFvS0TaRTY2e20jl2TJPj8FcbzqYaTnD7sH45qjWC8BULjOYdmOuh8JTp8oRrhltsdgMZuA4wASd2p0HJGuAZDZ10G9Irvtry0ljmyHFpJ/F94DLXci7PecVC0ZnTUe8Pe7W9L2j9w4kheQ1S3cx4/JZS3+4yg/Ryd1Bo+63wCDtVMRoEc8oC2FeejQyqXpaDTcYA7QhE3ftPFOHUxDRHZOZy4FCXy1BUKHY0HH19FeKTRNstdlvmgWiajWzuJEjkUYLfSIyqsP9QXO61GM+GfedEfQblOHUDfxKPYju5lzZXY45PYf6gmFEHUfBc1Nl7RyAzPmi6VDg+Pd0J6neu7Du46Uyea2ZI4rntG0Ob/jVNHH3nbtEwoXlUExWqaMjfmTnqOC7tZ1l0Y/tx0Vvu85RvA+hO8cFRbtrhxa5xJloBO8GSAcueSvd0tksaf6TuMbv0VMWhMm0GGyYe233hBcN6NqVcRHRSubOWjwPEcuXJQUsySiwoKYke1+Vmc7UBpDmnm7J3UEJ0wpVtJZTUs1YDR1J7dMwRSqOn/VCe6ROrZ7ZG04ruoGZ7EA66EgDu0TIGWkbxEjvyVV/ZxaCbspYh7r3t7sQI+DlZamTwRwE9OKZcCvkaWTVb2o9nwQ9iq5mclPa/dPchEaRCUL7MB/5h6fopycgtWiXNPD5IyBE0r0izMSQM+mX9kCaBMuOnxM7gnVo90nuS+pUaBJIyzj5BdYWrB22P7WllE4z3xx3nVN62Q6JULxBIIBMabvNZq2yo7IAD4/JJLJH2Uhhn6CXw4OadCIPPj5rkFnsVelbHNaxzmzgfAyjVrp0y8iummk86uPdkvU7HCnLMvBWHTf7MqV03HWa5rjULY9pLWmQ4vcHNc6ciRnqDqn9juxrAAJyESczzkpsylClYxSc5Pllo44R4QKyzLCOAXktFLOSPKX2wo2oUuthSIysrt6oYsERG7zMfNT3kcx1UTYIMz93zV4k2QWinwP3t/BoUNjMZGc4OXUIurSI0Mglwg+KEsp7YjL3eaoKE4RMwfeP/JEWYHKAO/k39VA8E7/xH/ctshxOTj5BAKNnvcBu9znvKNokz7w94DwEoAFvD8ARVKqPwjV5+EDcuCWTZm2YSRIJiYMZgkkhdIuG0tc3IGJzadQRvauN0Krg7IAdtv8AtEro2yF9Oqswua3E0AzxEZZ6g+KKdAqy/wBcFzJacXPe3nPDkViyPxU2ujN2fdGR6fNJGW86tLhBAInUEwc9/eE4ZVgZT9clRJS2LJuLone4NGeQUNao1tCoX7w9xHGWEBoHSFg1gGkkSInuH9lze8ds3V6uJgLabJGExLnTGJ3y+h0mqFinZbNjLL7OyNG973E/8R8AE1fVDID4AEYTyyy5qt0tp2ilRIYRicZAiJBMkGfRS2qq6q5rpzjs8Gj1KSWRQii2PE8k3fA+pWvOWgxxOQUNpttVxjFIO5mg6uQlCnHvmYzRNK1YjAAaN2896h3ujYsUU9IkpB+9x8SpG4xo5313qSnRjMmZ+tFl9SOKFv2dSfg0eHEZuceRLvKV5lnHBSsE8e9EUwu5A9EDLHx+CnNnA0U6jc5NSQqbbNMIXsIWpCjc9I2PROSFgkIU1FE+vCHcMoBuNeSd94RuK8l7x/02f//Z">
            <a:hlinkClick r:id="rId4"/>
          </p:cNvPr>
          <p:cNvSpPr>
            <a:spLocks noChangeAspect="1" noChangeArrowheads="1"/>
          </p:cNvSpPr>
          <p:nvPr/>
        </p:nvSpPr>
        <p:spPr bwMode="auto">
          <a:xfrm>
            <a:off x="1577975" y="-1462088"/>
            <a:ext cx="36195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048001"/>
            <a:ext cx="3967163" cy="333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85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encrypted-tbn3.gstatic.com/images?q=tbn:ANd9GcQyhtqrqksp2UGvfy9FxpWv_AHO2Fq-yxUItk8yTYO3xL6IVF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thumbs.dreamstime.com/z/woman-church-2879505.jpg"/>
          <p:cNvPicPr>
            <a:picLocks noChangeAspect="1" noChangeArrowheads="1"/>
          </p:cNvPicPr>
          <p:nvPr/>
        </p:nvPicPr>
        <p:blipFill rotWithShape="1">
          <a:blip r:embed="rId2">
            <a:extLst>
              <a:ext uri="{28A0092B-C50C-407E-A947-70E740481C1C}">
                <a14:useLocalDpi xmlns:a14="http://schemas.microsoft.com/office/drawing/2010/main" val="0"/>
              </a:ext>
            </a:extLst>
          </a:blip>
          <a:srcRect t="-10995" b="10995"/>
          <a:stretch/>
        </p:blipFill>
        <p:spPr bwMode="auto">
          <a:xfrm>
            <a:off x="307975" y="622276"/>
            <a:ext cx="5666232" cy="41581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_94Mfi6l-KlA/TSvl79L_QDI/AAAAAAAAABk/sTCudY4d10o/s1600/passion_05_worship_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207" y="3428999"/>
            <a:ext cx="507682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ache.boston.com/bonzai-fba/Globe_Photo/2006/01/12/1137095391_48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458" y="7937"/>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90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s1.mm.bing.net/th?&amp;id=HN.60798868586725402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576" y="838200"/>
            <a:ext cx="4543425" cy="30743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0.gstatic.com/images?q=tbn:ANd9GcSTK16vkqgBBx1ti1tBWCUKdsvZYLziT6q5iicgr4-8VWh_n9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94" y="381000"/>
            <a:ext cx="35527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encesFB1 300x168 August Wilsons Fences  Intense Family Drama at Open St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051792"/>
            <a:ext cx="4572000" cy="25603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hQSEBQUExQWFRUVGBkYFxgXGB0XFRwaHBoXFhcYGxgaHCceFxokGRgcHy8gIycpLCwsHB4xNTAqNSYrLCkBCQoKDgwOGA8PGCkcFBw1KSkpKSk1KSkpKSkpKSkpKSkpKSkpKSkpKSkpMCwpKSkpKSkpKSkpLCwpKSkpKSkpKf/AABEIAMEBBQMBIgACEQEDEQH/xAAbAAABBQEBAAAAAAAAAAAAAAAEAAIDBQYBB//EAEcQAAECAwQGCAIHBgUDBQAAAAECEQADIQQSMUEFIlFhcYEGEzKRobHB0VLwFCNCYnKy4RUkM4KS8QdTY3PCNUPSFkRUdKL/xAAZAQEBAQEBAQAAAAAAAAAAAAAAAQIEAwX/xAAfEQEBAAICAwEBAQAAAAAAAAAAAQIRElEDMTIhQXH/2gAMAwEAAhEDEQA/AKjRejpKpCCqWkqKakvtNYnXomScJaB3+8RaKX9RL/D6wSZkcOOM068sru/oRWh5XwJ8feOjREr4E+MTqmQ0rjXGJyvZg0TJ/wAtPj7w79kSf8tPjHRMji50XjE53sv2TJ/y0+PvHP2TJ/y0+PvHOvjn0mHGHPLsjouT/lp8feOfsqT8CfH3jhtNIi+kw4zo5ZdpTouT8CfGOfsyT8CfGB1WrwhC2fLxeM6OWXaZWjpPwJ8YjVYpPwJ8YjVa4iNoL4w4To5Zdp/ocr4E/POI/o8p+wn55xEq0mIeui8Icr2L+iyqaiTHZ1klYhAaAROiSXaMocJ0cr2l+jy/hENEiX8AiCaoiI+ti8J0c72L6iX8AiVFllv2AcMPKABNcwRfqDjRNRTbQD5zhxnRzvbs+VLyQOUWFnsEk2Na+rTfStga4Mkt4xTWiZ8/Ji60NKVNsk1CWfrE1JZIF0OSchSFxnSc8u1RdR8Igm0WaWk9gCj57OMEpXIs/ZafN+NQ+qSfupxUd5gO12pUxRUouSMYcZ0c8u02i0S1qTKMpBMxQ11OSOAfnEel7GiVNUgJDDl6xDoaa1okn76fOCulh/eVcPeJxm/Rzy7Dy5Uu45QMvOHdQg/YTEMtf1YbHwxhx3l90OM6XnezlypYV2AQyWbgH9YMsmjkq/7YYVNC8BFRvYYoT5Nzizsc4pfWLkMfZocZ0cr2C6V2NEsyerSE3kOWzN4h4US9NP8A2/8Atn8xjkcmf1Xb4rvCC9F/wJfD1giItESCZCG+H1aC5NjKjRsQHelaCsdE9OPL3UBENKDGkT0RmiV1l6UUVDiYDhjlyhk/orOSUJuglbsAQTTEn4QwesXbG2cUloHesXds0HNQNZBAOD/PGAJujl7PGNAEraIlLgw6KmnBBLYtXHCI5miZz/wl1wpjVvSL+AUzN+MRqVBEzRs1JuqlrBGIKajbSB5khXwq7ooYqZERXCKSMjDDFQ8TY51kRgx1cshIUftO3IsYBxVCUqFNNAAN3PGGKMB0GEFRGlcPKYokUp0vs/SIHiezYkOA4+ecDTMhCB6DUcR4wZcvMcaAPgXc0AxUT87hrHWYgffT5iLme0lhVagKrLMkOAzcSKCu2FFRbpbEZYUzgro+u9Ply1OUKUSU/ZJCSzjlEWm6FJD1Sk1oWc4w7o4Wtcn8beBh/APpVF2csCgCi0SBF0ADMecLpGhrTM4x1wyfwiH8EOjVAT5J++n80WPTVLWk7x6mKmyqaZL3LT+YRd9PEfvPEephfcFVZz9UeB84eDsBO/KGWT+GrgfeHgk4kD52xA9Z1g5bUHmYsbAQ+ql9+EVimvIpe1f+SszFvYJiiaADx+fCJVD9NcLP+A+cKOdNcLN+BVf5oUcef1Xf4viLyx6QKbFJRLKA8oXwlyp7xVeWSGBwDDARsLDYhJXN6q0WdF1csKCxewQkuFE4kkksKEkRjNBSE9QkrBI6oEF+y6gHIrk5HAxbyZNkWkSzOCAlz1ipTPRINQXbVLBnN47I956jhz91tpcpUmbKlmaRKcAXSNZZK+rBzCShOs3aUaYQVY7UuVIXNtSrykKXeugAXbwAIDOcKceceaTrQpMxTLWspUSlTmoTgtOaQ148DxiyRZpsyzmplyZZbEdXeH4arU+Ki4G2kNMaA6TnrXaCVay1KAADkP2boJqww2QPabQqWsoUnBRBIqMnIah47Gh0rR65i0pQCoFOqSboCTTE5JdyBgx3w+zWOWgTkzV3lfw5ZT2cdaYO4Ac9kaUCvSKmKkkBtpIJJow5PHJWmKXrxBG+uyjcIm0+JTSxIS11JvmrElVAASaADF8zAekZ0qYJSUiYCmWlJVMUCKAk3QBheJYbK4mKp67UqbeKVKJreUxJAFVHaaPEcqSvq1GZMXKCQCFzJKyli91JUAbl5qOK7oqL5GBIPMcc8DFnaNOFSFykA3JpRfvklREtyA4INxy/IVioiROUZiEBSUFgb0y8kMQ4N4jVSQAymDvBdomFCQsMbqrqxdoDQuLwokghiTBGnemK58nq5kuWhfWBaloBSpQAJQWwSwugOSYN6NdNlKE2TaWnCeEj6xVxN6qVXjdJUVaoHDKH6AekEmXMRMWlSSUpvM6RdaoAArdYttUtWLRSWxIVIk63ZkzDtc300qS1VHADzjXaQsoMm0rY/wAGbUtrEBgEgh7qQ9dpPGMta0j6NJf/AOPOIfb1iDRzvOD8Mwgh6sGzpyUbQ3Lqh6xVtWLGYr6hIav0gOd3VCK5Pz3NG4jkhL4RMVMau4x+eUMkrAFSRvAc+kTpmAMoElIUHDhyzHstSucFRJnsrCuzjESl1fMnb4YRoujciUorXMDh23OcK98N0zZ5V5kJDgkFmxFSGxPdDf6KSxlpiKuy01/mTBdtxxUbipgchghpg7PxjnnuaK9amUAKG83OlXgu1pILKKlFJmAlWA1qkbdvPlFDtNTAUyyCewKnE6xrhDNAK/epH+4PaOaU/hy6uLpZ6fa2c4boVTWmQf8AVR+YD1iT0J+laf3qZxeGKOrL/D6mCOmaf3pfLygYnUl70+sT+QAuzblU7wY0v+IKfr08PUxmZmfE+karp+gmbLIzSG3v/eLfcGfsX8M/zeUODb1fO2OWAaqn3+USSgaMAPHwHtCjq3vS2DG6fzK3QfZZddZXJ/SK+agPLvFqKrh9o0wixsIS9AVcBTx9ogj6Y9mzt8CvzQo50xNLPlqK/MY7HDn9V9Dw/EW+jFH6PJq2qOGKqwRa7CtKULKbiJoN3aQDWmPyIP0TZEqsVnArMVKSWTvKnKt4D+EIBQQtJqGo9WIchi9K1bzjoxv44cvqqsWZSboCnUQCAl6O5ApgWY840tn02hMhclgsKukEISAGQhqChF52oalzXGss+jFqVcEslamSGU3bDglsmxem2LjTVnR1zzEOu4zAlLrN5lGnYSE4hwyQBGmQHRmwOrrSyxLBZKnLkCo2JFSwdyco7pVBWoFMhKAl3CCSCcCXODM3KLDQFqVIUEIQDMXdBUSVoSKi8EJxWRRhkA5xg/TN5csS5Y+rDmqTj9ovRqvTKsTf6MYVtQADIlnpma55Q6xaKTOdN+UhV4kKW4LG6kJDPeo7ADPuPtWh1JQFKDBTs9OHM1iqVZVqUyQSc+GZOwVjQEsmgRNnTJd4JEsElbi4yVMokk12gA84rrZZReuyypV5TICgxUMASTQPs78IvU6MmKXcJQFUBvqArxOwCBbXoiYm4qagy0K1UqUktg6iAKlgXiintdkSglOKgSCxBFDVjnseIEroGcXYmttkCOruqvFSAph9lyQAdhIDtk4hokarGhDgtuEaG5tY+otR2yJwc40BN1I2DM5nbGRnD91klj/AnDOpvSqfZfmVcMo109DyJ5bGTOF449lRupGwZnM7cYxhL2SS4dkzyNxSJZBLAvicabxGYBZoIlv/AKgDb+rBd3YBg3rAjjDAilMMMPkwZPQboS2qVpILUfq2HhegKaNnLfsaNxDQd+YGERibUYbf7w6aoBsh4vnDRaGelTR8G+XMbGp6ITUFE5JAdLHWoMT3MQPCGgslaXSdcmlanOoB3RSaA0oZE1wCsK1SBjiCCOY8Y2CtCqUb5ZMs1vA6pTtT+rR55TRGNtyglQbtXnJbuHrygnSAeZMootMm40SKkunbw/tF3pboWuZrSEhIAwWSCr7zndtaAtMdHp6FKWqUspUtSgxvJFCb2rUbS4GVYssUDpcPJlF7zpXXDBYgfRVJ8o/6kv8AOmCtJqezSS70mVy7SYCsVJks/fR+ZMWekWvTlLWpXAeQHGAEn6uU+w+Yi06dy/3s8B6RVIBupqSwYDZE/ihJ2CuKo1vTx3s5GJSluLJbxjJTh2uJ8o1nTk/VWY/6afyph/YKKyyFpcLBBL40JxGHGGjsh1PTb6B4dY7xvKUoKvVooEihcEDsnd3RFJYAMk8w3m8BLMb6pqjWpveLKxLU9Egc3+e6K2YSeryLqbMZd8WNmcEXlciQnwiCHpk/1D/Ard9ox2GdLwPqG+FX5jCjh8n1X0PD8R650D0YFaNspYayAXYAiqxU4kNEmleibB0Kfa4Azx74O/w6/wClWT/b/wCSovJzUetaZx6SuDL6rOaAsM2QDRJSpnSp0rvClNtHLxR6bm/X3gPrFEpJJvCjIACXowLVzJjT6cuSwpajeWopuoxLgEBKR9lySSYorL0eXfReUm9MVfIHaCQ6xXK8UnuEbjKTRWk0JmhhrKupLhwVPdvC6wBxybCNsZIYgZht3dGasPR8BY1LoSoqvKZZUcDTJOdavF/M0nKTevTEi416uBNQG27sYzalAdJLGFSwoubjlmfEVp6mgxyjHz7UJky8JaEMSEXAxYgAucywA749EmXVJdQBSz1G7FuEZ+06LQqSvqqlKr5JDE3tYgk1ok0eNY0ee6TSh1McKPvrurC0jpeZa5RTOmoSJSQP4d4lJIdQYUVqCtKFs4n0qlkFgMQcNm+KP6OtawlCCsrLJAzOzZkY9I0pUSq0bA7h4Y8njk2YpTatAGq+zHvFWg20KKCykkMSK7RU1wLbjmNsQm2DADHd6iNjX2aYJtmmLSKGTPF5VDqy1ApSnIAg1o++MlPSFWKzCUQpYRaDNBFE0Qos+dwA0btDfGj6PJeyrIT/ANq1C8T92bRIq2/CM/omURZ1A0JlWk4jBVllLTmA7Nt4RIiGzS/3SSRj9KFf5F7eEU6QCGNdUZ0wd6Rd2Q/uMr/7ifyTYorMrWRwHkRG4HJsi1B0pJSM8u+BuqUxIBLVO0cRjF9oqafoikm8EghaXBulxrgHOqR3mItG2UKUpTlgMcMd+WBhsT9GujXXzkJBdLXlliLqHxB+I4B8+EepSbChAASKJ7INWzo+dccaxR9CtGCVZioD+KokbbgcJD5hyojcRGmUGjzyu6lQqTUPlU8cB6nkIr7QCLylDXUwTndSXcUzZnO0mJ7fNUyAgOorTTAdoO52BN48oVsklS/upFPWMjDdLdFkSkqQKJUoEDIrIYjdeHJxtjLyFMpOTFPgRHp+krKFibL+JJA5ih72MeVSnz2Dv/vHpgrTdPh+9j8PtFOmgEW/TpP7yk/dHkPWKYpN0KydoT0BZ5qrj7xqumZezWU/6aPypjKzhVUbPS2iJtps1lEpIJEpDkkJT2U5n0i3+DKaJHabd6xLKQq6PPHLaR6xbHo9NsiE9aUG+XFwkkMA4JIG3LfFejR6RtPP2aG1RFDs6hR83NW2O2EHWUSwdvzvI8oUuyp+EefnFnY0MWEZ2Kbpcf4OWqrd9qFD+ma3XLBBDJIrnXLaIUcXk+q+h4fiPaf8Pf8Apdk/2/8AkqL9WEYPob0pTK0fZkFBJSgDFsVKOcbiz2gLQFJwO/5rG3Dl7pTbChZdSEnHEbQx8KRBa7NLl35zC+E3nJySm7wAaDRAVvSiYgpJvAuLqaknHI1IyGDxYwjGkFKKLibySDeVkBQCj4miq5QRJ0UwN5aiSQSqiVOzEuB4YUG96jo5KV9HSlV5AK5guqu3i9QXZw1e58GibTek5dnQZiLpmJFypwD4M7O9a74v+Cz0lpASUYgqyBOLEAnDYYyOltKKmXnAANaCtAQAVYmh8YdaNMqnoQpWQLYZ8OEV86a4baI3JpFfbNFqmXWKWNSSajB6Z/LwPbejzJZBOFa441pnU98Wc2Wky6qTVnetAahtrPEtqtYSGBSQ7bNgbcwjSsJOs93EmmWzdUbvAQJOmBILudta72yi60gAVrzBqOUUVqRlG4rU6JkdXLUgjATheJY3FAuUgnG4u81Ip0yjJN5QBlGUoFj8UrqQAEEFiEJGO2LfRdsK5SVFP2hKUp3e6AhwBQOCCXxujmPpKQ8soOrViTgz0PJz3RP6ijtcky0BNwICbSlwlRKQQg5qJqLzd8VGjbN1k5CbwAo5x3Uwq5aNadHm02aYUqCBLtDpcE3+0xfsglKhifstjAdl6FTpMxK1LlsH7JU9QQbrp7VXD0wjcsE1skXOruqIMtKZZdRWmlNZNAC2ymDbz7DoJE1DtdK1JY3WZIxLHBwqjbHgtMkqvG6CS6k7FA6yhvAx3Q/Rc4onSLPdSAZbhnDFpjAuMWGXjGNjVSpYSEgZD0p7co5NVDylgA+DQNMVjXgKUZ3313xlK6ga+OCfUR1adv6QOElSjdWUsXcAGjsRrAhjE63LsMMIAC20mcUiPKNIyrk6anJK1gclFo9Ptc1y+73jznTFn/eJx2rV4mN4K2elNFyZqhMmAqLBtYgYDIYxmNOy0ISkJDa285HaYBn6TnKDKmLYb2HhAS1bT3mNTEJnODx6FoXT8qXZ5SVqIKUJSRdLggAHKMFLtSRioDnFrJsK1UCCSz0INMcHeGU2LvpFpyVPCAgqdBJqjVLgfeBGEZsz5pOqEgCjkH/yMNm2m64uqoWwHqYNRZhcCisJfKij3gtE1pfSsVa518pCx/KB7QdZZE5WK1D+YjyhikIQSoL1yW3NB1kQo4LTyAfxhRXdJJBR1Tkl0k1L574UTdLpRSZLknVOLfFldhRw+T6r6Hh+IvNDWlrPK/CPMxb2HpJOlo6tK9V3884zejpn1EvAMmJp04fZc7yAPImkdGM/HFn7rWS+mU8IKQq9vzGTcIrhplSXKQkPi2fN4pkW+jU4YRGVDfGpGG60H0yTLk3SVGdeJddUlw1DiAABjAdsmBSiZgBcnGtTjzjFTbQ3zSLGz6bCGC1kscQl2ANHep5DOuEOI1VoISkBNABRPzWGaOsK1dpkpxBPab8PvBcgghxV+/dA+lNImUCRUgYZB8ie6mMRFD0iUpE0y0hQS+qcQQajLEVfhAl5CEupRLVJPsHbgIPndYtQKy7ZAMkE4gfrEFrsAUMH8u6NRVahRXMZIJJFAO844YQNpKxFKgZiroo9xN8DOhcAnnB0sqkhSuyo4qNSQMgCGSOGyCdGyfpclSppUr6w0wBShLMQG+2rwEXYr7J0hsslF0CYohRIKgh6mubJ4MY6ekCFlxJnrdn3tgKIYCtWAOFaRoJElEvVly0AnYANubbKwrVbViWS5GriQQEnaRuBNN4iIzejNJrkBkWaedcr1gSxPaH8PAijF8YspvTieVAqsSwl6tfvNmxKQAeUEftNSgm6XDCozBYg8hjzhiNKrUkGmsEkF8lXFYcFeEaFr+wrPNQFBU1SFB0pM1YQx+4eydoOcQ6QsOsJzBFxmWVK1WLggJZy5574M0ZpFFwAqALJIGesHYDMv5wLb5pmKA+wnIipOSjwwA4nGMDiemybv1qVJxZWZGSlJHYJFWq0TSZ05TMHSrsqOJGRYe8ZvTGjusZKSE0Lku3JqkvGns2mZUtCUkskBKEqUWJAAAo9CWH6RdA+SOqTrl1HFqfyj3ziL6eFkhCg4ooAi8DixGIpESr8w4EAEuTR8iz4ccY6uxpZlJSAMGFeIIwiARaMYwHSKytaZjk1ILAlqgGN5a5QY3FKB2q1gMhRQcx57pO0qmTFFZ1uyWAA1aYco1iAPo448YYqSImUjeYjKN5j1DpcobBBgk3mcq76+MBpFcT3wZJlb1f1H3iUOCFymKJqkZYt5Y90AzrSsmpvEnvPLOLuy2MKBxwzJPDEwJZNHpvKKqsSAMqYmJtQCkqB10KEHWSUosUE84L6hHwjuiaWli4KU8mHgKRLRW6cWo3L2QIHfHIk6QmqMMDgXzhRw+T6r6Ph+IPsQaSj8Pv6x0zefy8csxIkSqG62zec4jmHNqb/AA4x1Y+o4svdNnGtI6i2bcoYsghmY7a40pupAc2cXwHFso3GB6pgMMkyBeD0F5L81B6Z/pFcbQra0XPRWUJs9KCHZQWr8KakPsJbvi6RvpqLgAqGxAwrkaPAs+UotQjk5G9sBzg+zl1EnKvMxDPnud0eSB0oSBg534+sLqtiW3tWJushJtGwQGa6QFZ1EJU4IDXS5JZq8yX4RcaDHV2REt+0qbuo5L+DcoImzXF34vl4qNJ2gyLOFM6kJUWyBUVJcjMAmNe/wZ3THSqYpahKUUyiaEBlsEhJ1vhJBMUi7WuYLvWLL5KUog/aq5Y7aw9afqEXiBQ3RrVS6nJLGpOq253gaSrWSW+16YR7SAuTPmygQmYpIbAKLYEYO1ATFvoC1WqbMRLly+uEspJJ1bqQQWVMwFAwdzlWBtG2JU+ciSmillgWdhipRGYCXPKPXNH6OlyJYlSkslPeTmpRzUdvo0Yyy0KaxdH7pSSpynIDkHUcW4ZQV+z03iAHOZJoPc7otLVMCEv3cYgsobHJyo+JjzRV2nRiL4TVRxLkgAmoYDDvbCJ7NYkILpQAoZkOrvLkco4lTqKjiS/ODLhUUHbQxVQzpzM4rl85CB59oh82X1ilK+8yeAp+sBgXia5s+VKQEU2a8ee6al3bRMAwJB24gHzePQ7WhKUKViaby2dIwOnp8tU55ZegvNg4yG8RrH2K2u0d36w0g7oco8YjK49B1DuMIsJD7B3/AKRXS1h8YtLAxUKgDFzUc2yiVR30zqwlLDapiH7lXfOBLCtRQSA4KicRDdIz3vsQRRIuzApP9KwS3BmiSwBpae/vrlE/gmD/AAnvT7xY6PRQkgpyxHoTAaATTbFkJyQAHbjSMqoOlI+sR+H13RyGdJFgrSxeh847HF5Pqu/w/ESSLYoSkAHAQl2xeLmLCyWOQLPLUtSgSmoB3nJoAtU1CqISQAKklyd8deHqOLL3Q9ptqyKrURsKiRnk8QzycOfzuhy8DQHlCtCVMlRBZQbBqijNwAj0jAMvme+Nn0AkAInLzK0oHBKSs95UnujG9Wfmn943nQyS1kfbMWfAI80wy9I0pUAFNm0ATVb/AJpBBUyWgcmhbfHiHJwh3p/aGyzDlmmEArOh1PsgSZZwuYtKuypKk99T5eMWMlLJMQWKXrFR3+NIo8xmgoSqUpIdBUh63qEkZtiXwyG+AU0YtgRVjlGh6XyLtoVv1udQfIRV2VAKEjaCBStX3Vj2l/BrP8MrOVWmZMIpLlED8S1AD/8AKVx6Qj1ig6EWS7Y0LIZU4CYdrMyX5B/5ov0FkvsBPrHllf0A2td6aE5JqeOMNtC2lq+8QORLnwBhWQOu8c3htrHYTxPeSB5REQy5dYsFruyycwKcTQQJZ00B2RPazRCdqk+Y/WFDTJ6uUdqAS+05eLRSle+L/Sx1QnNSvAV8yIy/SHSabLKdgqYqiE+pOwe0JFAdJNOps6AkF5qg6Rsel4nBqGmcYGWt1EnNyeO0xPa1qmrvzFXlFt1BQBshEMlLHvj2k1A8qENIJMSLENuxRxAi40QGvKBYhhQA7TUHGKhMXVhNySVHM+GHvEqoZejFWm91fUlaS5TVE0jMsaEDdBydGLwCJgbYFN+kBiypmgTJRurScqEKGDNF/Y+kV83SsImYMoBQJ2g0PKM20A2eyKdiHPwq1S3IPEq1EYhY5hY8axNpG0a5K03xkpAIA5YiABPQzpmKTuJfziCr09ig7QcrueyOQ7pBhKLkuFVO5TUhRxeT6r6Hh+InsNgK0JJLBqQTa7MlCKYvzO2HaNmHqUNsqf0gC1LJJKgX37NkdWPqOLL3UcpZGEPny1qxcn5w2Q6RKvIpi/tE0hYwOI7o9GAcuxFRAFSSABG20JIMqUmWTgC7F0uSo0OcZ/RqXnSmxvJwzAUCfB41a0sUg0LjDA8ozlRJaFZbIdJRqngY4JTkk4ecTBYuneIwiGWmJ0ocw1GQHfE5pFENoVlEshF1hnDUSszEiAXfugMV0+s4StCtrgebRQ6KspmqlSknWWQkc1M/IV5RtumtlCrOpqlJC99DXweM/wD4bWYLtl4/9uUtQ2Akpl+SzG5fwr06UkAEJolICUjYAGA7mhaTm3Ze8+lfYc47ZfWILeb8xKeA9T87o8yJJUtihOwDyrAdpmXlqOTsOAoPeLCYu6Vq+EU45eMVktFW3RQRZhWHq1pyPumkNkKasTWCU6io5Dz/AEiCLSE0ddXsykAnio0HE0jyjpHpFc61LKw11RQE5AJJ73NY9GmLKlEn7RUo8mCRycx51p2W1rnD/UV5xvAVpEc+2YlKYbMosUxb2j0DVmsch5EMJijqEkkAYkt6ReaXaXKSgZCKzRSXnJ5nuEW0u6srlkAZ54c9+yM1VXolwCRQuYsSkTUgK1VDYKHeIGlyurN0YYj24wWgXlDGJQWykp1FgjYrHvgS0TFYKlB9orEtoRSA2KjdT5xFDdICWlA5JLDZWFDdPIbq3DG6X74UcXk+q7/D8RPo+e0sDdD5sy8++ILIsBIzpHJilKNBhsjrx9Rx5e6UlVOcSS99MY7ZrKXfw3QSiVhG2HLFbFyjqNWhBq/PEcotk9KA2tLN4bCG7y3lFd1OPGOqk45fLRlNNDozS/WyjeZKkKZiQHBDpatavFndIQo7Q2wVpiTGLVZ0mhD8faH1atQNpfClBlEsNNjLnS0DWWhPFQ94cNLSHpMB4OfIRjko2Q+TOul8jiPWGhqZmmpeQWeCf/IiIl6b2IPNQHk8ViahxCasNDuldJqVKUlkpBFWcmJP8P8ARgly5s1u19WknNjeX43RyMCWmW4jWSAhEqVKlqSq6AKEVOZrmSSYbSrHR/YKjk/h/aBbCCpZUd574mtq7qBLGJFeAx8Yk0bJZAO2vtGRDpJTAD4i55fqRAqcTw9RDrTPvzCRgKD374dJlufndAcSWfYPlosUpuyVHYk97e5ga3IZKjkbrf1ARJMQoyiODvur7QAFlla3CPNNM2m9aZxpWYv8xEepgiVeWssEpKycmAJcd0eNKXeJUcSSeZLnzjeIn63hENrXhXD59ITQlpj0CcQyaIf1Lwvo6oCw6P2eq1nAC6OOJgNdpInXk7T3Re2SUUykyw2sHOSnYqO4xRzbISsilIztVvMSJqQRzOYh2j5bqL5UOyALFNVLozpONYvLPLZLtQ1jNA9pOLxXWaUVEkKYiDbVMASYFsMwMzhyecFBafvPLvfCW74UO6RnWR+E+cKOPyfVfQ8XxCs41EUy98ucECad2fDfEdlA6tNRhmRv7okU3xDvjpxv5HJlP2udcfkQpay4r4Ry4No74mQkbR3jdGtsaSS52Pzvh6jhjxz+XhJCfiH9Qh4Wlu0nvG+G00YkGrQ4K+cvn2MS30/EnvHGECkOLye8Q2acRs2Q5KaRx0bU949/l4eCn4k/1D5/vuhtNJbMtixNHg25AAWn407qj3+eUEyLWnAqTzUIbNJJsvnAelpJmywxN4BmwDZ1ceMH9cj40d4MMlTkP20/1CJKaV1ltFsSxE0m6GAmG+GxYu5bm8bL/wBTIFnRiJihdKACSktrHCo2HNxFMFSxULR/UPeJhaJZSxWin3h7xLlDQ6yWpKxRSU1bWN09xAcRb2dctP20lsag79sZRM9ApfR/UPeHCdL+NI4LA9YbTTST55nlgCmUlipSgxO4Pln3Ry26ZQhLlV0DaQCfU8Izq56GbrS2zrad16I0iUA95D/iD97vD8NAulPSWZax1cqWpKGZSiGKg4LAHBLjnGfl6CXmw8Y1pXLLa6P6h7wJOUgHtp/qHvGplIaUiNCNiSYn/ZaBk8H9cgA6ye8e8RKno2p7xF2ugpsCcoSbCHEEicn4k9494b9JQ/aD8YbNINJzWKKsxrwoD4Q23yrpvCoz4QFpGaFrYEVO2kWKZibjFQ1aCowbHGGzSISxBF4syVM/2SHHuIEsc1PZcUwLjDLOJJ60jBQ7xEXQe2TVNUDY4LxEjRrgF2euDiOEAkC8G4iLBExO1PeIbNKPTEkpKAdhar578I7EnSBYKkMQaHCucKOTyfVd/i+Iqo7ChRh6ORyFCgpQoUKCEI5HYURSjkdhRQo5ChQHIUKFAKFChRQoUKFEQhChQoKUdEKFBCEdhQogUdhQoquw2OwoBGFChRAo5HYUUOTHIUKCP//Z">
            <a:hlinkClick r:id="rId6"/>
          </p:cNvPr>
          <p:cNvSpPr>
            <a:spLocks noChangeAspect="1" noChangeArrowheads="1"/>
          </p:cNvSpPr>
          <p:nvPr/>
        </p:nvSpPr>
        <p:spPr bwMode="auto">
          <a:xfrm>
            <a:off x="1577976" y="-1790700"/>
            <a:ext cx="5057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1" y="441279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3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encrypted-tbn1.gstatic.com/images?q=tbn:ANd9GcS3oXRFdJryUL3_c_3VnkovFJ1uJEKo33zuDwlOq3BbxjcD6qKgR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9812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encrypted-tbn2.gstatic.com/images?q=tbn:ANd9GcSzL6bqFbltvBc8miXshJlaLJhYigDorqq8hdZjrptsOu-Y-HupEoez_n_z">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520" y="0"/>
            <a:ext cx="3750228" cy="28235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howtogeek.com/wp-content/uploads/2014/12/650x300xtype-faster-on-a-smartphone-touch-screen.jpg.pagespeed.gp+jp+jw+pj+js+rj+rp+rw+ri+cp+md.ic.gU8XPYYVq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7103" y="3181927"/>
            <a:ext cx="619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89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s://encrypted-tbn3.gstatic.com/images?q=tbn:ANd9GcQFpfEn1apCyrpQ-yP3ZQtyHiynXgSBF-ii6k1-rpQaDQIxgr_Dx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898" y="1938338"/>
            <a:ext cx="4048125" cy="2752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45378" y="5425440"/>
            <a:ext cx="8229600" cy="1143000"/>
          </a:xfrm>
        </p:spPr>
        <p:txBody>
          <a:bodyPr/>
          <a:lstStyle/>
          <a:p>
            <a:r>
              <a:rPr lang="en-US" dirty="0" smtClean="0"/>
              <a:t>Acquaintance = Friendship</a:t>
            </a:r>
            <a:endParaRPr lang="en-US" dirty="0"/>
          </a:p>
        </p:txBody>
      </p:sp>
      <p:cxnSp>
        <p:nvCxnSpPr>
          <p:cNvPr id="8" name="Straight Connector 7"/>
          <p:cNvCxnSpPr/>
          <p:nvPr/>
        </p:nvCxnSpPr>
        <p:spPr>
          <a:xfrm flipH="1">
            <a:off x="6158578" y="5545137"/>
            <a:ext cx="3810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340" name="Picture 4" descr="https://encrypted-tbn1.gstatic.com/images?q=tbn:ANd9GcQlsFP1cVoCQAP1oXffvMNGMYT8v0VS5he9VPnu_pu5zZG9nl2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678" y="1729739"/>
            <a:ext cx="4381500" cy="3429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09800" y="0"/>
            <a:ext cx="7543800" cy="707886"/>
          </a:xfrm>
          <a:prstGeom prst="rect">
            <a:avLst/>
          </a:prstGeom>
          <a:noFill/>
        </p:spPr>
        <p:txBody>
          <a:bodyPr wrap="square" rtlCol="0">
            <a:spAutoFit/>
          </a:bodyPr>
          <a:lstStyle/>
          <a:p>
            <a:r>
              <a:rPr lang="en-US" sz="4000" b="1" dirty="0"/>
              <a:t>Our Culture Craves Relationships</a:t>
            </a:r>
          </a:p>
        </p:txBody>
      </p:sp>
    </p:spTree>
    <p:extLst>
      <p:ext uri="{BB962C8B-B14F-4D97-AF65-F5344CB8AC3E}">
        <p14:creationId xmlns:p14="http://schemas.microsoft.com/office/powerpoint/2010/main" val="209554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Spiritually Vulnerable when Isolated</a:t>
            </a:r>
            <a:endParaRPr lang="en-US" dirty="0"/>
          </a:p>
        </p:txBody>
      </p:sp>
      <p:sp>
        <p:nvSpPr>
          <p:cNvPr id="3" name="AutoShape 2" descr="data:image/jpeg;base64,/9j/4AAQSkZJRgABAQAAAQABAAD/2wCEAAkGBxMQEhQUExIUFRIUEBQVFhQVFBQUFRQUFhUWFhQUFhQYHCggGBolHBQUITEhJikrLi4uFyAzODMsNygtLisBCgoKBQUFDgUFDisZExkrKysrKysrKysrKysrKysrKysrKysrKysrKysrKysrKysrKysrKysrKysrKysrKysrK//AABEIANsA5gMBIgACEQEDEQH/xAAcAAEAAQUBAQAAAAAAAAAAAAAABwEDBQYIBAL/xABPEAABAgMEAwoJCAYJBQAAAAABAAIDBBEFEiExBkFxBwgTGCJRVWGU4xQ1gZGhtMHE0hYjMkJUcrHRM0OCkpPwFSQ0RFJic8LhU2ODotP/xAAUAQEAAAAAAAAAAAAAAAAAAAAA/8QAFBEBAAAAAAAAAAAAAAAAAAAAAP/aAAwDAQACEQMRAD8A0fcx3PP6a8I/rPAcBwX6rhb3CcJ/nbSnB9ea3ni9jpI9l75N7NlaG2V94U4IIP4vY6SPZe+Ti9jpI9l75TgiCD+L2Okj2Xvk4vY6SPZe+U4Igg/i9jpI9l75OL2Okj2XvlOCIIP4vY6SPZe+Ti9jpI9l75TgiCD+L2Okj2Xvk4vY6SPZe+U4Igg/i9jpI9l75OL2Okj2XvlOCIIP4vY6SPZe+Ti9jpI9l75TgiCD+L2Okj2Xvk4vY6SPZe+U4Igg/i9jpI9l75OL2Okj2XvlOCIIP4vY6SPZe+Ti9jpI9l75TgiCD+L2Okj2Xvk4vY6SPZe+U4Igg/i9jpI9l75OL2Okj2XvlOCIIP4vY6SPZe+Ti9jpI9l75TgiDjrTjR3+jJ2LK8JwvBcH85cuXr8NkT6N40pfpnqRZzdu8dTeyB6tCRBvO9mytDbK+8KcFB+9mytDbK+8KcEBERAREQEREBERAREQERUqgqipVVQEREBERAREQEREBERAREQcrbt3jqb2QPVoSJu3eOpvZA9WhIg3nezZWhtlfeFOCg/ezZWhtlfeFOCAiIgIiICIqFAVVQBVQEREAqlMVVEFKKqIgIiICIiAiIgIiICIiAiIg5W3bvHU3sgerQkTdu8dTeyB6tCRBvO9mytDbK+8KcFB+9mytDbK+8KcEBERBQoqogoFVEQURVIRBRAqogohVUQUaiqiAiIgIitTMw2G0ve4NaBiSaBBdRaHO7pkJrnCHBc9gwvlwaDsGOC98juhSkRwaXFhI+tSl7HDDYcUG2orMrMsitD2ODmnIggjzhXkBERAVFVfFUHLO7d46m9kD1aEibt3jqa2S/q0JEG872bK0Nsr7wpwUH72bK0Nsr7wpwQEREBERAREQEREBERBRxVURAREQEREFHuABJNABUnmAUE7o+m/DxjDY53BNNA0YVpUFx6z/wAKV9OZkw5V1CRfc1ppzHE/hTyrmi2X3or3c5NNlSUCatJzsK0AFKDrp+StQ7QcMQcR/NVjy/2+xfBdrQSLobpxFlYlQ4lppeZXkuphgNR610DZ86yPDbEYate2o9oPWFx9Ai0x5iuhtxSffFk3h30WxBTGuJHKHV9U+UoJEREQUcrYK+ohVuqDl3du8czWyX9WhIm7b45mtkv6vCRBvO9mytDbK+8KcFB+9mytDbK+8KcEBERAREQEREBERAREQFRVVAgqiIgIiINX3Qm1lh/qD8CfYubbQaca51PoJXTumktwkq+mbcfQW/7lz9b8jEwLoTxDaeD4S44Ncak0vUoTQ+hBphKtk4HqXpnJcsiFtNaytgWHwrrz/wBHXEVIJHUgwLn4DnXSO4XDH9G3wCC6O8HrugNBp5/MorntE4Dw0h7IMNreU8554Z5lbnY26EyTHAQGsfAa51x3BubEN4lznOAoCbzjqbz9SCZUWhyG6PCwEVpAw5VCNesCoypr8i26z7VgzDL8GI17cjdINDzEaig9UQq3VULlSqDl/ds8czWyX9XhIm7Z45mtkv6vCRBvW9mytDbK+8KcFB+9mytDbK+8KcEBERAREQEREBERAREQEREBERAVnwplQL7anIXhU7FYtRpLcKeUV9q0LSCzYQeHxIz2Nc3GGwA38rrgHVAAyqRrFNRQSFOBj2Pa4i6WkHqwWiaTWpKPk3y72vcQaNIAFHgEiIMch6arBT0i4Na6DNFsMEODJlzmuwNQG3A4u2EBYG0WcLEBdNNaQBeuwi4VoQQ3lAH0IMJaljXYheTUCuIGAFTmdStTMvHgjCFEyBAuluBrQ489D5lmrUnGGHwY+cZVriYmBcRTAhpoW8nLrPOvBN24+MSXElxxIrn1iv0vxQeB9mRnkGK5jqYht83W+YG8eteljnwiOTDA52U9LS0YbDXbkvIZ3mPk/wCDkV8OnK4IMpNTQLC4tu3Qb1NVMz1jbVebQieiw7ThFj3XL4c8NJuuaQW0cNea87ZjBSJuaSEAScZ4oYj5urqtHIusbda083KJ/aPMglGG+oqrgK8VnvqxuxesFBzFu2eOZrZL+rwkTdr8czWyX9XhKiDe97NlaG2V94U4KD97NlaG2V94U4ICIiAiIgIiICIiAiIgIUVECiqiIMZbkbgmOil3IhQ3Ouj6zsLpPUObKp6goNtfSl8SITrJOJxPnWxbqNvRXTjIcB4aYIOLheZ/3eEbkW3Q8EdXPRRXbFt3ohMOE1ra5AuoecgEkjZUoMvHtd7syvI6ePOsC61Xf4B5yslZjfCBySA4Gl01rlX2HzIPV4c7n86sxIwdqoedp9hWQ+T8Twd0cOZcYx7iOXWjG3iAaUJpT94LElp4IRLounrx5skFx0QHPHryK+KryMnAfqr74bqQeoxqLY9DLf8AB3xGH6MUM/eaTSm0OPmC1B0WqrLxPnIf+oEHT2j0W9BaVlQsDogf6uz7oWdCDmPdq8cTWyX9XhIm7V44mtkD1eEiDe97NlaG2V94U4KD97NlaG2V94U4ICIiAiIgIiICIiAiIgpRVREBeefmRChviHJjC7bQYBehaXum2pwcFkFpAfFcT+y3n6qkH9koIX0utDF5rV8YuJOu6HYjyvvH9kLSIrvzWXt+cESK4j6I5LfujAHac9pKwjygpVeizJowYrIgANxwJaSQHNB5TCRiARUeVeQFVBQdHvmrPj2I/wAHFyHGhuhiGXViMjFlDCJNTUZV5iDrUQthUgMa4BrmsuOaTk4E8o7c1rtk2mYLiCSYb6B7R1ZOH+YLOW5M3Qwue14eOSc6gAcrqzGSDDmFQq4FadHc7CooOYD2Kof1+goPpwVJcfOw/vtVF9SYrGh/fCDpfRL9Az7gWeCwmjLaQm/dH4LNoOZN2nxxM7IHq8JE3afHEzsgerwlRBvm9mytDbK+8KcFB+9mytDbK+8KcEBERAREQEREBERAREQEREFCaYnJc66caSGYizMa8bpixIEAc0Nl1r3Dbd/93cylDdJ0o4BvgsMjhIrHcK4n9FCum8TzEivk2hc92zPCI7k4MbUNGs1JJcesklx2oMbFdVWg0uNAqlShuMaEGbjCait/q8F9W1H6WKMQBztaaE9YA56BHukNgxpGLwUdt19xj6aqPFRj6PIsXVTzvhbDvQ4E20YscYT/ALruUw+cEeVQM4UQfJVwRSQGk4DLqrmFbVEHuhGmrzfkrtdn7p9hXlgRdVKr1sijmI9IQfPl8wovTZALpiEP8ysE151s2hVm3zEiHIRITG7eU53ouIJ90f8AoD7oWWWLsUcnyLKIOZd2nxxM/dgerwlRN2nxxM7IHq8JEG+b2bK0Nsr7wpwUH72bK0Nsr7wpwQEREBERBRVXyvlxKC4i+GFfaAiIgLF6T2sJOVjTBFeChOcG1pedTkt8povXOTsOECXvDQBU1OrAV9IUT7q+6AzwfweAeXEdVz8CGMY/kkH/ABOLQRTICusIIsty1IjuEMSKYkxMOvRajCG2tRDB5ycSMmhrRzrXXP8AQqxnfir1kWZGm4zIMCGXxXkBrR6XOOpo1nUgz25/ojEtaZEJpLYTAHRolPoMJwA53uoQBtOpdT2ZIQ5aEyDCaGQobQ1rRqA/E6661jNDtGoNmSzIEECoAMR/1osSgvPcfwGoUCziDC6aWN4dIzECnKfCNzqiN5UM/vALkGO0hxBFCCag5g8y7ZXM+7ZosZKeMZjfmJomI0jJsX9azz8ofe6kEcohKpVBVjqEFZCFEwrqKxpKyFlMZEjQoYcWCIWsc53KaHk0vUFKNqW7MUH35B6FJ2gckWSbQ8XTFmTFZnymFkNrXV/ZJpzEHWtSsvRGPMTQgMFYfCRGujj9GGwQDGcOel4NGouw56SjYcvT5kDkQg1rATUtDcGiv4bSEG9WSyjVkAvBZTyW46l7wEHMu7T44mdkD1eEqKu7T44mdkD1eEqIN83s2VobZX3hTgoP3s2VobZX3hTggIiICFFRB8uXwV9PXwUH3DVxWWq8go7LDNYe14L4rQ1sZ0I1rgAa83kWRjxy2uFaCtBmTTJR/a2lMSCCIlRFuvqS2lHGghllcLoF40ONSMcEH1aeiRNXzE8+4A5xDWBrsOU6hLnU15BQ5ui2Y6BNPLKvgGEyIxwq7g4TnPhs4RwFASYZNdd4a1tVv6VxYxdyg0F17FwNDdDcObBozJWsvttrWurR0Yy8SAHiI24+DFvEsjMIN6655c0tIxoDkEGkPcpt3CbGZAc2YdErEmITrrAKBsNpI5TiMSSDgMqBRIJNmZLfIps3C+E4GKHMcGMjDg3FpAcHtxDScwC2uGHKQS0Cq1VsFVqgurCaYaNwrTlXy8XCuLHgVMOIPovHtGsEhZi8rEzMXQTzDWUHH+kthRrPmHy8dtHsOBxuvafovYTm0/mNSxRKnHdJuzhpFuuu/RoDebXmccQodn7MdDcQ2pGrnQeAFUqrng7uYq5ClHE4hB0ZoFBjQbPhRnsDAJZgbDFBfZQ3jTVUXSNdR56WE8RXuLTmf5BXl3K7XESTEvFJN2rW1plndr/OtXJZgkpumUGM6gOpsU+x340QbvZ+GGte1WIAFAVeQcybtPjiZ2QPV4SKu7T44mfuwPV4Sog3zezZWhtlfeFOCg/ezZWhtlfeFOCAiIgKhVVQoLbivhfTl8oPpquhWQrrUHltIuDeQ0F1MKrV4trzLTSJAb5HlwPXdLRTzlbmQvPFhg6gg0KbtuJqloRPW0D04rEv0lmGH+ztp1Pb/wDFSBO2a1wwABWtz1nuB/4qgwMTSuKaXZejuq5Xz8F7Fl9FJqMYrokZ1C4UDBQ0FdZoKnyBeN8G7kDtoFdlG3TiSgkFj6q5VYSzJoZVWXa5BcLlq+k05qGr+c1npuMGNJK0K3414miDWrTi4k8jHnWBm4RfXAfurIzl4nEjDqqvK6uOP4IMFM2a4avQvJEkHHWfOthiQnH6zvPRefgTzu84QejRqK+DUYg4EYnMLc5mYE1CLXaxtxWmQ4YpmfKsnLktI5uo4IJE0HtkxWmBFPz8EDE5xIeTX9ZyB66HWtsAUQQ5p0N7Y0MgRGZE1IIOBDqZghSlYdqsm4LYrNeDm62OH0mn+eZBzju0+OJnZA9XhIm7V44mtkD1eEiDbd7xbEvKie8ImIMG+Za7wsVkO9Th63bxFaVHnCmP5YWd0hJ9qgfEuN0QdkfLCzukJPtUD4k+WFndISfaoHxLjdEHY7tMLP6Qk+0wPiVPlfZ32+T7TB+Jccog7DdpdZ/2+T7TB+JfPyus/wC3yfaYPxLj5EHYI0us/wC3yfaYHxK63TCz/t8n2qB8S45RB2P8sbP6Qk+1QPiXw/S+z/t8n2mB8S47RB1+7S2z/t8n2mD8S8k3pPIEf2+U8kxBP+5clog6Vm7dk9U5L/x4X5rwm3ZQf3qB/GhfmueEQdIyuk0qP71L/wAeH8Sy8DS6UA/tst/Hh/EuV0QdP2hpRJu/vcsT/rQviWtWhbUs7KYgH/zQvY5QKiCXZq0oR/Xy/wDFh/mvEJ6Flw8HbwrPzUXoglITcDXHg/vtPtR83A1R4X8Rg9qi1EEnsmYP2iFs4Rn5q/Cn5fXGZq/Ws8oUUogmKFakt/1oXlis/NZnRfSeXk41fCYPAxKCI3hWYH6sQCuY184OxQIiDct16chxrVmIkKIyJDcIFHw3New0gQwaOaSDiCPIi01EH//Z">
            <a:hlinkClick r:id="rId2"/>
          </p:cNvPr>
          <p:cNvSpPr>
            <a:spLocks noChangeAspect="1" noChangeArrowheads="1"/>
          </p:cNvSpPr>
          <p:nvPr/>
        </p:nvSpPr>
        <p:spPr bwMode="auto">
          <a:xfrm>
            <a:off x="1517015" y="-1871663"/>
            <a:ext cx="39433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622280"/>
            <a:ext cx="5476875" cy="521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09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540138"/>
            <a:ext cx="9404723" cy="1400530"/>
          </a:xfrm>
        </p:spPr>
        <p:txBody>
          <a:bodyPr>
            <a:normAutofit fontScale="90000"/>
          </a:bodyPr>
          <a:lstStyle/>
          <a:p>
            <a:r>
              <a:rPr lang="en-US" dirty="0"/>
              <a:t/>
            </a:r>
            <a:br>
              <a:rPr lang="en-US" dirty="0"/>
            </a:br>
            <a:r>
              <a:rPr lang="en-US" b="1" i="1" dirty="0"/>
              <a:t/>
            </a:r>
            <a:br>
              <a:rPr lang="en-US" b="1" i="1" dirty="0"/>
            </a:br>
            <a:r>
              <a:rPr lang="en-US" b="1" i="1" dirty="0" smtClean="0"/>
              <a:t/>
            </a:r>
            <a:br>
              <a:rPr lang="en-US" b="1" i="1" dirty="0" smtClean="0"/>
            </a:br>
            <a:r>
              <a:rPr lang="en-US" dirty="0"/>
              <a:t/>
            </a:r>
            <a:br>
              <a:rPr lang="en-US" dirty="0"/>
            </a:br>
            <a:endParaRPr lang="en-US" dirty="0"/>
          </a:p>
        </p:txBody>
      </p:sp>
      <p:sp>
        <p:nvSpPr>
          <p:cNvPr id="4" name="Content Placeholder 3"/>
          <p:cNvSpPr>
            <a:spLocks noGrp="1"/>
          </p:cNvSpPr>
          <p:nvPr>
            <p:ph idx="1"/>
          </p:nvPr>
        </p:nvSpPr>
        <p:spPr/>
        <p:txBody>
          <a:bodyPr>
            <a:normAutofit fontScale="92500" lnSpcReduction="20000"/>
          </a:bodyPr>
          <a:lstStyle/>
          <a:p>
            <a:r>
              <a:rPr lang="en-US" sz="2800" dirty="0"/>
              <a:t/>
            </a:r>
            <a:br>
              <a:rPr lang="en-US" sz="2800" dirty="0"/>
            </a:br>
            <a:r>
              <a:rPr lang="en-US" sz="2800" b="1" dirty="0"/>
              <a:t>“Let us make humanity in </a:t>
            </a:r>
            <a:r>
              <a:rPr lang="en-US" sz="2800" b="1" i="1" dirty="0"/>
              <a:t>our</a:t>
            </a:r>
            <a:r>
              <a:rPr lang="en-US" sz="2800" b="1" dirty="0"/>
              <a:t> image”  </a:t>
            </a:r>
            <a:r>
              <a:rPr lang="en-US" sz="2800" dirty="0">
                <a:solidFill>
                  <a:srgbClr val="FFFF00"/>
                </a:solidFill>
              </a:rPr>
              <a:t>-</a:t>
            </a:r>
            <a:r>
              <a:rPr lang="en-US" sz="2800" i="1" dirty="0">
                <a:solidFill>
                  <a:srgbClr val="FFFF00"/>
                </a:solidFill>
              </a:rPr>
              <a:t> Genesis </a:t>
            </a:r>
            <a:r>
              <a:rPr lang="en-US" sz="2800" i="1" dirty="0" smtClean="0">
                <a:solidFill>
                  <a:srgbClr val="FFFF00"/>
                </a:solidFill>
              </a:rPr>
              <a:t>1:26</a:t>
            </a:r>
          </a:p>
          <a:p>
            <a:endParaRPr lang="en-US" sz="2800" i="1" dirty="0" smtClean="0">
              <a:solidFill>
                <a:srgbClr val="FFFF00"/>
              </a:solidFill>
            </a:endParaRPr>
          </a:p>
          <a:p>
            <a:r>
              <a:rPr lang="en-US" sz="2800" b="1" i="1" dirty="0" smtClean="0"/>
              <a:t>“</a:t>
            </a:r>
            <a:r>
              <a:rPr lang="en-US" sz="2800" b="1" i="1" dirty="0"/>
              <a:t>It is not good for the man to be alone.” - </a:t>
            </a:r>
            <a:r>
              <a:rPr lang="en-US" sz="2800" i="1" dirty="0">
                <a:solidFill>
                  <a:srgbClr val="FFFF00"/>
                </a:solidFill>
              </a:rPr>
              <a:t>Genesis </a:t>
            </a:r>
            <a:r>
              <a:rPr lang="en-US" sz="2800" i="1" dirty="0" smtClean="0">
                <a:solidFill>
                  <a:srgbClr val="FFFF00"/>
                </a:solidFill>
              </a:rPr>
              <a:t>2:18</a:t>
            </a:r>
          </a:p>
          <a:p>
            <a:endParaRPr lang="en-US" sz="2800" i="1" dirty="0" smtClean="0">
              <a:solidFill>
                <a:srgbClr val="FFFF00"/>
              </a:solidFill>
            </a:endParaRPr>
          </a:p>
          <a:p>
            <a:r>
              <a:rPr lang="en-US" sz="2800" b="1" dirty="0" smtClean="0"/>
              <a:t>Jesus wanted us to be as one like He and the Father so that we would witness to Him – Good Community is part of our Mission as the church </a:t>
            </a:r>
            <a:r>
              <a:rPr lang="en-US" sz="2800" i="1" dirty="0" smtClean="0">
                <a:solidFill>
                  <a:srgbClr val="FFFF00"/>
                </a:solidFill>
              </a:rPr>
              <a:t>John 17:20-23</a:t>
            </a:r>
            <a:r>
              <a:rPr lang="en-US" sz="2800" dirty="0"/>
              <a:t/>
            </a:r>
            <a:br>
              <a:rPr lang="en-US" sz="2800" dirty="0"/>
            </a:br>
            <a:r>
              <a:rPr lang="en-US" dirty="0"/>
              <a:t/>
            </a:r>
            <a:br>
              <a:rPr lang="en-US" dirty="0"/>
            </a:br>
            <a:endParaRPr lang="en-US" dirty="0"/>
          </a:p>
        </p:txBody>
      </p:sp>
      <p:sp>
        <p:nvSpPr>
          <p:cNvPr id="3" name="TextBox 2"/>
          <p:cNvSpPr txBox="1"/>
          <p:nvPr/>
        </p:nvSpPr>
        <p:spPr>
          <a:xfrm>
            <a:off x="1631852" y="594072"/>
            <a:ext cx="8989255" cy="646331"/>
          </a:xfrm>
          <a:prstGeom prst="rect">
            <a:avLst/>
          </a:prstGeom>
          <a:noFill/>
        </p:spPr>
        <p:txBody>
          <a:bodyPr wrap="square" rtlCol="0">
            <a:spAutoFit/>
          </a:bodyPr>
          <a:lstStyle/>
          <a:p>
            <a:r>
              <a:rPr lang="en-US" sz="3600" b="1" dirty="0" smtClean="0">
                <a:solidFill>
                  <a:srgbClr val="FFFF00"/>
                </a:solidFill>
              </a:rPr>
              <a:t>We Were Created to be in Relationship</a:t>
            </a:r>
            <a:endParaRPr lang="en-US" sz="3600" b="1" dirty="0">
              <a:solidFill>
                <a:srgbClr val="FFFF00"/>
              </a:solidFill>
            </a:endParaRPr>
          </a:p>
        </p:txBody>
      </p:sp>
    </p:spTree>
    <p:extLst>
      <p:ext uri="{BB962C8B-B14F-4D97-AF65-F5344CB8AC3E}">
        <p14:creationId xmlns:p14="http://schemas.microsoft.com/office/powerpoint/2010/main" val="3887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Groups Ministry Bring Vitality Because:</a:t>
            </a:r>
            <a:endParaRPr lang="en-US" b="1" dirty="0"/>
          </a:p>
        </p:txBody>
      </p:sp>
      <p:sp>
        <p:nvSpPr>
          <p:cNvPr id="3" name="Content Placeholder 2"/>
          <p:cNvSpPr>
            <a:spLocks noGrp="1"/>
          </p:cNvSpPr>
          <p:nvPr>
            <p:ph idx="1"/>
          </p:nvPr>
        </p:nvSpPr>
        <p:spPr>
          <a:xfrm>
            <a:off x="1103312" y="2052918"/>
            <a:ext cx="9595168" cy="4195481"/>
          </a:xfrm>
        </p:spPr>
        <p:txBody>
          <a:bodyPr>
            <a:normAutofit fontScale="85000" lnSpcReduction="20000"/>
          </a:bodyPr>
          <a:lstStyle/>
          <a:p>
            <a:r>
              <a:rPr lang="en-US" sz="3200" b="1" dirty="0" smtClean="0"/>
              <a:t>It Deepens Relationships with People and God </a:t>
            </a:r>
          </a:p>
          <a:p>
            <a:pPr lvl="1"/>
            <a:r>
              <a:rPr lang="en-US" sz="2000" b="1" dirty="0" smtClean="0"/>
              <a:t>Builds Community</a:t>
            </a:r>
          </a:p>
          <a:p>
            <a:pPr lvl="1"/>
            <a:r>
              <a:rPr lang="en-US" sz="2000" b="1" dirty="0" smtClean="0"/>
              <a:t>Builds Support Networks</a:t>
            </a:r>
          </a:p>
          <a:p>
            <a:pPr lvl="1"/>
            <a:r>
              <a:rPr lang="en-US" sz="3600" b="1" dirty="0" smtClean="0">
                <a:solidFill>
                  <a:srgbClr val="FFFF00"/>
                </a:solidFill>
              </a:rPr>
              <a:t>Enhances </a:t>
            </a:r>
            <a:r>
              <a:rPr lang="en-US" sz="3600" b="1" dirty="0">
                <a:solidFill>
                  <a:srgbClr val="FFFF00"/>
                </a:solidFill>
              </a:rPr>
              <a:t>Prayer </a:t>
            </a:r>
            <a:r>
              <a:rPr lang="en-US" sz="3600" b="1" dirty="0" smtClean="0">
                <a:solidFill>
                  <a:srgbClr val="FFFF00"/>
                </a:solidFill>
              </a:rPr>
              <a:t>Lives</a:t>
            </a:r>
          </a:p>
          <a:p>
            <a:pPr lvl="1"/>
            <a:r>
              <a:rPr lang="en-US" sz="3600" b="1" dirty="0">
                <a:solidFill>
                  <a:srgbClr val="FFFF00"/>
                </a:solidFill>
              </a:rPr>
              <a:t>Increases Engagement with God’s </a:t>
            </a:r>
            <a:r>
              <a:rPr lang="en-US" sz="3600" b="1" dirty="0" smtClean="0">
                <a:solidFill>
                  <a:srgbClr val="FFFF00"/>
                </a:solidFill>
              </a:rPr>
              <a:t>Word</a:t>
            </a:r>
          </a:p>
          <a:p>
            <a:pPr lvl="1"/>
            <a:r>
              <a:rPr lang="en-US" sz="3600" b="1" dirty="0" smtClean="0">
                <a:solidFill>
                  <a:srgbClr val="FFFF00"/>
                </a:solidFill>
              </a:rPr>
              <a:t>Encourages Accountability</a:t>
            </a:r>
          </a:p>
          <a:p>
            <a:pPr lvl="1"/>
            <a:r>
              <a:rPr lang="en-US" sz="3600" b="1" dirty="0">
                <a:solidFill>
                  <a:srgbClr val="FFFF00"/>
                </a:solidFill>
              </a:rPr>
              <a:t>Offers Opportunity to Discover and Utilize Spiritual Gifts</a:t>
            </a:r>
          </a:p>
          <a:p>
            <a:pPr marL="457200" lvl="1" indent="0">
              <a:buNone/>
            </a:pPr>
            <a:r>
              <a:rPr lang="en-US" sz="2400" b="1" dirty="0" smtClean="0"/>
              <a:t> </a:t>
            </a:r>
            <a:endParaRPr lang="en-US" sz="2400" b="1" dirty="0"/>
          </a:p>
          <a:p>
            <a:pPr lvl="1"/>
            <a:endParaRPr lang="en-US" sz="2400" b="1" dirty="0"/>
          </a:p>
        </p:txBody>
      </p:sp>
    </p:spTree>
    <p:extLst>
      <p:ext uri="{BB962C8B-B14F-4D97-AF65-F5344CB8AC3E}">
        <p14:creationId xmlns:p14="http://schemas.microsoft.com/office/powerpoint/2010/main" val="424268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6831" y="666078"/>
            <a:ext cx="9404723" cy="1400530"/>
          </a:xfrm>
        </p:spPr>
        <p:txBody>
          <a:bodyPr/>
          <a:lstStyle/>
          <a:p>
            <a:r>
              <a:rPr lang="en-US" dirty="0" smtClean="0"/>
              <a:t>50% of adult Christians believe there should be more to Christian Life.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284" y="2066608"/>
            <a:ext cx="4457700" cy="3168333"/>
          </a:xfrm>
          <a:prstGeom prst="rect">
            <a:avLst/>
          </a:prstGeom>
        </p:spPr>
      </p:pic>
    </p:spTree>
    <p:extLst>
      <p:ext uri="{BB962C8B-B14F-4D97-AF65-F5344CB8AC3E}">
        <p14:creationId xmlns:p14="http://schemas.microsoft.com/office/powerpoint/2010/main" val="363008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4154254" y="5609260"/>
            <a:ext cx="5465059" cy="1200329"/>
          </a:xfrm>
          <a:prstGeom prst="rect">
            <a:avLst/>
          </a:prstGeom>
          <a:noFill/>
          <a:ln w="9525">
            <a:noFill/>
            <a:miter lim="800000"/>
            <a:headEnd/>
            <a:tailEnd/>
          </a:ln>
        </p:spPr>
        <p:txBody>
          <a:bodyPr wrap="square">
            <a:spAutoFit/>
          </a:bodyPr>
          <a:lstStyle/>
          <a:p>
            <a:pPr algn="ctr"/>
            <a:r>
              <a:rPr lang="en-US" altLang="en-US" sz="2400" b="1" dirty="0">
                <a:solidFill>
                  <a:srgbClr val="FFFF00"/>
                </a:solidFill>
              </a:rPr>
              <a:t>HIGHLANDS CHURCH</a:t>
            </a:r>
          </a:p>
          <a:p>
            <a:pPr algn="ctr"/>
            <a:r>
              <a:rPr lang="en-US" altLang="en-US" sz="2400" b="1" dirty="0">
                <a:solidFill>
                  <a:srgbClr val="FFFF00"/>
                </a:solidFill>
              </a:rPr>
              <a:t>SMALL GROUPS</a:t>
            </a:r>
          </a:p>
          <a:p>
            <a:pPr algn="ctr"/>
            <a:r>
              <a:rPr lang="en-US" altLang="en-US" sz="2400" b="1" dirty="0">
                <a:solidFill>
                  <a:srgbClr val="FFFF00"/>
                </a:solidFill>
              </a:rPr>
              <a:t>PROMOTIONAL VIDEO</a:t>
            </a:r>
          </a:p>
        </p:txBody>
      </p:sp>
      <p:sp>
        <p:nvSpPr>
          <p:cNvPr id="10" name="Rectangle 2"/>
          <p:cNvSpPr>
            <a:spLocks noChangeArrowheads="1"/>
          </p:cNvSpPr>
          <p:nvPr/>
        </p:nvSpPr>
        <p:spPr bwMode="auto">
          <a:xfrm>
            <a:off x="1524000" y="168276"/>
            <a:ext cx="9144000" cy="1431925"/>
          </a:xfrm>
          <a:prstGeom prst="rect">
            <a:avLst/>
          </a:prstGeom>
          <a:noFill/>
          <a:ln>
            <a:noFill/>
          </a:ln>
          <a:scene3d>
            <a:camera prst="orthographicFront"/>
            <a:lightRig rig="threePt" dir="t"/>
          </a:scene3d>
          <a:sp3d extrusionH="6350">
            <a:bevelT w="19050" h="95250"/>
            <a:bevelB w="635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eaLnBrk="0" fontAlgn="base" hangingPunct="0">
              <a:spcBef>
                <a:spcPct val="0"/>
              </a:spcBef>
              <a:spcAft>
                <a:spcPct val="0"/>
              </a:spcAft>
              <a:defRPr sz="4400" b="1">
                <a:solidFill>
                  <a:schemeClr val="tx2"/>
                </a:solidFill>
                <a:latin typeface="Tahoma" panose="020B0604030504040204" pitchFamily="34" charset="0"/>
              </a:defRPr>
            </a:lvl6pPr>
            <a:lvl7pPr marL="914400" eaLnBrk="0" fontAlgn="base" hangingPunct="0">
              <a:spcBef>
                <a:spcPct val="0"/>
              </a:spcBef>
              <a:spcAft>
                <a:spcPct val="0"/>
              </a:spcAft>
              <a:defRPr sz="4400" b="1">
                <a:solidFill>
                  <a:schemeClr val="tx2"/>
                </a:solidFill>
                <a:latin typeface="Tahoma" panose="020B0604030504040204" pitchFamily="34" charset="0"/>
              </a:defRPr>
            </a:lvl7pPr>
            <a:lvl8pPr marL="1371600" eaLnBrk="0" fontAlgn="base" hangingPunct="0">
              <a:spcBef>
                <a:spcPct val="0"/>
              </a:spcBef>
              <a:spcAft>
                <a:spcPct val="0"/>
              </a:spcAft>
              <a:defRPr sz="4400" b="1">
                <a:solidFill>
                  <a:schemeClr val="tx2"/>
                </a:solidFill>
                <a:latin typeface="Tahoma" panose="020B0604030504040204" pitchFamily="34" charset="0"/>
              </a:defRPr>
            </a:lvl8pPr>
            <a:lvl9pPr marL="1828800" eaLnBrk="0" fontAlgn="base" hangingPunct="0">
              <a:spcBef>
                <a:spcPct val="0"/>
              </a:spcBef>
              <a:spcAft>
                <a:spcPct val="0"/>
              </a:spcAft>
              <a:defRPr sz="4400" b="1">
                <a:solidFill>
                  <a:schemeClr val="tx2"/>
                </a:solidFill>
                <a:latin typeface="Tahoma" panose="020B0604030504040204" pitchFamily="34" charset="0"/>
              </a:defRPr>
            </a:lvl9pPr>
          </a:lstStyle>
          <a:p>
            <a:pPr algn="ctr" eaLnBrk="1" hangingPunct="1">
              <a:defRPr/>
            </a:pPr>
            <a:r>
              <a:rPr lang="en-US" sz="3600" i="1" dirty="0" smtClean="0">
                <a:solidFill>
                  <a:srgbClr val="FFFF00"/>
                </a:solidFill>
                <a:effectLst>
                  <a:outerShdw blurRad="38100" dist="38100" dir="2700000" algn="tl">
                    <a:srgbClr val="000000"/>
                  </a:outerShdw>
                </a:effectLst>
                <a:latin typeface="Calibri" panose="020F0502020204030204" pitchFamily="34" charset="0"/>
              </a:rPr>
              <a:t>“</a:t>
            </a:r>
            <a:r>
              <a:rPr lang="en-US" sz="3600" i="1" dirty="0">
                <a:solidFill>
                  <a:srgbClr val="FFFF00"/>
                </a:solidFill>
                <a:effectLst>
                  <a:outerShdw blurRad="38100" dist="38100" dir="2700000" algn="tl">
                    <a:srgbClr val="000000"/>
                  </a:outerShdw>
                </a:effectLst>
                <a:latin typeface="Calibri" panose="020F0502020204030204" pitchFamily="34" charset="0"/>
              </a:rPr>
              <a:t>YOU CAN’T DO IT BY YOURSELF</a:t>
            </a:r>
            <a:r>
              <a:rPr lang="en-US" sz="3600" dirty="0">
                <a:solidFill>
                  <a:srgbClr val="FFFF00"/>
                </a:solidFill>
                <a:effectLst>
                  <a:outerShdw blurRad="38100" dist="38100" dir="2700000" algn="tl">
                    <a:srgbClr val="000000"/>
                  </a:outerShdw>
                </a:effectLst>
                <a:latin typeface="Calibri" panose="020F0502020204030204" pitchFamily="34" charset="0"/>
              </a:rPr>
              <a:t>”</a:t>
            </a:r>
          </a:p>
        </p:txBody>
      </p:sp>
      <p:pic>
        <p:nvPicPr>
          <p:cNvPr id="3" name="k5PPp9QcMYI"/>
          <p:cNvPicPr>
            <a:picLocks noRot="1" noChangeAspect="1"/>
          </p:cNvPicPr>
          <p:nvPr>
            <a:videoFile r:link="rId1"/>
          </p:nvPr>
        </p:nvPicPr>
        <p:blipFill>
          <a:blip r:embed="rId4"/>
          <a:stretch>
            <a:fillRect/>
          </a:stretch>
        </p:blipFill>
        <p:spPr>
          <a:xfrm>
            <a:off x="2431569" y="1437494"/>
            <a:ext cx="7340228" cy="4128878"/>
          </a:xfrm>
          <a:prstGeom prst="rect">
            <a:avLst/>
          </a:prstGeom>
        </p:spPr>
      </p:pic>
    </p:spTree>
    <p:extLst>
      <p:ext uri="{BB962C8B-B14F-4D97-AF65-F5344CB8AC3E}">
        <p14:creationId xmlns:p14="http://schemas.microsoft.com/office/powerpoint/2010/main" val="10269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Millennials want substance.</a:t>
            </a:r>
            <a:endParaRPr lang="en-US" b="1" dirty="0"/>
          </a:p>
        </p:txBody>
      </p:sp>
      <p:pic>
        <p:nvPicPr>
          <p:cNvPr id="1026" name="Picture 2" descr="https://www.gnjumc.org/content/uploads/2015/07/millennial-marketing-hed-2015-1024x5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884" y="1853248"/>
            <a:ext cx="6437376" cy="362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5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6031" y="930238"/>
            <a:ext cx="9404723" cy="1400530"/>
          </a:xfrm>
        </p:spPr>
        <p:txBody>
          <a:bodyPr/>
          <a:lstStyle/>
          <a:p>
            <a:pPr lvl="1" algn="ctr" defTabSz="457200" rtl="0">
              <a:spcBef>
                <a:spcPct val="0"/>
              </a:spcBef>
            </a:pPr>
            <a:r>
              <a:rPr lang="en-US" sz="4600" b="1" dirty="0"/>
              <a:t>SMALL GROUPS ENCOURAGE SPIRITUAL GROWTH</a:t>
            </a:r>
            <a:br>
              <a:rPr lang="en-US" sz="4600" b="1" dirty="0"/>
            </a:br>
            <a:endParaRPr lang="en-US" dirty="0"/>
          </a:p>
        </p:txBody>
      </p:sp>
      <p:pic>
        <p:nvPicPr>
          <p:cNvPr id="6" name="Picture 5" descr="http://www.gabaptist.org/FAITHNETWORK_USERFILESTORE/imageLibraries/ministries/237e6518-ae1d-4db3-844a-2959aa6966fc/discipleship/dm_smallgroup.jpg"/>
          <p:cNvPicPr>
            <a:picLocks noChangeAspect="1" noChangeArrowheads="1"/>
          </p:cNvPicPr>
          <p:nvPr/>
        </p:nvPicPr>
        <p:blipFill>
          <a:blip r:embed="rId2" cstate="email"/>
          <a:srcRect/>
          <a:stretch>
            <a:fillRect/>
          </a:stretch>
        </p:blipFill>
        <p:spPr bwMode="auto">
          <a:xfrm>
            <a:off x="3941470" y="3012440"/>
            <a:ext cx="4073843" cy="2711768"/>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331626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871" y="3541358"/>
            <a:ext cx="9404723" cy="1400530"/>
          </a:xfrm>
        </p:spPr>
        <p:txBody>
          <a:bodyPr/>
          <a:lstStyle/>
          <a:p>
            <a:r>
              <a:rPr lang="en-US" b="1" dirty="0" smtClean="0"/>
              <a:t>“But we’re a small church, we </a:t>
            </a:r>
            <a:r>
              <a:rPr lang="en-US" b="1" i="1" dirty="0" smtClean="0"/>
              <a:t>already are </a:t>
            </a:r>
            <a:r>
              <a:rPr lang="en-US" b="1" dirty="0" smtClean="0"/>
              <a:t>a small group.”</a:t>
            </a:r>
            <a:br>
              <a:rPr lang="en-US" b="1" dirty="0" smtClean="0"/>
            </a:br>
            <a:r>
              <a:rPr lang="en-US" b="1" dirty="0"/>
              <a:t/>
            </a:r>
            <a:br>
              <a:rPr lang="en-US" b="1" dirty="0"/>
            </a:br>
            <a:endParaRPr lang="en-US" sz="3600" b="1"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6392" y="603106"/>
            <a:ext cx="4669288" cy="2772884"/>
          </a:xfrm>
        </p:spPr>
      </p:pic>
      <p:sp>
        <p:nvSpPr>
          <p:cNvPr id="6" name="TextBox 5"/>
          <p:cNvSpPr txBox="1"/>
          <p:nvPr/>
        </p:nvSpPr>
        <p:spPr>
          <a:xfrm>
            <a:off x="1916110" y="5384800"/>
            <a:ext cx="9879650" cy="1200329"/>
          </a:xfrm>
          <a:prstGeom prst="rect">
            <a:avLst/>
          </a:prstGeom>
          <a:noFill/>
        </p:spPr>
        <p:txBody>
          <a:bodyPr wrap="square" rtlCol="0">
            <a:spAutoFit/>
          </a:bodyPr>
          <a:lstStyle/>
          <a:p>
            <a:r>
              <a:rPr lang="en-US" sz="3600" b="1" i="1" dirty="0" smtClean="0">
                <a:solidFill>
                  <a:srgbClr val="FFFF00"/>
                </a:solidFill>
              </a:rPr>
              <a:t>What </a:t>
            </a:r>
            <a:r>
              <a:rPr lang="en-US" sz="3600" b="1" i="1" u="sng" dirty="0" smtClean="0">
                <a:solidFill>
                  <a:srgbClr val="FFFF00"/>
                </a:solidFill>
              </a:rPr>
              <a:t>more</a:t>
            </a:r>
            <a:r>
              <a:rPr lang="en-US" sz="3600" b="1" i="1" dirty="0" smtClean="0">
                <a:solidFill>
                  <a:srgbClr val="FFFF00"/>
                </a:solidFill>
              </a:rPr>
              <a:t> can you be doing to grow </a:t>
            </a:r>
            <a:r>
              <a:rPr lang="en-US" sz="3600" b="1" i="1" u="sng" dirty="0" smtClean="0">
                <a:solidFill>
                  <a:srgbClr val="FFFF00"/>
                </a:solidFill>
              </a:rPr>
              <a:t>deeper</a:t>
            </a:r>
            <a:r>
              <a:rPr lang="en-US" sz="3600" b="1" i="1" dirty="0" smtClean="0">
                <a:solidFill>
                  <a:srgbClr val="FFFF00"/>
                </a:solidFill>
              </a:rPr>
              <a:t> disciples and community?</a:t>
            </a:r>
            <a:endParaRPr lang="en-US" sz="3600" dirty="0">
              <a:solidFill>
                <a:srgbClr val="FFFF00"/>
              </a:solidFill>
            </a:endParaRPr>
          </a:p>
        </p:txBody>
      </p:sp>
    </p:spTree>
    <p:extLst>
      <p:ext uri="{BB962C8B-B14F-4D97-AF65-F5344CB8AC3E}">
        <p14:creationId xmlns:p14="http://schemas.microsoft.com/office/powerpoint/2010/main" val="28015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is Small Group Ministry?</a:t>
            </a:r>
            <a:endParaRPr lang="en-US" b="1" i="1" dirty="0"/>
          </a:p>
        </p:txBody>
      </p:sp>
      <p:sp>
        <p:nvSpPr>
          <p:cNvPr id="3" name="Content Placeholder 2"/>
          <p:cNvSpPr>
            <a:spLocks noGrp="1"/>
          </p:cNvSpPr>
          <p:nvPr>
            <p:ph idx="1"/>
          </p:nvPr>
        </p:nvSpPr>
        <p:spPr>
          <a:xfrm>
            <a:off x="1123632" y="1152983"/>
            <a:ext cx="9950768" cy="4704080"/>
          </a:xfrm>
        </p:spPr>
        <p:txBody>
          <a:bodyPr>
            <a:normAutofit/>
          </a:bodyPr>
          <a:lstStyle/>
          <a:p>
            <a:pPr marL="0" indent="0">
              <a:buNone/>
            </a:pPr>
            <a:r>
              <a:rPr lang="en-US" dirty="0"/>
              <a:t/>
            </a:r>
            <a:br>
              <a:rPr lang="en-US" dirty="0"/>
            </a:br>
            <a:endParaRPr lang="en-US" dirty="0"/>
          </a:p>
          <a:p>
            <a:r>
              <a:rPr lang="en-US" sz="2800" b="1" dirty="0"/>
              <a:t>Small groups are groups of people who gather together on a regular basis with the </a:t>
            </a:r>
            <a:r>
              <a:rPr lang="en-US" sz="2800" b="1" dirty="0" smtClean="0"/>
              <a:t>goal </a:t>
            </a:r>
            <a:r>
              <a:rPr lang="en-US" sz="2800" b="1" dirty="0"/>
              <a:t>of becoming more faithful disciples of Jesus Christ, through an intentional </a:t>
            </a:r>
            <a:r>
              <a:rPr lang="en-US" sz="2800" b="1" dirty="0" smtClean="0"/>
              <a:t>process </a:t>
            </a:r>
            <a:r>
              <a:rPr lang="en-US" sz="2800" b="1" dirty="0"/>
              <a:t>of learning, mutual support and accountability, and/or service to the world.</a:t>
            </a:r>
          </a:p>
        </p:txBody>
      </p:sp>
    </p:spTree>
    <p:extLst>
      <p:ext uri="{BB962C8B-B14F-4D97-AF65-F5344CB8AC3E}">
        <p14:creationId xmlns:p14="http://schemas.microsoft.com/office/powerpoint/2010/main" val="1595070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Most Successful Small Groups:</a:t>
            </a:r>
            <a:endParaRPr lang="en-US" b="1" i="1" dirty="0"/>
          </a:p>
        </p:txBody>
      </p:sp>
      <p:sp>
        <p:nvSpPr>
          <p:cNvPr id="3" name="Content Placeholder 2"/>
          <p:cNvSpPr>
            <a:spLocks noGrp="1"/>
          </p:cNvSpPr>
          <p:nvPr>
            <p:ph idx="1"/>
          </p:nvPr>
        </p:nvSpPr>
        <p:spPr>
          <a:xfrm>
            <a:off x="1123632" y="1152983"/>
            <a:ext cx="9950768" cy="5561716"/>
          </a:xfrm>
        </p:spPr>
        <p:txBody>
          <a:bodyPr>
            <a:normAutofit/>
          </a:bodyPr>
          <a:lstStyle/>
          <a:p>
            <a:pPr marL="0" indent="0">
              <a:buNone/>
            </a:pPr>
            <a:r>
              <a:rPr lang="en-US" dirty="0"/>
              <a:t/>
            </a:r>
            <a:br>
              <a:rPr lang="en-US" dirty="0"/>
            </a:br>
            <a:endParaRPr lang="en-US" dirty="0"/>
          </a:p>
          <a:p>
            <a:r>
              <a:rPr lang="en-US" sz="2400" b="1" dirty="0" smtClean="0"/>
              <a:t>Are </a:t>
            </a:r>
            <a:r>
              <a:rPr lang="en-US" sz="2400" b="1" dirty="0"/>
              <a:t>gatherings of up to 15 people </a:t>
            </a:r>
            <a:endParaRPr lang="en-US" sz="2400" b="1" dirty="0" smtClean="0"/>
          </a:p>
          <a:p>
            <a:r>
              <a:rPr lang="en-US" sz="2400" b="1" dirty="0" smtClean="0"/>
              <a:t>Are </a:t>
            </a:r>
            <a:r>
              <a:rPr lang="en-US" sz="2400" b="1" dirty="0"/>
              <a:t>intentionally planned for growing disciples’ faith, spirituality and engagement in the world. </a:t>
            </a:r>
            <a:endParaRPr lang="en-US" sz="2400" b="1" dirty="0" smtClean="0"/>
          </a:p>
          <a:p>
            <a:r>
              <a:rPr lang="en-US" sz="2400" b="1" dirty="0" smtClean="0"/>
              <a:t>Meet </a:t>
            </a:r>
            <a:r>
              <a:rPr lang="en-US" sz="2400" b="1" dirty="0"/>
              <a:t>at least twice a </a:t>
            </a:r>
            <a:r>
              <a:rPr lang="en-US" sz="2400" b="1" dirty="0" smtClean="0"/>
              <a:t>month</a:t>
            </a:r>
          </a:p>
          <a:p>
            <a:r>
              <a:rPr lang="en-US" sz="2400" b="1" dirty="0" smtClean="0"/>
              <a:t>Are </a:t>
            </a:r>
            <a:r>
              <a:rPr lang="en-US" sz="2400" b="1" dirty="0"/>
              <a:t>rooted in </a:t>
            </a:r>
            <a:r>
              <a:rPr lang="en-US" sz="2400" b="1" dirty="0" smtClean="0"/>
              <a:t>prayer </a:t>
            </a:r>
          </a:p>
          <a:p>
            <a:r>
              <a:rPr lang="en-US" sz="2400" b="1" dirty="0" smtClean="0"/>
              <a:t>Are </a:t>
            </a:r>
            <a:r>
              <a:rPr lang="en-US" sz="2400" b="1" dirty="0"/>
              <a:t>conversationally </a:t>
            </a:r>
            <a:r>
              <a:rPr lang="en-US" sz="2400" b="1" dirty="0" smtClean="0"/>
              <a:t>driven</a:t>
            </a:r>
          </a:p>
          <a:p>
            <a:r>
              <a:rPr lang="en-US" sz="2400" b="1" dirty="0" smtClean="0"/>
              <a:t>Involve </a:t>
            </a:r>
            <a:r>
              <a:rPr lang="en-US" sz="2400" b="1" dirty="0"/>
              <a:t>study and/or outreach. </a:t>
            </a:r>
            <a:endParaRPr lang="en-US" sz="2400" b="1" dirty="0" smtClean="0"/>
          </a:p>
          <a:p>
            <a:r>
              <a:rPr lang="en-US" sz="2400" b="1" dirty="0" smtClean="0"/>
              <a:t>Each </a:t>
            </a:r>
            <a:r>
              <a:rPr lang="en-US" sz="2400" b="1" dirty="0"/>
              <a:t>member becomes a teacher and learner through a facilitated sharing.   </a:t>
            </a:r>
            <a:endParaRPr lang="en-US" sz="2400" b="1" dirty="0" smtClean="0"/>
          </a:p>
          <a:p>
            <a:endParaRPr lang="en-US" sz="2400" b="1" dirty="0"/>
          </a:p>
          <a:p>
            <a:endParaRPr lang="en-US" dirty="0"/>
          </a:p>
        </p:txBody>
      </p:sp>
    </p:spTree>
    <p:extLst>
      <p:ext uri="{BB962C8B-B14F-4D97-AF65-F5344CB8AC3E}">
        <p14:creationId xmlns:p14="http://schemas.microsoft.com/office/powerpoint/2010/main" val="735184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Box 2"/>
          <p:cNvSpPr txBox="1">
            <a:spLocks noChangeArrowheads="1"/>
          </p:cNvSpPr>
          <p:nvPr/>
        </p:nvSpPr>
        <p:spPr bwMode="auto">
          <a:xfrm>
            <a:off x="2400300" y="902761"/>
            <a:ext cx="73914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defRPr/>
            </a:pPr>
            <a:r>
              <a:rPr lang="en-US" sz="4800" dirty="0">
                <a:latin typeface="Calibri" panose="020F0502020204030204" pitchFamily="34" charset="0"/>
              </a:rPr>
              <a:t>TYPES OF SMALL GROUPS</a:t>
            </a:r>
          </a:p>
          <a:p>
            <a:pPr algn="ctr">
              <a:spcBef>
                <a:spcPct val="0"/>
              </a:spcBef>
              <a:buClrTx/>
              <a:buSzTx/>
              <a:buFontTx/>
              <a:buNone/>
              <a:defRPr/>
            </a:pPr>
            <a:r>
              <a:rPr lang="en-US" sz="2800" dirty="0">
                <a:solidFill>
                  <a:srgbClr val="FFFF00"/>
                </a:solidFill>
                <a:latin typeface="Calibri" panose="020F0502020204030204" pitchFamily="34" charset="0"/>
              </a:rPr>
              <a:t>LONG TERM &amp; </a:t>
            </a:r>
            <a:r>
              <a:rPr lang="en-US" sz="2800" dirty="0">
                <a:solidFill>
                  <a:srgbClr val="FFFF00"/>
                </a:solidFill>
                <a:effectLst>
                  <a:outerShdw blurRad="38100" dist="38100" dir="2700000" algn="tl">
                    <a:srgbClr val="000000">
                      <a:alpha val="43137"/>
                    </a:srgbClr>
                  </a:outerShdw>
                </a:effectLst>
                <a:latin typeface="Calibri" panose="020F0502020204030204" pitchFamily="34" charset="0"/>
              </a:rPr>
              <a:t>SHORT TERM</a:t>
            </a:r>
          </a:p>
        </p:txBody>
      </p:sp>
      <p:sp>
        <p:nvSpPr>
          <p:cNvPr id="21512" name="TextBox 6"/>
          <p:cNvSpPr txBox="1">
            <a:spLocks noChangeArrowheads="1"/>
          </p:cNvSpPr>
          <p:nvPr/>
        </p:nvSpPr>
        <p:spPr bwMode="auto">
          <a:xfrm>
            <a:off x="3355110" y="2353765"/>
            <a:ext cx="3934090" cy="4078039"/>
          </a:xfrm>
          <a:prstGeom prst="rect">
            <a:avLst/>
          </a:prstGeom>
          <a:noFill/>
          <a:ln w="9525">
            <a:noFill/>
            <a:miter lim="800000"/>
            <a:headEnd/>
            <a:tailEnd/>
          </a:ln>
        </p:spPr>
        <p:txBody>
          <a:bodyPr wrap="none">
            <a:spAutoFit/>
          </a:bodyPr>
          <a:lstStyle/>
          <a:p>
            <a:pPr marL="457200" indent="-457200">
              <a:spcAft>
                <a:spcPts val="600"/>
              </a:spcAft>
              <a:buClr>
                <a:srgbClr val="FFFF00"/>
              </a:buClr>
              <a:buFont typeface="Wingdings" pitchFamily="2" charset="2"/>
              <a:buChar char="ü"/>
            </a:pPr>
            <a:r>
              <a:rPr lang="en-US" altLang="en-US" sz="2800" dirty="0"/>
              <a:t>Bible Study</a:t>
            </a:r>
          </a:p>
          <a:p>
            <a:pPr marL="457200" indent="-457200">
              <a:spcAft>
                <a:spcPts val="600"/>
              </a:spcAft>
              <a:buClr>
                <a:srgbClr val="FFFF00"/>
              </a:buClr>
              <a:buFont typeface="Wingdings" pitchFamily="2" charset="2"/>
              <a:buChar char="ü"/>
            </a:pPr>
            <a:r>
              <a:rPr lang="en-US" altLang="en-US" sz="2800" dirty="0"/>
              <a:t>Study Topic</a:t>
            </a:r>
          </a:p>
          <a:p>
            <a:pPr marL="457200" indent="-457200">
              <a:spcAft>
                <a:spcPts val="600"/>
              </a:spcAft>
              <a:buClr>
                <a:srgbClr val="FFFF00"/>
              </a:buClr>
              <a:buFont typeface="Wingdings" pitchFamily="2" charset="2"/>
              <a:buChar char="ü"/>
            </a:pPr>
            <a:r>
              <a:rPr lang="en-US" altLang="en-US" sz="2800" dirty="0"/>
              <a:t>Accountability</a:t>
            </a:r>
          </a:p>
          <a:p>
            <a:pPr marL="457200" indent="-457200">
              <a:spcAft>
                <a:spcPts val="600"/>
              </a:spcAft>
              <a:buClr>
                <a:srgbClr val="FFFF00"/>
              </a:buClr>
              <a:buFont typeface="Wingdings" pitchFamily="2" charset="2"/>
              <a:buChar char="ü"/>
            </a:pPr>
            <a:r>
              <a:rPr lang="en-US" altLang="en-US" sz="2800" dirty="0" smtClean="0"/>
              <a:t>Ministry</a:t>
            </a:r>
          </a:p>
          <a:p>
            <a:pPr marL="457200" indent="-457200">
              <a:spcAft>
                <a:spcPts val="600"/>
              </a:spcAft>
              <a:buClr>
                <a:srgbClr val="FFFF00"/>
              </a:buClr>
              <a:buFont typeface="Wingdings" pitchFamily="2" charset="2"/>
              <a:buChar char="ü"/>
            </a:pPr>
            <a:r>
              <a:rPr lang="en-US" altLang="en-US" sz="2800" dirty="0" smtClean="0"/>
              <a:t>Support</a:t>
            </a:r>
          </a:p>
          <a:p>
            <a:pPr marL="457200" indent="-457200">
              <a:spcAft>
                <a:spcPts val="600"/>
              </a:spcAft>
              <a:buClr>
                <a:srgbClr val="FFFF00"/>
              </a:buClr>
              <a:buFont typeface="Wingdings" pitchFamily="2" charset="2"/>
              <a:buChar char="ü"/>
            </a:pPr>
            <a:r>
              <a:rPr lang="en-US" altLang="en-US" sz="2800" dirty="0" smtClean="0"/>
              <a:t>Online</a:t>
            </a:r>
            <a:endParaRPr lang="en-US" altLang="en-US" sz="2800" dirty="0"/>
          </a:p>
          <a:p>
            <a:pPr marL="457200" indent="-457200">
              <a:spcAft>
                <a:spcPts val="600"/>
              </a:spcAft>
              <a:buClr>
                <a:srgbClr val="FFFF00"/>
              </a:buClr>
              <a:buFont typeface="Wingdings" pitchFamily="2" charset="2"/>
              <a:buChar char="ü"/>
            </a:pPr>
            <a:r>
              <a:rPr lang="en-US" altLang="en-US" sz="2800" dirty="0"/>
              <a:t>Interests &amp; Hobbies</a:t>
            </a:r>
          </a:p>
          <a:p>
            <a:pPr marL="457200" indent="-457200">
              <a:spcAft>
                <a:spcPts val="600"/>
              </a:spcAft>
              <a:buClr>
                <a:srgbClr val="FFFF00"/>
              </a:buClr>
              <a:buFont typeface="Wingdings" pitchFamily="2" charset="2"/>
              <a:buChar char="ü"/>
            </a:pPr>
            <a:r>
              <a:rPr lang="en-US" altLang="en-US" sz="2800" dirty="0" smtClean="0"/>
              <a:t>Other</a:t>
            </a:r>
            <a:endParaRPr lang="en-US" altLang="en-US" sz="2800" dirty="0"/>
          </a:p>
        </p:txBody>
      </p:sp>
      <p:grpSp>
        <p:nvGrpSpPr>
          <p:cNvPr id="16" name="Group 15"/>
          <p:cNvGrpSpPr/>
          <p:nvPr/>
        </p:nvGrpSpPr>
        <p:grpSpPr>
          <a:xfrm>
            <a:off x="725054" y="4095222"/>
            <a:ext cx="1447800" cy="1049431"/>
            <a:chOff x="2011362" y="903902"/>
            <a:chExt cx="4999038" cy="3970192"/>
          </a:xfrm>
        </p:grpSpPr>
        <p:pic>
          <p:nvPicPr>
            <p:cNvPr id="17" name="Picture 15" descr="https://encrypted-tbn2.gstatic.com/images?q=tbn:ANd9GcT6B8D1V0HqHkU8TvF_vEfSiWG8XO4kKhk5bRe_u_kt3A2WGRaovA">
              <a:hlinkClick r:id="rId3"/>
            </p:cNvPr>
            <p:cNvPicPr>
              <a:picLocks noChangeAspect="1" noChangeArrowheads="1"/>
            </p:cNvPicPr>
            <p:nvPr/>
          </p:nvPicPr>
          <p:blipFill>
            <a:blip r:embed="rId4" cstate="email"/>
            <a:srcRect/>
            <a:stretch>
              <a:fillRect/>
            </a:stretch>
          </p:blipFill>
          <p:spPr bwMode="auto">
            <a:xfrm>
              <a:off x="2011362" y="1126475"/>
              <a:ext cx="4999038" cy="3747619"/>
            </a:xfrm>
            <a:prstGeom prst="rect">
              <a:avLst/>
            </a:prstGeom>
            <a:noFill/>
            <a:ln w="9525">
              <a:noFill/>
              <a:miter lim="800000"/>
              <a:headEnd/>
              <a:tailEnd/>
            </a:ln>
          </p:spPr>
        </p:pic>
        <p:sp>
          <p:nvSpPr>
            <p:cNvPr id="18" name="TextBox 17"/>
            <p:cNvSpPr txBox="1"/>
            <p:nvPr/>
          </p:nvSpPr>
          <p:spPr>
            <a:xfrm>
              <a:off x="4336105" y="903902"/>
              <a:ext cx="2249567" cy="1397251"/>
            </a:xfrm>
            <a:prstGeom prst="rect">
              <a:avLst/>
            </a:prstGeom>
            <a:noFill/>
          </p:spPr>
          <p:txBody>
            <a:bodyPr wrap="square">
              <a:spAutoFit/>
            </a:bodyPr>
            <a:lstStyle/>
            <a:p>
              <a:pPr>
                <a:defRPr/>
              </a:pPr>
              <a:r>
                <a:rPr lang="en-US" b="1" dirty="0">
                  <a:solidFill>
                    <a:srgbClr val="FF0000"/>
                  </a:solidFill>
                  <a:latin typeface="Franklin Gothic Book" pitchFamily="34" charset="0"/>
                </a:rPr>
                <a:t>Vital</a:t>
              </a:r>
            </a:p>
          </p:txBody>
        </p:sp>
      </p:grpSp>
      <p:pic>
        <p:nvPicPr>
          <p:cNvPr id="19" name="Picture 5" descr="http://www.gabaptist.org/FAITHNETWORK_USERFILESTORE/imageLibraries/ministries/237e6518-ae1d-4db3-844a-2959aa6966fc/discipleship/dm_smallgroup.jpg"/>
          <p:cNvPicPr>
            <a:picLocks noChangeAspect="1" noChangeArrowheads="1"/>
          </p:cNvPicPr>
          <p:nvPr/>
        </p:nvPicPr>
        <p:blipFill>
          <a:blip r:embed="rId5" cstate="email"/>
          <a:srcRect/>
          <a:stretch>
            <a:fillRect/>
          </a:stretch>
        </p:blipFill>
        <p:spPr bwMode="auto">
          <a:xfrm>
            <a:off x="7980577" y="3175338"/>
            <a:ext cx="3134395" cy="208597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28281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dissolve">
                                      <p:cBhvr>
                                        <p:cTn id="7" dur="500"/>
                                        <p:tgtEl>
                                          <p:spTgt spid="215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2">
                                            <p:txEl>
                                              <p:pRg st="1" end="1"/>
                                            </p:txEl>
                                          </p:spTgt>
                                        </p:tgtEl>
                                        <p:attrNameLst>
                                          <p:attrName>style.visibility</p:attrName>
                                        </p:attrNameLst>
                                      </p:cBhvr>
                                      <p:to>
                                        <p:strVal val="visible"/>
                                      </p:to>
                                    </p:set>
                                    <p:animEffect transition="in" filter="dissolve">
                                      <p:cBhvr>
                                        <p:cTn id="12" dur="500"/>
                                        <p:tgtEl>
                                          <p:spTgt spid="215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2">
                                            <p:txEl>
                                              <p:pRg st="2" end="2"/>
                                            </p:txEl>
                                          </p:spTgt>
                                        </p:tgtEl>
                                        <p:attrNameLst>
                                          <p:attrName>style.visibility</p:attrName>
                                        </p:attrNameLst>
                                      </p:cBhvr>
                                      <p:to>
                                        <p:strVal val="visible"/>
                                      </p:to>
                                    </p:set>
                                    <p:animEffect transition="in" filter="dissolve">
                                      <p:cBhvr>
                                        <p:cTn id="17" dur="500"/>
                                        <p:tgtEl>
                                          <p:spTgt spid="215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12">
                                            <p:txEl>
                                              <p:pRg st="3" end="3"/>
                                            </p:txEl>
                                          </p:spTgt>
                                        </p:tgtEl>
                                        <p:attrNameLst>
                                          <p:attrName>style.visibility</p:attrName>
                                        </p:attrNameLst>
                                      </p:cBhvr>
                                      <p:to>
                                        <p:strVal val="visible"/>
                                      </p:to>
                                    </p:set>
                                    <p:animEffect transition="in" filter="dissolve">
                                      <p:cBhvr>
                                        <p:cTn id="22" dur="500"/>
                                        <p:tgtEl>
                                          <p:spTgt spid="215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12">
                                            <p:txEl>
                                              <p:pRg st="4" end="4"/>
                                            </p:txEl>
                                          </p:spTgt>
                                        </p:tgtEl>
                                        <p:attrNameLst>
                                          <p:attrName>style.visibility</p:attrName>
                                        </p:attrNameLst>
                                      </p:cBhvr>
                                      <p:to>
                                        <p:strVal val="visible"/>
                                      </p:to>
                                    </p:set>
                                    <p:animEffect transition="in" filter="dissolve">
                                      <p:cBhvr>
                                        <p:cTn id="27" dur="500"/>
                                        <p:tgtEl>
                                          <p:spTgt spid="215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12">
                                            <p:txEl>
                                              <p:pRg st="5" end="5"/>
                                            </p:txEl>
                                          </p:spTgt>
                                        </p:tgtEl>
                                        <p:attrNameLst>
                                          <p:attrName>style.visibility</p:attrName>
                                        </p:attrNameLst>
                                      </p:cBhvr>
                                      <p:to>
                                        <p:strVal val="visible"/>
                                      </p:to>
                                    </p:set>
                                    <p:animEffect transition="in" filter="dissolve">
                                      <p:cBhvr>
                                        <p:cTn id="32" dur="500"/>
                                        <p:tgtEl>
                                          <p:spTgt spid="215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12">
                                            <p:txEl>
                                              <p:pRg st="6" end="6"/>
                                            </p:txEl>
                                          </p:spTgt>
                                        </p:tgtEl>
                                        <p:attrNameLst>
                                          <p:attrName>style.visibility</p:attrName>
                                        </p:attrNameLst>
                                      </p:cBhvr>
                                      <p:to>
                                        <p:strVal val="visible"/>
                                      </p:to>
                                    </p:set>
                                    <p:animEffect transition="in" filter="dissolve">
                                      <p:cBhvr>
                                        <p:cTn id="37" dur="500"/>
                                        <p:tgtEl>
                                          <p:spTgt spid="215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512">
                                            <p:txEl>
                                              <p:pRg st="7" end="7"/>
                                            </p:txEl>
                                          </p:spTgt>
                                        </p:tgtEl>
                                        <p:attrNameLst>
                                          <p:attrName>style.visibility</p:attrName>
                                        </p:attrNameLst>
                                      </p:cBhvr>
                                      <p:to>
                                        <p:strVal val="visible"/>
                                      </p:to>
                                    </p:set>
                                    <p:animEffect transition="in" filter="dissolve">
                                      <p:cBhvr>
                                        <p:cTn id="42" dur="500"/>
                                        <p:tgtEl>
                                          <p:spTgt spid="215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504" y="2828836"/>
            <a:ext cx="9526138" cy="1815882"/>
          </a:xfrm>
          <a:prstGeom prst="rect">
            <a:avLst/>
          </a:prstGeom>
        </p:spPr>
        <p:txBody>
          <a:bodyPr wrap="square">
            <a:spAutoFit/>
          </a:bodyPr>
          <a:lstStyle/>
          <a:p>
            <a:r>
              <a:rPr lang="en-US" sz="2800" b="1" dirty="0"/>
              <a:t>*Sunday School classes, music ministry teams and other church groups </a:t>
            </a:r>
            <a:r>
              <a:rPr lang="en-US" sz="2800" b="1" i="1" dirty="0"/>
              <a:t>may, or may not be</a:t>
            </a:r>
            <a:r>
              <a:rPr lang="en-US" sz="2800" b="1" dirty="0"/>
              <a:t> a small group, depending on how their meetings are structured when considering the above factors.</a:t>
            </a:r>
            <a:r>
              <a:rPr lang="en-US" sz="2800" dirty="0"/>
              <a:t>​</a:t>
            </a:r>
          </a:p>
        </p:txBody>
      </p:sp>
    </p:spTree>
    <p:extLst>
      <p:ext uri="{BB962C8B-B14F-4D97-AF65-F5344CB8AC3E}">
        <p14:creationId xmlns:p14="http://schemas.microsoft.com/office/powerpoint/2010/main" val="427306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idx="4294967295"/>
          </p:nvPr>
        </p:nvSpPr>
        <p:spPr>
          <a:xfrm>
            <a:off x="508000" y="518748"/>
            <a:ext cx="8991600" cy="1431925"/>
          </a:xfrm>
        </p:spPr>
        <p:txBody>
          <a:bodyPr/>
          <a:lstStyle/>
          <a:p>
            <a:pPr algn="ctr" eaLnBrk="1" hangingPunct="1">
              <a:defRPr/>
            </a:pPr>
            <a:r>
              <a:rPr lang="en-US" sz="3600" dirty="0" smtClean="0">
                <a:solidFill>
                  <a:srgbClr val="FFFF00"/>
                </a:solidFill>
                <a:latin typeface="Calibri" pitchFamily="34" charset="0"/>
              </a:rPr>
              <a:t>YOU ARE NOT ALONE!</a:t>
            </a:r>
            <a:br>
              <a:rPr lang="en-US" sz="3600" dirty="0" smtClean="0">
                <a:solidFill>
                  <a:srgbClr val="FFFF00"/>
                </a:solidFill>
                <a:latin typeface="Calibri" pitchFamily="34" charset="0"/>
              </a:rPr>
            </a:br>
            <a:r>
              <a:rPr lang="en-US" sz="3600" dirty="0" smtClean="0">
                <a:solidFill>
                  <a:srgbClr val="FFFF00"/>
                </a:solidFill>
                <a:latin typeface="Calibri" pitchFamily="34" charset="0"/>
              </a:rPr>
              <a:t>The </a:t>
            </a:r>
            <a:r>
              <a:rPr lang="en-US" sz="3600" dirty="0">
                <a:solidFill>
                  <a:srgbClr val="FFFF00"/>
                </a:solidFill>
                <a:latin typeface="Calibri" pitchFamily="34" charset="0"/>
              </a:rPr>
              <a:t>CONFERENCE </a:t>
            </a:r>
            <a:r>
              <a:rPr lang="en-US" sz="3600" dirty="0" smtClean="0">
                <a:solidFill>
                  <a:srgbClr val="FFFF00"/>
                </a:solidFill>
                <a:latin typeface="Calibri" pitchFamily="34" charset="0"/>
              </a:rPr>
              <a:t>is here to support you!</a:t>
            </a:r>
            <a:endParaRPr lang="en-US" sz="3600" dirty="0">
              <a:solidFill>
                <a:srgbClr val="FFFF00"/>
              </a:solidFill>
              <a:latin typeface="Calibri" pitchFamily="34" charset="0"/>
            </a:endParaRPr>
          </a:p>
        </p:txBody>
      </p:sp>
      <p:sp>
        <p:nvSpPr>
          <p:cNvPr id="79880" name="TextBox 1"/>
          <p:cNvSpPr txBox="1">
            <a:spLocks noChangeArrowheads="1"/>
          </p:cNvSpPr>
          <p:nvPr/>
        </p:nvSpPr>
        <p:spPr bwMode="auto">
          <a:xfrm>
            <a:off x="6489456" y="4267200"/>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defRPr/>
            </a:pPr>
            <a:endParaRPr lang="en-US" altLang="en-US" sz="3200" b="1" dirty="0">
              <a:solidFill>
                <a:srgbClr val="FFFF00"/>
              </a:solidFill>
            </a:endParaRPr>
          </a:p>
        </p:txBody>
      </p:sp>
      <p:grpSp>
        <p:nvGrpSpPr>
          <p:cNvPr id="7" name="Group 6"/>
          <p:cNvGrpSpPr/>
          <p:nvPr/>
        </p:nvGrpSpPr>
        <p:grpSpPr>
          <a:xfrm>
            <a:off x="1676400" y="5656169"/>
            <a:ext cx="1447800" cy="1049431"/>
            <a:chOff x="2011362" y="903902"/>
            <a:chExt cx="4999038" cy="3970192"/>
          </a:xfrm>
        </p:grpSpPr>
        <p:pic>
          <p:nvPicPr>
            <p:cNvPr id="8" name="Picture 15" descr="https://encrypted-tbn2.gstatic.com/images?q=tbn:ANd9GcT6B8D1V0HqHkU8TvF_vEfSiWG8XO4kKhk5bRe_u_kt3A2WGRaovA">
              <a:hlinkClick r:id="rId3"/>
            </p:cNvPr>
            <p:cNvPicPr>
              <a:picLocks noChangeAspect="1" noChangeArrowheads="1"/>
            </p:cNvPicPr>
            <p:nvPr/>
          </p:nvPicPr>
          <p:blipFill>
            <a:blip r:embed="rId4" cstate="email"/>
            <a:srcRect/>
            <a:stretch>
              <a:fillRect/>
            </a:stretch>
          </p:blipFill>
          <p:spPr bwMode="auto">
            <a:xfrm>
              <a:off x="2011362" y="1126475"/>
              <a:ext cx="4999038" cy="3747619"/>
            </a:xfrm>
            <a:prstGeom prst="rect">
              <a:avLst/>
            </a:prstGeom>
            <a:noFill/>
            <a:ln w="9525">
              <a:noFill/>
              <a:miter lim="800000"/>
              <a:headEnd/>
              <a:tailEnd/>
            </a:ln>
          </p:spPr>
        </p:pic>
        <p:sp>
          <p:nvSpPr>
            <p:cNvPr id="10" name="TextBox 9"/>
            <p:cNvSpPr txBox="1"/>
            <p:nvPr/>
          </p:nvSpPr>
          <p:spPr>
            <a:xfrm>
              <a:off x="4336105" y="903902"/>
              <a:ext cx="2249567" cy="1397251"/>
            </a:xfrm>
            <a:prstGeom prst="rect">
              <a:avLst/>
            </a:prstGeom>
            <a:noFill/>
          </p:spPr>
          <p:txBody>
            <a:bodyPr wrap="square">
              <a:spAutoFit/>
            </a:bodyPr>
            <a:lstStyle/>
            <a:p>
              <a:pPr>
                <a:defRPr/>
              </a:pPr>
              <a:r>
                <a:rPr lang="en-US" b="1" dirty="0">
                  <a:solidFill>
                    <a:srgbClr val="FF0000"/>
                  </a:solidFill>
                  <a:latin typeface="Franklin Gothic Book" pitchFamily="34" charset="0"/>
                </a:rPr>
                <a:t>Vital</a:t>
              </a:r>
            </a:p>
          </p:txBody>
        </p:sp>
      </p:grpSp>
      <p:pic>
        <p:nvPicPr>
          <p:cNvPr id="9" name="Picture 2" descr="http://www.gnjumc.org/console/files/oPeople/beth_WRCKNM5K.jpg"/>
          <p:cNvPicPr>
            <a:picLocks noChangeAspect="1" noChangeArrowheads="1"/>
          </p:cNvPicPr>
          <p:nvPr/>
        </p:nvPicPr>
        <p:blipFill>
          <a:blip r:embed="rId5" cstate="email"/>
          <a:srcRect/>
          <a:stretch>
            <a:fillRect/>
          </a:stretch>
        </p:blipFill>
        <p:spPr bwMode="auto">
          <a:xfrm>
            <a:off x="3886200" y="2038350"/>
            <a:ext cx="2381250" cy="2381250"/>
          </a:xfrm>
          <a:prstGeom prst="rect">
            <a:avLst/>
          </a:prstGeom>
          <a:noFill/>
        </p:spPr>
      </p:pic>
      <p:sp>
        <p:nvSpPr>
          <p:cNvPr id="11" name="Text Box 7"/>
          <p:cNvSpPr txBox="1">
            <a:spLocks noChangeArrowheads="1"/>
          </p:cNvSpPr>
          <p:nvPr/>
        </p:nvSpPr>
        <p:spPr bwMode="auto">
          <a:xfrm>
            <a:off x="7187523" y="2673374"/>
            <a:ext cx="3962953" cy="1886213"/>
          </a:xfrm>
          <a:prstGeom prst="rect">
            <a:avLst/>
          </a:prstGeom>
          <a:noFill/>
          <a:ln w="12700" cap="sq">
            <a:noFill/>
            <a:miter lim="800000"/>
            <a:headEnd type="none" w="sm" len="sm"/>
            <a:tailEnd type="none" w="sm" len="sm"/>
          </a:ln>
        </p:spPr>
        <p:txBody>
          <a:bodyPr wrap="none">
            <a:spAutoFit/>
          </a:bodyPr>
          <a:lstStyle/>
          <a:p>
            <a:pPr algn="ctr"/>
            <a:r>
              <a:rPr lang="en-US" sz="2800" b="1" dirty="0">
                <a:solidFill>
                  <a:srgbClr val="FFFF00"/>
                </a:solidFill>
              </a:rPr>
              <a:t>BETH CAULFIELD</a:t>
            </a:r>
            <a:endParaRPr lang="en-US" b="1" dirty="0">
              <a:solidFill>
                <a:srgbClr val="FFFF00"/>
              </a:solidFill>
            </a:endParaRPr>
          </a:p>
          <a:p>
            <a:pPr algn="ctr"/>
            <a:r>
              <a:rPr lang="en-US" b="1" dirty="0">
                <a:solidFill>
                  <a:srgbClr val="FFFF00"/>
                </a:solidFill>
              </a:rPr>
              <a:t>Director of Small </a:t>
            </a:r>
            <a:r>
              <a:rPr lang="en-US" b="1" dirty="0" smtClean="0">
                <a:solidFill>
                  <a:srgbClr val="FFFF00"/>
                </a:solidFill>
              </a:rPr>
              <a:t>Groups</a:t>
            </a:r>
            <a:endParaRPr lang="en-US" dirty="0">
              <a:solidFill>
                <a:srgbClr val="FFFF00"/>
              </a:solidFill>
            </a:endParaRPr>
          </a:p>
          <a:p>
            <a:pPr algn="ctr"/>
            <a:r>
              <a:rPr lang="en-US" sz="2000" dirty="0" smtClean="0">
                <a:solidFill>
                  <a:srgbClr val="FFFF00"/>
                </a:solidFill>
              </a:rPr>
              <a:t>(</a:t>
            </a:r>
            <a:r>
              <a:rPr lang="en-US" sz="2000" dirty="0">
                <a:solidFill>
                  <a:srgbClr val="FFFF00"/>
                </a:solidFill>
              </a:rPr>
              <a:t>908) 938-1379</a:t>
            </a:r>
          </a:p>
          <a:p>
            <a:pPr algn="ctr"/>
            <a:r>
              <a:rPr lang="en-US" sz="2000" dirty="0">
                <a:solidFill>
                  <a:srgbClr val="FFFF00"/>
                </a:solidFill>
                <a:hlinkClick r:id="rId6"/>
              </a:rPr>
              <a:t>bcaulfield@gnjumc.org</a:t>
            </a:r>
            <a:endParaRPr lang="en-US" altLang="en-US" sz="2000" b="1" dirty="0">
              <a:solidFill>
                <a:srgbClr val="FFFF00"/>
              </a:solidFill>
            </a:endParaRPr>
          </a:p>
        </p:txBody>
      </p:sp>
    </p:spTree>
    <p:extLst>
      <p:ext uri="{BB962C8B-B14F-4D97-AF65-F5344CB8AC3E}">
        <p14:creationId xmlns:p14="http://schemas.microsoft.com/office/powerpoint/2010/main" val="171885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Small Group Resource Team</a:t>
            </a:r>
            <a:r>
              <a:rPr lang="en-US" dirty="0"/>
              <a:t/>
            </a:r>
            <a:br>
              <a:rPr lang="en-US" dirty="0"/>
            </a:br>
            <a:endParaRPr lang="en-US" dirty="0"/>
          </a:p>
        </p:txBody>
      </p:sp>
      <p:sp>
        <p:nvSpPr>
          <p:cNvPr id="10" name="Text Placeholder 9"/>
          <p:cNvSpPr>
            <a:spLocks noGrp="1"/>
          </p:cNvSpPr>
          <p:nvPr>
            <p:ph type="body" idx="1"/>
          </p:nvPr>
        </p:nvSpPr>
        <p:spPr/>
        <p:txBody>
          <a:bodyPr/>
          <a:lstStyle/>
          <a:p>
            <a:r>
              <a:rPr lang="en-US" b="1" dirty="0" smtClean="0"/>
              <a:t>Clergy</a:t>
            </a:r>
            <a:endParaRPr lang="en-US" b="1" dirty="0"/>
          </a:p>
        </p:txBody>
      </p:sp>
      <p:sp>
        <p:nvSpPr>
          <p:cNvPr id="11" name="Content Placeholder 10"/>
          <p:cNvSpPr>
            <a:spLocks noGrp="1"/>
          </p:cNvSpPr>
          <p:nvPr>
            <p:ph sz="half" idx="2"/>
          </p:nvPr>
        </p:nvSpPr>
        <p:spPr/>
        <p:txBody>
          <a:bodyPr/>
          <a:lstStyle/>
          <a:p>
            <a:r>
              <a:rPr lang="en-US" dirty="0" smtClean="0"/>
              <a:t>Rev. Mike Bill</a:t>
            </a:r>
          </a:p>
          <a:p>
            <a:r>
              <a:rPr lang="en-US" dirty="0" smtClean="0"/>
              <a:t>Rev. Eunice Vega-Perez</a:t>
            </a:r>
          </a:p>
          <a:p>
            <a:r>
              <a:rPr lang="en-US" dirty="0" smtClean="0"/>
              <a:t>Rev. Brandon Cho</a:t>
            </a:r>
          </a:p>
          <a:p>
            <a:r>
              <a:rPr lang="en-US" dirty="0" smtClean="0"/>
              <a:t>Rev. Deb </a:t>
            </a:r>
            <a:r>
              <a:rPr lang="en-US" dirty="0" err="1" smtClean="0"/>
              <a:t>DeVos</a:t>
            </a:r>
            <a:endParaRPr lang="en-US" dirty="0" smtClean="0"/>
          </a:p>
          <a:p>
            <a:r>
              <a:rPr lang="en-US" dirty="0" smtClean="0"/>
              <a:t>Rev. Jenny Smith-</a:t>
            </a:r>
            <a:r>
              <a:rPr lang="en-US" dirty="0" err="1" smtClean="0"/>
              <a:t>Walz</a:t>
            </a:r>
            <a:endParaRPr lang="en-US" dirty="0" smtClean="0"/>
          </a:p>
          <a:p>
            <a:r>
              <a:rPr lang="en-US" dirty="0" smtClean="0"/>
              <a:t>Dr. Frank Fowler</a:t>
            </a:r>
            <a:endParaRPr lang="en-US" dirty="0"/>
          </a:p>
        </p:txBody>
      </p:sp>
      <p:sp>
        <p:nvSpPr>
          <p:cNvPr id="12" name="Text Placeholder 11"/>
          <p:cNvSpPr>
            <a:spLocks noGrp="1"/>
          </p:cNvSpPr>
          <p:nvPr>
            <p:ph type="body" sz="quarter" idx="3"/>
          </p:nvPr>
        </p:nvSpPr>
        <p:spPr/>
        <p:txBody>
          <a:bodyPr/>
          <a:lstStyle/>
          <a:p>
            <a:r>
              <a:rPr lang="en-US" b="1" dirty="0" smtClean="0"/>
              <a:t>Laity</a:t>
            </a:r>
            <a:endParaRPr lang="en-US" b="1" dirty="0"/>
          </a:p>
        </p:txBody>
      </p:sp>
      <p:sp>
        <p:nvSpPr>
          <p:cNvPr id="13" name="Content Placeholder 12"/>
          <p:cNvSpPr>
            <a:spLocks noGrp="1"/>
          </p:cNvSpPr>
          <p:nvPr>
            <p:ph sz="quarter" idx="4"/>
          </p:nvPr>
        </p:nvSpPr>
        <p:spPr/>
        <p:txBody>
          <a:bodyPr/>
          <a:lstStyle/>
          <a:p>
            <a:r>
              <a:rPr lang="en-US" dirty="0" smtClean="0"/>
              <a:t>Dale and John Sims</a:t>
            </a:r>
          </a:p>
          <a:p>
            <a:r>
              <a:rPr lang="en-US" dirty="0" smtClean="0"/>
              <a:t>Art </a:t>
            </a:r>
            <a:r>
              <a:rPr lang="en-US" dirty="0" err="1" smtClean="0"/>
              <a:t>Harrel</a:t>
            </a:r>
            <a:endParaRPr lang="en-US" dirty="0" smtClean="0"/>
          </a:p>
          <a:p>
            <a:r>
              <a:rPr lang="en-US" dirty="0" smtClean="0"/>
              <a:t>Jack Scharf</a:t>
            </a:r>
          </a:p>
          <a:p>
            <a:r>
              <a:rPr lang="en-US" dirty="0" smtClean="0"/>
              <a:t>Shirley </a:t>
            </a:r>
            <a:r>
              <a:rPr lang="en-US" dirty="0" err="1" smtClean="0"/>
              <a:t>Swindell</a:t>
            </a:r>
            <a:endParaRPr lang="en-US" dirty="0" smtClean="0"/>
          </a:p>
          <a:p>
            <a:r>
              <a:rPr lang="en-US" dirty="0" smtClean="0"/>
              <a:t>Bruce </a:t>
            </a:r>
            <a:r>
              <a:rPr lang="en-US" dirty="0" err="1" smtClean="0"/>
              <a:t>Hilner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2380" y="1905000"/>
            <a:ext cx="1106591" cy="167052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01" t="11006" r="2977" b="8241"/>
          <a:stretch/>
        </p:blipFill>
        <p:spPr>
          <a:xfrm>
            <a:off x="8302060" y="3575525"/>
            <a:ext cx="2144267" cy="31680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3894" y="4925703"/>
            <a:ext cx="1487238" cy="16700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5508" y="3838552"/>
            <a:ext cx="1323975" cy="1371600"/>
          </a:xfrm>
          <a:prstGeom prst="rect">
            <a:avLst/>
          </a:prstGeom>
        </p:spPr>
      </p:pic>
      <p:pic>
        <p:nvPicPr>
          <p:cNvPr id="8" name="Picture 7"/>
          <p:cNvPicPr>
            <a:picLocks noChangeAspect="1"/>
          </p:cNvPicPr>
          <p:nvPr/>
        </p:nvPicPr>
        <p:blipFill rotWithShape="1">
          <a:blip r:embed="rId6"/>
          <a:srcRect r="-424" b="545"/>
          <a:stretch/>
        </p:blipFill>
        <p:spPr>
          <a:xfrm>
            <a:off x="6147582" y="4797664"/>
            <a:ext cx="1506548" cy="1492012"/>
          </a:xfrm>
          <a:prstGeom prst="rect">
            <a:avLst/>
          </a:prstGeom>
        </p:spPr>
      </p:pic>
      <p:pic>
        <p:nvPicPr>
          <p:cNvPr id="9" name="Picture 8"/>
          <p:cNvPicPr>
            <a:picLocks noChangeAspect="1"/>
          </p:cNvPicPr>
          <p:nvPr/>
        </p:nvPicPr>
        <p:blipFill>
          <a:blip r:embed="rId7"/>
          <a:stretch>
            <a:fillRect/>
          </a:stretch>
        </p:blipFill>
        <p:spPr>
          <a:xfrm>
            <a:off x="8572078" y="327574"/>
            <a:ext cx="1478756" cy="1478756"/>
          </a:xfrm>
          <a:prstGeom prst="rect">
            <a:avLst/>
          </a:prstGeom>
        </p:spPr>
      </p:pic>
      <p:pic>
        <p:nvPicPr>
          <p:cNvPr id="1026" name="Picture 2" descr="https://www.gnjumc.org/content/uploads/2015/07/brandon_cho-225x2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010" y="5202767"/>
            <a:ext cx="1393031" cy="1393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tchthespirit.org/wp-content/uploads/2015/08/fowler-rob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4789" y="1172382"/>
            <a:ext cx="1405433" cy="1767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gnjumc.org/content/uploads/2015/06/Debra_DeVos-225x22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4253" y="5210152"/>
            <a:ext cx="1393031" cy="139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31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1657" y="264596"/>
            <a:ext cx="4942189" cy="1200329"/>
          </a:xfrm>
          <a:prstGeom prst="rect">
            <a:avLst/>
          </a:prstGeom>
        </p:spPr>
        <p:txBody>
          <a:bodyPr wrap="square">
            <a:spAutoFit/>
          </a:bodyPr>
          <a:lstStyle/>
          <a:p>
            <a:r>
              <a:rPr lang="en-US" sz="3600" dirty="0">
                <a:latin typeface="Arial" panose="020B0604020202020204" pitchFamily="34" charset="0"/>
              </a:rPr>
              <a:t>Small </a:t>
            </a:r>
            <a:r>
              <a:rPr lang="en-US" sz="3600" dirty="0" smtClean="0">
                <a:latin typeface="Arial" panose="020B0604020202020204" pitchFamily="34" charset="0"/>
              </a:rPr>
              <a:t>Groups Webpage</a:t>
            </a:r>
            <a:endParaRPr lang="en-US" sz="3600" dirty="0">
              <a:latin typeface="Arial" panose="020B0604020202020204" pitchFamily="34" charset="0"/>
            </a:endParaRPr>
          </a:p>
        </p:txBody>
      </p:sp>
      <p:sp>
        <p:nvSpPr>
          <p:cNvPr id="7" name="Rectangle 6"/>
          <p:cNvSpPr/>
          <p:nvPr/>
        </p:nvSpPr>
        <p:spPr>
          <a:xfrm>
            <a:off x="937846" y="2162487"/>
            <a:ext cx="6096000" cy="2215991"/>
          </a:xfrm>
          <a:prstGeom prst="rect">
            <a:avLst/>
          </a:prstGeom>
        </p:spPr>
        <p:txBody>
          <a:bodyPr>
            <a:spAutoFit/>
          </a:bodyPr>
          <a:lstStyle/>
          <a:p>
            <a:pPr>
              <a:buFont typeface="Arial" panose="020B0604020202020204" pitchFamily="34" charset="0"/>
              <a:buChar char="•"/>
            </a:pPr>
            <a:r>
              <a:rPr lang="en-US" sz="2400" u="sng" dirty="0">
                <a:latin typeface="Arial" panose="020B0604020202020204" pitchFamily="34" charset="0"/>
                <a:hlinkClick r:id="rId2"/>
              </a:rPr>
              <a:t>Small Group Ministry Resource Team</a:t>
            </a:r>
            <a:endParaRPr lang="en-US" sz="2400" u="sng" dirty="0">
              <a:latin typeface="Arial" panose="020B0604020202020204" pitchFamily="34" charset="0"/>
            </a:endParaRPr>
          </a:p>
          <a:p>
            <a:pPr>
              <a:buFont typeface="Arial" panose="020B0604020202020204" pitchFamily="34" charset="0"/>
              <a:buChar char="•"/>
            </a:pPr>
            <a:r>
              <a:rPr lang="en-US" sz="2400" u="sng" dirty="0">
                <a:latin typeface="Arial" panose="020B0604020202020204" pitchFamily="34" charset="0"/>
                <a:hlinkClick r:id="rId3"/>
              </a:rPr>
              <a:t>Small Groups Resources</a:t>
            </a:r>
            <a:endParaRPr lang="en-US" sz="2400" u="sng" dirty="0">
              <a:latin typeface="Arial" panose="020B0604020202020204" pitchFamily="34" charset="0"/>
            </a:endParaRPr>
          </a:p>
          <a:p>
            <a:pPr>
              <a:buFont typeface="Arial" panose="020B0604020202020204" pitchFamily="34" charset="0"/>
              <a:buChar char="•"/>
            </a:pPr>
            <a:r>
              <a:rPr lang="en-US" sz="2400" u="sng" dirty="0">
                <a:latin typeface="Arial" panose="020B0604020202020204" pitchFamily="34" charset="0"/>
                <a:hlinkClick r:id="rId4"/>
              </a:rPr>
              <a:t>Small Groups Upcoming </a:t>
            </a:r>
            <a:r>
              <a:rPr lang="en-US" sz="2400" u="sng" dirty="0" smtClean="0">
                <a:latin typeface="Arial" panose="020B0604020202020204" pitchFamily="34" charset="0"/>
                <a:hlinkClick r:id="rId4"/>
              </a:rPr>
              <a:t>Events</a:t>
            </a:r>
            <a:endParaRPr lang="en-US" sz="2400" u="sng" dirty="0" smtClean="0">
              <a:latin typeface="Arial" panose="020B0604020202020204" pitchFamily="34" charset="0"/>
            </a:endParaRPr>
          </a:p>
          <a:p>
            <a:pPr>
              <a:buFont typeface="Arial" panose="020B0604020202020204" pitchFamily="34" charset="0"/>
              <a:buChar char="•"/>
            </a:pPr>
            <a:r>
              <a:rPr lang="en-US" sz="2400" b="1" dirty="0"/>
              <a:t>Suggested </a:t>
            </a:r>
            <a:r>
              <a:rPr lang="en-US" sz="2400" b="1" dirty="0" smtClean="0"/>
              <a:t>Reading List</a:t>
            </a:r>
            <a:endParaRPr lang="en-US" sz="2400" b="1" dirty="0"/>
          </a:p>
          <a:p>
            <a:pPr>
              <a:buFont typeface="Arial" panose="020B0604020202020204" pitchFamily="34" charset="0"/>
              <a:buChar char="•"/>
            </a:pPr>
            <a:r>
              <a:rPr lang="en-US" sz="2400" b="1" dirty="0" smtClean="0"/>
              <a:t>Suggested Curriculum Advisor</a:t>
            </a:r>
            <a:endParaRPr lang="en-US" sz="2400" b="1" dirty="0"/>
          </a:p>
          <a:p>
            <a:pPr>
              <a:buFont typeface="Arial" panose="020B0604020202020204" pitchFamily="34" charset="0"/>
              <a:buChar char="•"/>
            </a:pPr>
            <a:endParaRPr lang="en-US" b="0" i="0" dirty="0">
              <a:solidFill>
                <a:srgbClr val="B6343B"/>
              </a:solidFill>
              <a:effectLst/>
              <a:latin typeface="Arial" panose="020B0604020202020204" pitchFamily="34" charset="0"/>
            </a:endParaRPr>
          </a:p>
        </p:txBody>
      </p:sp>
      <p:sp>
        <p:nvSpPr>
          <p:cNvPr id="8" name="Rectangle 7"/>
          <p:cNvSpPr/>
          <p:nvPr/>
        </p:nvSpPr>
        <p:spPr>
          <a:xfrm>
            <a:off x="3758550" y="5523300"/>
            <a:ext cx="5697394" cy="461665"/>
          </a:xfrm>
          <a:prstGeom prst="rect">
            <a:avLst/>
          </a:prstGeom>
        </p:spPr>
        <p:txBody>
          <a:bodyPr wrap="none">
            <a:spAutoFit/>
          </a:bodyPr>
          <a:lstStyle/>
          <a:p>
            <a:r>
              <a:rPr lang="en-US" sz="2400" dirty="0">
                <a:hlinkClick r:id="rId5"/>
              </a:rPr>
              <a:t>http://</a:t>
            </a:r>
            <a:r>
              <a:rPr lang="en-US" sz="2400" dirty="0" smtClean="0">
                <a:hlinkClick r:id="rId5"/>
              </a:rPr>
              <a:t>www.gnjumc.org/smallgroups</a:t>
            </a:r>
            <a:r>
              <a:rPr lang="en-US" sz="2400" dirty="0" smtClean="0"/>
              <a:t> </a:t>
            </a:r>
            <a:endParaRPr lang="en-US" sz="24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691" y="1388617"/>
            <a:ext cx="5018306" cy="3763730"/>
          </a:xfrm>
          <a:prstGeom prst="rect">
            <a:avLst/>
          </a:prstGeom>
        </p:spPr>
      </p:pic>
    </p:spTree>
    <p:extLst>
      <p:ext uri="{BB962C8B-B14F-4D97-AF65-F5344CB8AC3E}">
        <p14:creationId xmlns:p14="http://schemas.microsoft.com/office/powerpoint/2010/main" val="1921273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11"/>
          <p:cNvSpPr txBox="1">
            <a:spLocks noChangeArrowheads="1"/>
          </p:cNvSpPr>
          <p:nvPr/>
        </p:nvSpPr>
        <p:spPr bwMode="auto">
          <a:xfrm>
            <a:off x="4327526" y="508000"/>
            <a:ext cx="184731" cy="369332"/>
          </a:xfrm>
          <a:prstGeom prst="rect">
            <a:avLst/>
          </a:prstGeom>
          <a:noFill/>
          <a:ln w="12700" cap="sq">
            <a:noFill/>
            <a:miter lim="800000"/>
            <a:headEnd type="none" w="sm" len="sm"/>
            <a:tailEnd type="none" w="sm" len="sm"/>
          </a:ln>
        </p:spPr>
        <p:txBody>
          <a:bodyPr wrap="none">
            <a:spAutoFit/>
          </a:bodyPr>
          <a:lstStyle/>
          <a:p>
            <a:endParaRPr lang="en-US" altLang="en-US" dirty="0"/>
          </a:p>
        </p:txBody>
      </p:sp>
      <p:pic>
        <p:nvPicPr>
          <p:cNvPr id="27654" name="Picture 2" descr="https://encrypted-tbn0.gstatic.com/images?q=tbn:ANd9GcSDhyB7Q2JLBan1Du5h-Hj5pk8xR7KUm8_zZveHICTIL3629hGh">
            <a:hlinkClick r:id="rId3"/>
          </p:cNvPr>
          <p:cNvPicPr>
            <a:picLocks noChangeAspect="1" noChangeArrowheads="1"/>
          </p:cNvPicPr>
          <p:nvPr/>
        </p:nvPicPr>
        <p:blipFill>
          <a:blip r:embed="rId4" cstate="email"/>
          <a:srcRect/>
          <a:stretch>
            <a:fillRect/>
          </a:stretch>
        </p:blipFill>
        <p:spPr bwMode="auto">
          <a:xfrm>
            <a:off x="3335982" y="1905000"/>
            <a:ext cx="5884219" cy="2362200"/>
          </a:xfrm>
          <a:prstGeom prst="rect">
            <a:avLst/>
          </a:prstGeom>
          <a:noFill/>
          <a:ln w="9525">
            <a:noFill/>
            <a:miter lim="800000"/>
            <a:headEnd/>
            <a:tailEnd/>
          </a:ln>
        </p:spPr>
      </p:pic>
      <p:sp>
        <p:nvSpPr>
          <p:cNvPr id="27655" name="TextBox 1"/>
          <p:cNvSpPr txBox="1">
            <a:spLocks noChangeArrowheads="1"/>
          </p:cNvSpPr>
          <p:nvPr/>
        </p:nvSpPr>
        <p:spPr bwMode="auto">
          <a:xfrm>
            <a:off x="1524000" y="533401"/>
            <a:ext cx="9144000" cy="646331"/>
          </a:xfrm>
          <a:prstGeom prst="rect">
            <a:avLst/>
          </a:prstGeom>
          <a:noFill/>
          <a:ln w="9525">
            <a:noFill/>
            <a:miter lim="800000"/>
            <a:headEnd/>
            <a:tailEnd/>
          </a:ln>
        </p:spPr>
        <p:txBody>
          <a:bodyPr wrap="square">
            <a:spAutoFit/>
          </a:bodyPr>
          <a:lstStyle/>
          <a:p>
            <a:pPr algn="ctr"/>
            <a:r>
              <a:rPr lang="en-US" altLang="en-US" sz="3600" b="1" dirty="0">
                <a:solidFill>
                  <a:srgbClr val="FFFF00"/>
                </a:solidFill>
              </a:rPr>
              <a:t>JOHN WESLEY AND SMALL GROUPS</a:t>
            </a:r>
          </a:p>
        </p:txBody>
      </p:sp>
      <p:sp>
        <p:nvSpPr>
          <p:cNvPr id="27656" name="TextBox 3"/>
          <p:cNvSpPr txBox="1">
            <a:spLocks noChangeArrowheads="1"/>
          </p:cNvSpPr>
          <p:nvPr/>
        </p:nvSpPr>
        <p:spPr bwMode="auto">
          <a:xfrm>
            <a:off x="3657600" y="4432519"/>
            <a:ext cx="6019800" cy="1615827"/>
          </a:xfrm>
          <a:prstGeom prst="rect">
            <a:avLst/>
          </a:prstGeom>
          <a:noFill/>
          <a:ln w="9525">
            <a:noFill/>
            <a:miter lim="800000"/>
            <a:headEnd/>
            <a:tailEnd/>
          </a:ln>
        </p:spPr>
        <p:txBody>
          <a:bodyPr wrap="square">
            <a:spAutoFit/>
          </a:bodyPr>
          <a:lstStyle/>
          <a:p>
            <a:pPr marL="457200" indent="-457200">
              <a:spcAft>
                <a:spcPts val="1800"/>
              </a:spcAft>
              <a:buClr>
                <a:srgbClr val="FFFF00"/>
              </a:buClr>
              <a:buFont typeface="Wingdings" pitchFamily="2" charset="2"/>
              <a:buChar char="ü"/>
            </a:pPr>
            <a:r>
              <a:rPr lang="en-US" altLang="en-US" sz="2800" dirty="0" smtClean="0"/>
              <a:t>“</a:t>
            </a:r>
            <a:r>
              <a:rPr lang="en-US" altLang="en-US" sz="2800" dirty="0"/>
              <a:t>Holy Club”</a:t>
            </a:r>
          </a:p>
          <a:p>
            <a:pPr marL="457200" indent="-457200">
              <a:spcAft>
                <a:spcPts val="1800"/>
              </a:spcAft>
              <a:buClr>
                <a:srgbClr val="FFFF00"/>
              </a:buClr>
              <a:buFont typeface="Wingdings" pitchFamily="2" charset="2"/>
              <a:buChar char="ü"/>
            </a:pPr>
            <a:r>
              <a:rPr lang="en-US" altLang="en-US" sz="2800" dirty="0" smtClean="0"/>
              <a:t>Lay-driven </a:t>
            </a:r>
            <a:r>
              <a:rPr lang="en-US" altLang="en-US" sz="2800" dirty="0"/>
              <a:t>Small Group Ministries</a:t>
            </a:r>
          </a:p>
        </p:txBody>
      </p:sp>
      <p:grpSp>
        <p:nvGrpSpPr>
          <p:cNvPr id="10" name="Group 9"/>
          <p:cNvGrpSpPr/>
          <p:nvPr/>
        </p:nvGrpSpPr>
        <p:grpSpPr>
          <a:xfrm>
            <a:off x="1676400" y="5656169"/>
            <a:ext cx="1447800" cy="1049431"/>
            <a:chOff x="2011362" y="903902"/>
            <a:chExt cx="4999038" cy="3970192"/>
          </a:xfrm>
        </p:grpSpPr>
        <p:pic>
          <p:nvPicPr>
            <p:cNvPr id="13" name="Picture 15" descr="https://encrypted-tbn2.gstatic.com/images?q=tbn:ANd9GcT6B8D1V0HqHkU8TvF_vEfSiWG8XO4kKhk5bRe_u_kt3A2WGRaovA">
              <a:hlinkClick r:id="rId5"/>
            </p:cNvPr>
            <p:cNvPicPr>
              <a:picLocks noChangeAspect="1" noChangeArrowheads="1"/>
            </p:cNvPicPr>
            <p:nvPr/>
          </p:nvPicPr>
          <p:blipFill>
            <a:blip r:embed="rId6" cstate="email"/>
            <a:srcRect/>
            <a:stretch>
              <a:fillRect/>
            </a:stretch>
          </p:blipFill>
          <p:spPr bwMode="auto">
            <a:xfrm>
              <a:off x="2011362" y="1126475"/>
              <a:ext cx="4999038" cy="3747619"/>
            </a:xfrm>
            <a:prstGeom prst="rect">
              <a:avLst/>
            </a:prstGeom>
            <a:noFill/>
            <a:ln w="9525">
              <a:noFill/>
              <a:miter lim="800000"/>
              <a:headEnd/>
              <a:tailEnd/>
            </a:ln>
          </p:spPr>
        </p:pic>
        <p:sp>
          <p:nvSpPr>
            <p:cNvPr id="15" name="TextBox 14"/>
            <p:cNvSpPr txBox="1"/>
            <p:nvPr/>
          </p:nvSpPr>
          <p:spPr>
            <a:xfrm>
              <a:off x="4336105" y="903902"/>
              <a:ext cx="2249567" cy="1397251"/>
            </a:xfrm>
            <a:prstGeom prst="rect">
              <a:avLst/>
            </a:prstGeom>
            <a:noFill/>
          </p:spPr>
          <p:txBody>
            <a:bodyPr wrap="square">
              <a:spAutoFit/>
            </a:bodyPr>
            <a:lstStyle/>
            <a:p>
              <a:pPr>
                <a:defRPr/>
              </a:pPr>
              <a:r>
                <a:rPr lang="en-US" b="1" dirty="0">
                  <a:solidFill>
                    <a:srgbClr val="FF0000"/>
                  </a:solidFill>
                  <a:latin typeface="Franklin Gothic Book" pitchFamily="34" charset="0"/>
                </a:rPr>
                <a:t>Vital</a:t>
              </a:r>
            </a:p>
          </p:txBody>
        </p:sp>
      </p:grpSp>
    </p:spTree>
    <p:extLst>
      <p:ext uri="{BB962C8B-B14F-4D97-AF65-F5344CB8AC3E}">
        <p14:creationId xmlns:p14="http://schemas.microsoft.com/office/powerpoint/2010/main" val="225193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Discipleship Ministries</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0" y="2783840"/>
            <a:ext cx="5354320" cy="2152728"/>
          </a:xfrm>
        </p:spPr>
        <p:txBody>
          <a:bodyPr>
            <a:normAutofit/>
          </a:bodyPr>
          <a:lstStyle/>
          <a:p>
            <a:r>
              <a:rPr lang="en-US" sz="2800" b="1" dirty="0" smtClean="0"/>
              <a:t>Steven </a:t>
            </a:r>
            <a:r>
              <a:rPr lang="en-US" sz="2800" b="1" dirty="0"/>
              <a:t>W. </a:t>
            </a:r>
            <a:r>
              <a:rPr lang="en-US" sz="2800" b="1" dirty="0" err="1"/>
              <a:t>Manskar</a:t>
            </a:r>
            <a:r>
              <a:rPr lang="en-US" sz="2800" b="1" dirty="0"/>
              <a:t/>
            </a:r>
            <a:br>
              <a:rPr lang="en-US" sz="2800" b="1" dirty="0"/>
            </a:br>
            <a:r>
              <a:rPr lang="en-US" sz="2800" b="1" dirty="0"/>
              <a:t>Director, Wesleyan Leadership</a:t>
            </a:r>
          </a:p>
        </p:txBody>
      </p:sp>
      <p:pic>
        <p:nvPicPr>
          <p:cNvPr id="1026" name="Picture 2" descr="http://gbod-assets.s3.amazonaws.com/legacy/kintera-images/about-gbod/manskar-steven-1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2" y="2427048"/>
            <a:ext cx="2925348" cy="3656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20" y="5336441"/>
            <a:ext cx="3352800" cy="647700"/>
          </a:xfrm>
          <a:prstGeom prst="rect">
            <a:avLst/>
          </a:prstGeom>
          <a:solidFill>
            <a:schemeClr val="tx1"/>
          </a:solidFill>
        </p:spPr>
      </p:pic>
    </p:spTree>
    <p:extLst>
      <p:ext uri="{BB962C8B-B14F-4D97-AF65-F5344CB8AC3E}">
        <p14:creationId xmlns:p14="http://schemas.microsoft.com/office/powerpoint/2010/main" val="1972114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8990" y="1064525"/>
            <a:ext cx="8079475" cy="53416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27651" name="Text Box 11"/>
          <p:cNvSpPr txBox="1">
            <a:spLocks noChangeArrowheads="1"/>
          </p:cNvSpPr>
          <p:nvPr/>
        </p:nvSpPr>
        <p:spPr bwMode="auto">
          <a:xfrm>
            <a:off x="4327526" y="508000"/>
            <a:ext cx="184731" cy="369332"/>
          </a:xfrm>
          <a:prstGeom prst="rect">
            <a:avLst/>
          </a:prstGeom>
          <a:noFill/>
          <a:ln w="12700" cap="sq">
            <a:noFill/>
            <a:miter lim="800000"/>
            <a:headEnd type="none" w="sm" len="sm"/>
            <a:tailEnd type="none" w="sm" len="sm"/>
          </a:ln>
        </p:spPr>
        <p:txBody>
          <a:bodyPr wrap="none">
            <a:spAutoFit/>
          </a:bodyPr>
          <a:lstStyle/>
          <a:p>
            <a:endParaRPr lang="en-US" altLang="en-US" dirty="0"/>
          </a:p>
        </p:txBody>
      </p:sp>
      <p:sp>
        <p:nvSpPr>
          <p:cNvPr id="3" name="Rectangle 2"/>
          <p:cNvSpPr/>
          <p:nvPr/>
        </p:nvSpPr>
        <p:spPr>
          <a:xfrm>
            <a:off x="1778758" y="1519534"/>
            <a:ext cx="4799463" cy="2308324"/>
          </a:xfrm>
          <a:prstGeom prst="rect">
            <a:avLst/>
          </a:prstGeom>
        </p:spPr>
        <p:txBody>
          <a:bodyPr wrap="square">
            <a:spAutoFit/>
          </a:bodyPr>
          <a:lstStyle/>
          <a:p>
            <a:r>
              <a:rPr lang="en-US" sz="4800" b="1" dirty="0">
                <a:solidFill>
                  <a:srgbClr val="FF0000"/>
                </a:solidFill>
                <a:effectLst>
                  <a:outerShdw blurRad="38100" dist="38100" dir="2700000" algn="tl">
                    <a:srgbClr val="000000">
                      <a:alpha val="43137"/>
                    </a:srgbClr>
                  </a:outerShdw>
                </a:effectLst>
                <a:latin typeface="TradeGothicLTStd-BdCn20"/>
              </a:rPr>
              <a:t>Covenant</a:t>
            </a:r>
          </a:p>
          <a:p>
            <a:r>
              <a:rPr lang="en-US" sz="4800" b="1" dirty="0">
                <a:solidFill>
                  <a:srgbClr val="FF0000"/>
                </a:solidFill>
                <a:effectLst>
                  <a:outerShdw blurRad="38100" dist="38100" dir="2700000" algn="tl">
                    <a:srgbClr val="000000">
                      <a:alpha val="43137"/>
                    </a:srgbClr>
                  </a:outerShdw>
                </a:effectLst>
                <a:latin typeface="TradeGothicLTStd-BdCn20"/>
              </a:rPr>
              <a:t>Discipleship</a:t>
            </a:r>
          </a:p>
          <a:p>
            <a:r>
              <a:rPr lang="en-US" sz="4800" b="1" dirty="0">
                <a:solidFill>
                  <a:srgbClr val="FF0000"/>
                </a:solidFill>
                <a:effectLst>
                  <a:outerShdw blurRad="38100" dist="38100" dir="2700000" algn="tl">
                    <a:srgbClr val="000000">
                      <a:alpha val="43137"/>
                    </a:srgbClr>
                  </a:outerShdw>
                </a:effectLst>
                <a:latin typeface="TradeGothicLTStd-BdCn20"/>
              </a:rPr>
              <a:t>Groups</a:t>
            </a:r>
            <a:endParaRPr lang="en-US" sz="4800" b="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6196308" y="-6375345"/>
            <a:ext cx="5894092" cy="10683330"/>
          </a:xfrm>
          <a:prstGeom prst="rect">
            <a:avLst/>
          </a:prstGeom>
        </p:spPr>
      </p:pic>
      <p:sp>
        <p:nvSpPr>
          <p:cNvPr id="6" name="Rectangle 5"/>
          <p:cNvSpPr/>
          <p:nvPr/>
        </p:nvSpPr>
        <p:spPr>
          <a:xfrm>
            <a:off x="1441710" y="4097886"/>
            <a:ext cx="8357382" cy="2400657"/>
          </a:xfrm>
          <a:prstGeom prst="rect">
            <a:avLst/>
          </a:prstGeom>
        </p:spPr>
        <p:txBody>
          <a:bodyPr wrap="square">
            <a:spAutoFit/>
          </a:bodyPr>
          <a:lstStyle/>
          <a:p>
            <a:r>
              <a:rPr lang="en-US" sz="2400" b="1" dirty="0">
                <a:solidFill>
                  <a:schemeClr val="bg1"/>
                </a:solidFill>
              </a:rPr>
              <a:t>Wesleyan Disciple-Making</a:t>
            </a:r>
          </a:p>
          <a:p>
            <a:r>
              <a:rPr lang="en-US" dirty="0">
                <a:solidFill>
                  <a:schemeClr val="bg1"/>
                </a:solidFill>
              </a:rPr>
              <a:t>Small groups that focus on mutual accountability and support</a:t>
            </a:r>
          </a:p>
          <a:p>
            <a:r>
              <a:rPr lang="en-US" dirty="0">
                <a:solidFill>
                  <a:schemeClr val="bg1"/>
                </a:solidFill>
              </a:rPr>
              <a:t>for discipleship are the “method” of Methodism. These groups</a:t>
            </a:r>
          </a:p>
          <a:p>
            <a:r>
              <a:rPr lang="en-US" dirty="0">
                <a:solidFill>
                  <a:schemeClr val="bg1"/>
                </a:solidFill>
              </a:rPr>
              <a:t>have their roots firmly planted in the Wesleyan tradition. The</a:t>
            </a:r>
          </a:p>
          <a:p>
            <a:r>
              <a:rPr lang="en-US" dirty="0">
                <a:solidFill>
                  <a:schemeClr val="bg1"/>
                </a:solidFill>
              </a:rPr>
              <a:t>roots go even deeper when you consider that John Wesley</a:t>
            </a:r>
          </a:p>
          <a:p>
            <a:r>
              <a:rPr lang="en-US" dirty="0">
                <a:solidFill>
                  <a:schemeClr val="bg1"/>
                </a:solidFill>
              </a:rPr>
              <a:t>described Methodism as his attempt to re-tradition “primitive”</a:t>
            </a:r>
          </a:p>
          <a:p>
            <a:r>
              <a:rPr lang="en-US" dirty="0">
                <a:solidFill>
                  <a:schemeClr val="bg1"/>
                </a:solidFill>
              </a:rPr>
              <a:t>Christianity. He said, </a:t>
            </a:r>
            <a:r>
              <a:rPr lang="en-US" i="1" dirty="0">
                <a:solidFill>
                  <a:schemeClr val="bg1"/>
                </a:solidFill>
              </a:rPr>
              <a:t>“The soul and the body make a [person],</a:t>
            </a:r>
          </a:p>
          <a:p>
            <a:r>
              <a:rPr lang="en-US" i="1" dirty="0">
                <a:solidFill>
                  <a:schemeClr val="bg1"/>
                </a:solidFill>
              </a:rPr>
              <a:t>and the spirit and discipline make a Christian.”</a:t>
            </a:r>
            <a:endParaRPr lang="en-US" dirty="0">
              <a:solidFill>
                <a:schemeClr val="bg1"/>
              </a:solidFill>
            </a:endParaRPr>
          </a:p>
        </p:txBody>
      </p:sp>
    </p:spTree>
    <p:extLst>
      <p:ext uri="{BB962C8B-B14F-4D97-AF65-F5344CB8AC3E}">
        <p14:creationId xmlns:p14="http://schemas.microsoft.com/office/powerpoint/2010/main" val="395547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581400" y="2043582"/>
            <a:ext cx="4999038" cy="3747619"/>
            <a:chOff x="2011362" y="838200"/>
            <a:chExt cx="4999038" cy="3747619"/>
          </a:xfrm>
        </p:grpSpPr>
        <p:pic>
          <p:nvPicPr>
            <p:cNvPr id="5125" name="Picture 15" descr="https://encrypted-tbn2.gstatic.com/images?q=tbn:ANd9GcT6B8D1V0HqHkU8TvF_vEfSiWG8XO4kKhk5bRe_u_kt3A2WGRaovA">
              <a:hlinkClick r:id="rId3"/>
            </p:cNvPr>
            <p:cNvPicPr>
              <a:picLocks noChangeAspect="1" noChangeArrowheads="1"/>
            </p:cNvPicPr>
            <p:nvPr/>
          </p:nvPicPr>
          <p:blipFill>
            <a:blip r:embed="rId4" cstate="email"/>
            <a:srcRect/>
            <a:stretch>
              <a:fillRect/>
            </a:stretch>
          </p:blipFill>
          <p:spPr bwMode="auto">
            <a:xfrm>
              <a:off x="2011362" y="838200"/>
              <a:ext cx="4999038" cy="3747619"/>
            </a:xfrm>
            <a:prstGeom prst="rect">
              <a:avLst/>
            </a:prstGeom>
            <a:noFill/>
            <a:ln w="9525">
              <a:noFill/>
              <a:miter lim="800000"/>
              <a:headEnd/>
              <a:tailEnd/>
            </a:ln>
          </p:spPr>
        </p:pic>
        <p:sp>
          <p:nvSpPr>
            <p:cNvPr id="2" name="TextBox 1"/>
            <p:cNvSpPr txBox="1"/>
            <p:nvPr/>
          </p:nvSpPr>
          <p:spPr>
            <a:xfrm>
              <a:off x="4648200" y="990600"/>
              <a:ext cx="1828800" cy="769441"/>
            </a:xfrm>
            <a:prstGeom prst="rect">
              <a:avLst/>
            </a:prstGeom>
            <a:noFill/>
          </p:spPr>
          <p:txBody>
            <a:bodyPr>
              <a:spAutoFit/>
            </a:bodyPr>
            <a:lstStyle/>
            <a:p>
              <a:pPr>
                <a:defRPr/>
              </a:pPr>
              <a:r>
                <a:rPr lang="en-US" sz="4400" b="1" dirty="0">
                  <a:solidFill>
                    <a:srgbClr val="FF0000"/>
                  </a:solidFill>
                  <a:latin typeface="Franklin Gothic Book" pitchFamily="34" charset="0"/>
                </a:rPr>
                <a:t>Vital</a:t>
              </a:r>
            </a:p>
          </p:txBody>
        </p:sp>
      </p:grpSp>
      <p:sp>
        <p:nvSpPr>
          <p:cNvPr id="7" name="TextBox 6"/>
          <p:cNvSpPr txBox="1"/>
          <p:nvPr/>
        </p:nvSpPr>
        <p:spPr>
          <a:xfrm>
            <a:off x="1600202" y="6029980"/>
            <a:ext cx="8991599" cy="523220"/>
          </a:xfrm>
          <a:prstGeom prst="rect">
            <a:avLst/>
          </a:prstGeom>
          <a:noFill/>
        </p:spPr>
        <p:txBody>
          <a:bodyPr wrap="square">
            <a:spAutoFit/>
          </a:bodyPr>
          <a:lstStyle/>
          <a:p>
            <a:pPr algn="ctr">
              <a:spcAft>
                <a:spcPts val="600"/>
              </a:spcAft>
              <a:defRPr/>
            </a:pPr>
            <a:r>
              <a:rPr lang="en-US" sz="2800" b="1" dirty="0"/>
              <a:t>Creating Vital and Growing Small Group Ministries</a:t>
            </a:r>
          </a:p>
        </p:txBody>
      </p:sp>
      <p:sp>
        <p:nvSpPr>
          <p:cNvPr id="6" name="Rectangle 5"/>
          <p:cNvSpPr/>
          <p:nvPr/>
        </p:nvSpPr>
        <p:spPr>
          <a:xfrm>
            <a:off x="1524000" y="399128"/>
            <a:ext cx="9144000" cy="1277273"/>
          </a:xfrm>
          <a:prstGeom prst="rect">
            <a:avLst/>
          </a:prstGeom>
        </p:spPr>
        <p:txBody>
          <a:bodyPr wrap="square">
            <a:spAutoFit/>
          </a:bodyPr>
          <a:lstStyle/>
          <a:p>
            <a:pPr algn="ctr">
              <a:spcAft>
                <a:spcPts val="600"/>
              </a:spcAft>
              <a:defRPr/>
            </a:pPr>
            <a:r>
              <a:rPr lang="en-US" sz="4000" b="1" dirty="0">
                <a:solidFill>
                  <a:srgbClr val="FFFF00"/>
                </a:solidFill>
              </a:rPr>
              <a:t>EMPOWERING LAITY TO LEAD</a:t>
            </a:r>
          </a:p>
          <a:p>
            <a:pPr algn="ctr">
              <a:spcAft>
                <a:spcPts val="600"/>
              </a:spcAft>
              <a:defRPr/>
            </a:pPr>
            <a:r>
              <a:rPr lang="en-US" sz="3200" b="1" i="1" dirty="0">
                <a:solidFill>
                  <a:srgbClr val="FFFF00"/>
                </a:solidFill>
              </a:rPr>
              <a:t>LAY ACADEMY </a:t>
            </a:r>
            <a:r>
              <a:rPr lang="en-US" sz="3200" b="1" i="1" dirty="0" smtClean="0">
                <a:solidFill>
                  <a:srgbClr val="FFFF00"/>
                </a:solidFill>
              </a:rPr>
              <a:t>III</a:t>
            </a:r>
            <a:endParaRPr lang="en-US" sz="3200" b="1" i="1" dirty="0">
              <a:solidFill>
                <a:srgbClr val="FFFF00"/>
              </a:solidFill>
            </a:endParaRPr>
          </a:p>
        </p:txBody>
      </p:sp>
    </p:spTree>
    <p:extLst>
      <p:ext uri="{BB962C8B-B14F-4D97-AF65-F5344CB8AC3E}">
        <p14:creationId xmlns:p14="http://schemas.microsoft.com/office/powerpoint/2010/main" val="377757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3702" cy="6858958"/>
          </a:xfrm>
          <a:prstGeom prst="rect">
            <a:avLst/>
          </a:prstGeom>
        </p:spPr>
      </p:pic>
    </p:spTree>
    <p:extLst>
      <p:ext uri="{BB962C8B-B14F-4D97-AF65-F5344CB8AC3E}">
        <p14:creationId xmlns:p14="http://schemas.microsoft.com/office/powerpoint/2010/main" val="3108526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1.gstatic.com/images?q=tbn:ANd9GcQcP0XKr98iI22kc9s6DEsK_yu3kMfft_i-_KR8GjM_Pl3-FJ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762000"/>
            <a:ext cx="5422106" cy="542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66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216" y="1367118"/>
            <a:ext cx="9404723" cy="1400530"/>
          </a:xfrm>
        </p:spPr>
        <p:txBody>
          <a:bodyPr/>
          <a:lstStyle/>
          <a:p>
            <a:r>
              <a:rPr lang="en-US" sz="2800" b="1" dirty="0"/>
              <a:t>Hebrews </a:t>
            </a:r>
            <a:r>
              <a:rPr lang="en-US" sz="2800" b="1" dirty="0" smtClean="0"/>
              <a:t> 10:24-26                  (CEB)</a:t>
            </a:r>
            <a:r>
              <a:rPr lang="en-US" sz="2800" dirty="0" smtClean="0"/>
              <a:t/>
            </a:r>
            <a:br>
              <a:rPr lang="en-US" sz="2800" dirty="0" smtClean="0"/>
            </a:br>
            <a:r>
              <a:rPr lang="en-US" sz="2800" dirty="0"/>
              <a:t/>
            </a:r>
            <a:br>
              <a:rPr lang="en-US" sz="2800" dirty="0"/>
            </a:br>
            <a:r>
              <a:rPr lang="en-US" sz="2800" b="1" baseline="30000" dirty="0">
                <a:solidFill>
                  <a:srgbClr val="FFFF00"/>
                </a:solidFill>
              </a:rPr>
              <a:t>24 </a:t>
            </a:r>
            <a:r>
              <a:rPr lang="en-US" sz="2800" b="1" dirty="0">
                <a:solidFill>
                  <a:srgbClr val="FFFF00"/>
                </a:solidFill>
              </a:rPr>
              <a:t>And let us consider each other carefully for the purpose of sparking love and good deeds. </a:t>
            </a:r>
            <a:r>
              <a:rPr lang="en-US" sz="2800" b="1" baseline="30000" dirty="0">
                <a:solidFill>
                  <a:srgbClr val="FFFF00"/>
                </a:solidFill>
              </a:rPr>
              <a:t>25 </a:t>
            </a:r>
            <a:r>
              <a:rPr lang="en-US" sz="2800" b="1" u="sng" dirty="0">
                <a:solidFill>
                  <a:srgbClr val="92D050"/>
                </a:solidFill>
              </a:rPr>
              <a:t>Don’t stop meeting together with other believers</a:t>
            </a:r>
            <a:r>
              <a:rPr lang="en-US" sz="2800" b="1" dirty="0">
                <a:solidFill>
                  <a:srgbClr val="92D050"/>
                </a:solidFill>
              </a:rPr>
              <a:t>, </a:t>
            </a:r>
            <a:r>
              <a:rPr lang="en-US" sz="2800" b="1" dirty="0">
                <a:solidFill>
                  <a:srgbClr val="FFFF00"/>
                </a:solidFill>
              </a:rPr>
              <a:t>which some people have gotten into the habit of doing. Instead, encourage each other, especially as you see the day drawing near.</a:t>
            </a:r>
            <a:r>
              <a:rPr lang="en-US" dirty="0"/>
              <a:t/>
            </a:r>
            <a:br>
              <a:rPr lang="en-US" dirty="0"/>
            </a:br>
            <a:endParaRPr lang="en-US" dirty="0"/>
          </a:p>
        </p:txBody>
      </p:sp>
    </p:spTree>
    <p:extLst>
      <p:ext uri="{BB962C8B-B14F-4D97-AF65-F5344CB8AC3E}">
        <p14:creationId xmlns:p14="http://schemas.microsoft.com/office/powerpoint/2010/main" val="96040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1"/>
          <p:cNvSpPr txBox="1">
            <a:spLocks noChangeArrowheads="1"/>
          </p:cNvSpPr>
          <p:nvPr/>
        </p:nvSpPr>
        <p:spPr bwMode="auto">
          <a:xfrm>
            <a:off x="1524000" y="460376"/>
            <a:ext cx="9144000" cy="646331"/>
          </a:xfrm>
          <a:prstGeom prst="rect">
            <a:avLst/>
          </a:prstGeom>
          <a:noFill/>
          <a:ln w="12700" cap="sq">
            <a:noFill/>
            <a:miter lim="800000"/>
            <a:headEnd type="none" w="sm" len="sm"/>
            <a:tailEnd type="none" w="sm" len="sm"/>
          </a:ln>
        </p:spPr>
        <p:txBody>
          <a:bodyPr wrap="square">
            <a:spAutoFit/>
          </a:bodyPr>
          <a:lstStyle/>
          <a:p>
            <a:pPr algn="ctr"/>
            <a:r>
              <a:rPr lang="en-US" altLang="en-US" sz="3600" b="1" dirty="0">
                <a:solidFill>
                  <a:srgbClr val="FFFF00"/>
                </a:solidFill>
              </a:rPr>
              <a:t>JESUS AND SMALL GROUPS</a:t>
            </a:r>
          </a:p>
        </p:txBody>
      </p:sp>
      <p:pic>
        <p:nvPicPr>
          <p:cNvPr id="25606" name="Picture 17" descr="http://www.giaoly.org/en/wp-content/uploads/2011/07/jesus_teaching_a_new_commandment.jpg">
            <a:hlinkClick r:id="rId3"/>
          </p:cNvPr>
          <p:cNvPicPr>
            <a:picLocks noChangeAspect="1" noChangeArrowheads="1"/>
          </p:cNvPicPr>
          <p:nvPr/>
        </p:nvPicPr>
        <p:blipFill>
          <a:blip r:embed="rId4" cstate="email"/>
          <a:srcRect/>
          <a:stretch>
            <a:fillRect/>
          </a:stretch>
        </p:blipFill>
        <p:spPr bwMode="auto">
          <a:xfrm>
            <a:off x="6934200" y="1690551"/>
            <a:ext cx="3352800" cy="4306159"/>
          </a:xfrm>
          <a:prstGeom prst="rect">
            <a:avLst/>
          </a:prstGeom>
          <a:noFill/>
          <a:ln w="9525">
            <a:noFill/>
            <a:miter lim="800000"/>
            <a:headEnd/>
            <a:tailEnd/>
          </a:ln>
        </p:spPr>
      </p:pic>
      <p:sp>
        <p:nvSpPr>
          <p:cNvPr id="5" name="TextBox 4"/>
          <p:cNvSpPr txBox="1"/>
          <p:nvPr/>
        </p:nvSpPr>
        <p:spPr>
          <a:xfrm>
            <a:off x="2438400" y="2286001"/>
            <a:ext cx="4495800" cy="2708434"/>
          </a:xfrm>
          <a:prstGeom prst="rect">
            <a:avLst/>
          </a:prstGeom>
          <a:noFill/>
        </p:spPr>
        <p:txBody>
          <a:bodyPr wrap="square">
            <a:spAutoFit/>
          </a:bodyPr>
          <a:lstStyle/>
          <a:p>
            <a:pPr marL="342900" indent="-342900">
              <a:spcAft>
                <a:spcPts val="1800"/>
              </a:spcAft>
              <a:buClr>
                <a:srgbClr val="FFFF00"/>
              </a:buClr>
              <a:buFont typeface="Wingdings" panose="05000000000000000000" pitchFamily="2" charset="2"/>
              <a:buChar char="ü"/>
              <a:defRPr/>
            </a:pPr>
            <a:r>
              <a:rPr lang="en-US" sz="2800" dirty="0" smtClean="0"/>
              <a:t>Chose </a:t>
            </a:r>
            <a:r>
              <a:rPr lang="en-US" sz="2800" dirty="0"/>
              <a:t>and </a:t>
            </a:r>
            <a:r>
              <a:rPr lang="en-US" sz="2800" dirty="0" smtClean="0"/>
              <a:t>worked closely </a:t>
            </a:r>
            <a:r>
              <a:rPr lang="en-US" sz="2800" dirty="0"/>
              <a:t>with 12 Disciples</a:t>
            </a:r>
          </a:p>
          <a:p>
            <a:pPr marL="342900" indent="-342900">
              <a:spcAft>
                <a:spcPts val="1800"/>
              </a:spcAft>
              <a:buClr>
                <a:srgbClr val="FFFF00"/>
              </a:buClr>
              <a:buFont typeface="Wingdings" panose="05000000000000000000" pitchFamily="2" charset="2"/>
              <a:buChar char="ü"/>
              <a:defRPr/>
            </a:pPr>
            <a:r>
              <a:rPr lang="en-US" sz="2800" dirty="0" smtClean="0"/>
              <a:t>Sent out teams </a:t>
            </a:r>
            <a:r>
              <a:rPr lang="en-US" sz="2800" dirty="0"/>
              <a:t>of </a:t>
            </a:r>
            <a:r>
              <a:rPr lang="en-US" sz="2800" dirty="0" smtClean="0"/>
              <a:t>2</a:t>
            </a:r>
          </a:p>
          <a:p>
            <a:pPr marL="342900" indent="-342900">
              <a:spcAft>
                <a:spcPts val="1800"/>
              </a:spcAft>
              <a:buClr>
                <a:srgbClr val="FFFF00"/>
              </a:buClr>
              <a:buFont typeface="Wingdings" panose="05000000000000000000" pitchFamily="2" charset="2"/>
              <a:buChar char="ü"/>
              <a:defRPr/>
            </a:pPr>
            <a:r>
              <a:rPr lang="en-US" sz="2800" dirty="0" smtClean="0"/>
              <a:t>The Raising of Lazarus</a:t>
            </a:r>
            <a:endParaRPr lang="en-US" dirty="0"/>
          </a:p>
        </p:txBody>
      </p:sp>
    </p:spTree>
    <p:extLst>
      <p:ext uri="{BB962C8B-B14F-4D97-AF65-F5344CB8AC3E}">
        <p14:creationId xmlns:p14="http://schemas.microsoft.com/office/powerpoint/2010/main" val="226427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09964"/>
            <a:ext cx="8534399" cy="4247317"/>
          </a:xfrm>
          <a:prstGeom prst="rect">
            <a:avLst/>
          </a:prstGeom>
        </p:spPr>
        <p:txBody>
          <a:bodyPr wrap="square">
            <a:spAutoFit/>
          </a:bodyPr>
          <a:lstStyle/>
          <a:p>
            <a:r>
              <a:rPr lang="en-US" b="1" u="sng" dirty="0">
                <a:latin typeface="Calibri,sans-serif"/>
              </a:rPr>
              <a:t>From the Book of Discipline of the United Methodist Church:</a:t>
            </a:r>
            <a:endParaRPr lang="en-US" dirty="0">
              <a:latin typeface="Helvetica" panose="020B0604020202020204" pitchFamily="34" charset="0"/>
            </a:endParaRPr>
          </a:p>
          <a:p>
            <a:r>
              <a:rPr lang="en-US" b="1" dirty="0">
                <a:latin typeface="Calibri,sans-serif"/>
              </a:rPr>
              <a:t>¶</a:t>
            </a:r>
            <a:r>
              <a:rPr lang="en-US" b="1" dirty="0" smtClean="0">
                <a:latin typeface="Calibri,sans-serif"/>
              </a:rPr>
              <a:t>256.1</a:t>
            </a:r>
          </a:p>
          <a:p>
            <a:endParaRPr lang="en-US" b="1" dirty="0">
              <a:latin typeface="Calibri,sans-serif"/>
            </a:endParaRPr>
          </a:p>
          <a:p>
            <a:endParaRPr lang="en-US" dirty="0">
              <a:latin typeface="Helvetica" panose="020B0604020202020204" pitchFamily="34" charset="0"/>
            </a:endParaRPr>
          </a:p>
          <a:p>
            <a:r>
              <a:rPr lang="en-US" dirty="0">
                <a:latin typeface="Calibri,sans-serif"/>
              </a:rPr>
              <a:t>In each local church there shall be a variety of small group ministries, including the church school, for supporting the formation of Christian disciples focused on the transformation of the world, These small groups make concentrate on teaching and learning, fellowship, support, community </a:t>
            </a:r>
            <a:r>
              <a:rPr lang="en-US" dirty="0" smtClean="0">
                <a:latin typeface="Calibri,sans-serif"/>
              </a:rPr>
              <a:t>ministries</a:t>
            </a:r>
            <a:r>
              <a:rPr lang="en-US" dirty="0">
                <a:latin typeface="Calibri,sans-serif"/>
              </a:rPr>
              <a:t>, and accountability. Members of faith, The </a:t>
            </a:r>
            <a:r>
              <a:rPr lang="en-US" dirty="0" smtClean="0">
                <a:latin typeface="Calibri,sans-serif"/>
              </a:rPr>
              <a:t>United </a:t>
            </a:r>
            <a:r>
              <a:rPr lang="en-US" dirty="0">
                <a:latin typeface="Calibri,sans-serif"/>
              </a:rPr>
              <a:t>Methodist Church and the societal context in which the church finds itself. In addition, small groups, including the church school, shall provide people with opportunities, spiritual discernment, Bible study, theological reflection, prayer, community building, service with the poor and marginalized, and advocacy for peace and justice</a:t>
            </a:r>
            <a:r>
              <a:rPr lang="en-US" dirty="0" smtClean="0">
                <a:latin typeface="Calibri,sans-serif"/>
              </a:rPr>
              <a:t>....</a:t>
            </a:r>
          </a:p>
          <a:p>
            <a:endParaRPr lang="en-US" b="0" i="0" dirty="0">
              <a:effectLst/>
              <a:latin typeface="Calibri,sans-serif"/>
            </a:endParaRPr>
          </a:p>
          <a:p>
            <a:endParaRPr lang="en-US" b="0" i="0" dirty="0">
              <a:effectLst/>
              <a:latin typeface="Helvetica" panose="020B0604020202020204" pitchFamily="34" charset="0"/>
            </a:endParaRPr>
          </a:p>
        </p:txBody>
      </p:sp>
    </p:spTree>
    <p:extLst>
      <p:ext uri="{BB962C8B-B14F-4D97-AF65-F5344CB8AC3E}">
        <p14:creationId xmlns:p14="http://schemas.microsoft.com/office/powerpoint/2010/main" val="489316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1"/>
          <p:cNvSpPr txBox="1">
            <a:spLocks noChangeArrowheads="1"/>
          </p:cNvSpPr>
          <p:nvPr/>
        </p:nvSpPr>
        <p:spPr bwMode="auto">
          <a:xfrm>
            <a:off x="4327526" y="508000"/>
            <a:ext cx="184731" cy="369332"/>
          </a:xfrm>
          <a:prstGeom prst="rect">
            <a:avLst/>
          </a:prstGeom>
          <a:noFill/>
          <a:ln w="12700" cap="sq">
            <a:noFill/>
            <a:miter lim="800000"/>
            <a:headEnd type="none" w="sm" len="sm"/>
            <a:tailEnd type="none" w="sm" len="sm"/>
          </a:ln>
        </p:spPr>
        <p:txBody>
          <a:bodyPr wrap="none">
            <a:spAutoFit/>
          </a:bodyPr>
          <a:lstStyle/>
          <a:p>
            <a:endParaRPr lang="en-US" altLang="en-US" dirty="0"/>
          </a:p>
        </p:txBody>
      </p:sp>
      <p:sp>
        <p:nvSpPr>
          <p:cNvPr id="641026" name="Rectangle 2"/>
          <p:cNvSpPr>
            <a:spLocks noChangeArrowheads="1"/>
          </p:cNvSpPr>
          <p:nvPr/>
        </p:nvSpPr>
        <p:spPr bwMode="auto">
          <a:xfrm>
            <a:off x="1524000" y="473076"/>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tx2"/>
                </a:solidFill>
                <a:latin typeface="Tahoma" panose="020B0604030504040204" pitchFamily="34" charset="0"/>
              </a:defRPr>
            </a:lvl1pPr>
            <a:lvl2pPr>
              <a:defRPr sz="4400" b="1">
                <a:solidFill>
                  <a:schemeClr val="tx2"/>
                </a:solidFill>
                <a:latin typeface="Tahoma" panose="020B0604030504040204" pitchFamily="34" charset="0"/>
              </a:defRPr>
            </a:lvl2pPr>
            <a:lvl3pPr>
              <a:defRPr sz="4400" b="1">
                <a:solidFill>
                  <a:schemeClr val="tx2"/>
                </a:solidFill>
                <a:latin typeface="Tahoma" panose="020B0604030504040204" pitchFamily="34" charset="0"/>
              </a:defRPr>
            </a:lvl3pPr>
            <a:lvl4pPr>
              <a:defRPr sz="4400" b="1">
                <a:solidFill>
                  <a:schemeClr val="tx2"/>
                </a:solidFill>
                <a:latin typeface="Tahoma" panose="020B0604030504040204" pitchFamily="34" charset="0"/>
              </a:defRPr>
            </a:lvl4pPr>
            <a:lvl5pPr>
              <a:defRPr sz="4400" b="1">
                <a:solidFill>
                  <a:schemeClr val="tx2"/>
                </a:solidFill>
                <a:latin typeface="Tahoma" panose="020B0604030504040204" pitchFamily="34" charset="0"/>
              </a:defRPr>
            </a:lvl5pPr>
            <a:lvl6pPr marL="457200" eaLnBrk="0" fontAlgn="base" hangingPunct="0">
              <a:spcBef>
                <a:spcPct val="0"/>
              </a:spcBef>
              <a:spcAft>
                <a:spcPct val="0"/>
              </a:spcAft>
              <a:defRPr sz="4400" b="1">
                <a:solidFill>
                  <a:schemeClr val="tx2"/>
                </a:solidFill>
                <a:latin typeface="Tahoma" panose="020B0604030504040204" pitchFamily="34" charset="0"/>
              </a:defRPr>
            </a:lvl6pPr>
            <a:lvl7pPr marL="914400" eaLnBrk="0" fontAlgn="base" hangingPunct="0">
              <a:spcBef>
                <a:spcPct val="0"/>
              </a:spcBef>
              <a:spcAft>
                <a:spcPct val="0"/>
              </a:spcAft>
              <a:defRPr sz="4400" b="1">
                <a:solidFill>
                  <a:schemeClr val="tx2"/>
                </a:solidFill>
                <a:latin typeface="Tahoma" panose="020B0604030504040204" pitchFamily="34" charset="0"/>
              </a:defRPr>
            </a:lvl7pPr>
            <a:lvl8pPr marL="1371600" eaLnBrk="0" fontAlgn="base" hangingPunct="0">
              <a:spcBef>
                <a:spcPct val="0"/>
              </a:spcBef>
              <a:spcAft>
                <a:spcPct val="0"/>
              </a:spcAft>
              <a:defRPr sz="4400" b="1">
                <a:solidFill>
                  <a:schemeClr val="tx2"/>
                </a:solidFill>
                <a:latin typeface="Tahoma" panose="020B0604030504040204" pitchFamily="34" charset="0"/>
              </a:defRPr>
            </a:lvl8pPr>
            <a:lvl9pPr marL="1828800" eaLnBrk="0" fontAlgn="base" hangingPunct="0">
              <a:spcBef>
                <a:spcPct val="0"/>
              </a:spcBef>
              <a:spcAft>
                <a:spcPct val="0"/>
              </a:spcAft>
              <a:defRPr sz="4400" b="1">
                <a:solidFill>
                  <a:schemeClr val="tx2"/>
                </a:solidFill>
                <a:latin typeface="Tahoma" panose="020B0604030504040204" pitchFamily="34" charset="0"/>
              </a:defRPr>
            </a:lvl9pPr>
          </a:lstStyle>
          <a:p>
            <a:pPr algn="ctr" eaLnBrk="1" hangingPunct="1">
              <a:lnSpc>
                <a:spcPct val="150000"/>
              </a:lnSpc>
              <a:defRPr/>
            </a:pPr>
            <a:r>
              <a:rPr lang="en-US" sz="3600" dirty="0">
                <a:solidFill>
                  <a:srgbClr val="FFFF00"/>
                </a:solidFill>
                <a:effectLst>
                  <a:outerShdw blurRad="38100" dist="38100" dir="2700000" algn="tl">
                    <a:srgbClr val="000000"/>
                  </a:outerShdw>
                </a:effectLst>
                <a:latin typeface="Calibri" panose="020F0502020204030204" pitchFamily="34" charset="0"/>
              </a:rPr>
              <a:t>GNJUMC STRATEGIC MINISTRY PLAN </a:t>
            </a:r>
            <a:br>
              <a:rPr lang="en-US" sz="3600" dirty="0">
                <a:solidFill>
                  <a:srgbClr val="FFFF00"/>
                </a:solidFill>
                <a:effectLst>
                  <a:outerShdw blurRad="38100" dist="38100" dir="2700000" algn="tl">
                    <a:srgbClr val="000000"/>
                  </a:outerShdw>
                </a:effectLst>
                <a:latin typeface="Calibri" panose="020F0502020204030204" pitchFamily="34" charset="0"/>
              </a:rPr>
            </a:br>
            <a:endParaRPr lang="en-US" sz="3600" u="sng" dirty="0">
              <a:solidFill>
                <a:schemeClr val="tx1"/>
              </a:solidFill>
              <a:effectLst>
                <a:outerShdw blurRad="38100" dist="38100" dir="2700000" algn="tl">
                  <a:srgbClr val="000000"/>
                </a:outerShdw>
              </a:effectLst>
              <a:latin typeface="Calibri" panose="020F0502020204030204" pitchFamily="34" charset="0"/>
            </a:endParaRPr>
          </a:p>
        </p:txBody>
      </p:sp>
      <p:sp>
        <p:nvSpPr>
          <p:cNvPr id="29701" name="Text Box 11"/>
          <p:cNvSpPr txBox="1">
            <a:spLocks noChangeArrowheads="1"/>
          </p:cNvSpPr>
          <p:nvPr/>
        </p:nvSpPr>
        <p:spPr bwMode="auto">
          <a:xfrm>
            <a:off x="1524000" y="2576830"/>
            <a:ext cx="9241632" cy="3108543"/>
          </a:xfrm>
          <a:prstGeom prst="rect">
            <a:avLst/>
          </a:prstGeom>
          <a:noFill/>
          <a:ln w="12700" cap="sq">
            <a:noFill/>
            <a:miter lim="800000"/>
            <a:headEnd type="none" w="sm" len="sm"/>
            <a:tailEnd type="none" w="sm" len="sm"/>
          </a:ln>
          <a:effectLst/>
        </p:spPr>
        <p:txBody>
          <a:bodyPr wrap="none">
            <a:spAutoFit/>
          </a:bodyPr>
          <a:lstStyle/>
          <a:p>
            <a:r>
              <a:rPr lang="en-US" altLang="en-US" sz="2800" i="1" dirty="0"/>
              <a:t>“Vital congregations evidence their vitality through</a:t>
            </a:r>
          </a:p>
          <a:p>
            <a:r>
              <a:rPr lang="en-US" altLang="en-US" sz="2800" i="1" dirty="0"/>
              <a:t>  the number of disciples in small groups for learning </a:t>
            </a:r>
          </a:p>
          <a:p>
            <a:r>
              <a:rPr lang="en-US" altLang="en-US" sz="2800" i="1" dirty="0"/>
              <a:t>  and faith formation.”</a:t>
            </a:r>
          </a:p>
          <a:p>
            <a:endParaRPr lang="en-US" altLang="en-US" sz="2800" i="1" dirty="0"/>
          </a:p>
          <a:p>
            <a:r>
              <a:rPr lang="en-US" altLang="en-US" sz="2800" i="1" dirty="0"/>
              <a:t>“To be achieved by 2018 – </a:t>
            </a:r>
            <a:r>
              <a:rPr lang="en-US" altLang="en-US" sz="2800" b="1" i="1" u="sng" dirty="0">
                <a:solidFill>
                  <a:srgbClr val="FFFF00"/>
                </a:solidFill>
              </a:rPr>
              <a:t>increase the percentage</a:t>
            </a:r>
          </a:p>
          <a:p>
            <a:r>
              <a:rPr lang="en-US" altLang="en-US" sz="2800" b="1" i="1" dirty="0">
                <a:solidFill>
                  <a:srgbClr val="FFFF00"/>
                </a:solidFill>
              </a:rPr>
              <a:t>  </a:t>
            </a:r>
            <a:r>
              <a:rPr lang="en-US" altLang="en-US" sz="2800" b="1" i="1" u="sng" dirty="0">
                <a:solidFill>
                  <a:srgbClr val="FFFF00"/>
                </a:solidFill>
              </a:rPr>
              <a:t>of worshipers in small groups from 43% to 75%.”</a:t>
            </a:r>
          </a:p>
          <a:p>
            <a:endParaRPr lang="en-US" altLang="en-US" sz="2800" i="1" dirty="0"/>
          </a:p>
        </p:txBody>
      </p:sp>
    </p:spTree>
    <p:extLst>
      <p:ext uri="{BB962C8B-B14F-4D97-AF65-F5344CB8AC3E}">
        <p14:creationId xmlns:p14="http://schemas.microsoft.com/office/powerpoint/2010/main" val="197621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1">
                                            <p:txEl>
                                              <p:pRg st="4" end="4"/>
                                            </p:txEl>
                                          </p:spTgt>
                                        </p:tgtEl>
                                        <p:attrNameLst>
                                          <p:attrName>style.visibility</p:attrName>
                                        </p:attrNameLst>
                                      </p:cBhvr>
                                      <p:to>
                                        <p:strVal val="visible"/>
                                      </p:to>
                                    </p:set>
                                    <p:animEffect transition="in" filter="dissolve">
                                      <p:cBhvr>
                                        <p:cTn id="7" dur="500"/>
                                        <p:tgtEl>
                                          <p:spTgt spid="29701">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701">
                                            <p:txEl>
                                              <p:pRg st="5" end="5"/>
                                            </p:txEl>
                                          </p:spTgt>
                                        </p:tgtEl>
                                        <p:attrNameLst>
                                          <p:attrName>style.visibility</p:attrName>
                                        </p:attrNameLst>
                                      </p:cBhvr>
                                      <p:to>
                                        <p:strVal val="visible"/>
                                      </p:to>
                                    </p:set>
                                    <p:animEffect transition="in" filter="dissolve">
                                      <p:cBhvr>
                                        <p:cTn id="10" dur="500"/>
                                        <p:tgtEl>
                                          <p:spTgt spid="297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Groups Ministry Bring Vitality Because:</a:t>
            </a:r>
            <a:endParaRPr lang="en-US" b="1" dirty="0"/>
          </a:p>
        </p:txBody>
      </p:sp>
      <p:sp>
        <p:nvSpPr>
          <p:cNvPr id="3" name="Content Placeholder 2"/>
          <p:cNvSpPr>
            <a:spLocks noGrp="1"/>
          </p:cNvSpPr>
          <p:nvPr>
            <p:ph idx="1"/>
          </p:nvPr>
        </p:nvSpPr>
        <p:spPr>
          <a:xfrm>
            <a:off x="1103312" y="2052918"/>
            <a:ext cx="9595168" cy="4195481"/>
          </a:xfrm>
        </p:spPr>
        <p:txBody>
          <a:bodyPr>
            <a:normAutofit/>
          </a:bodyPr>
          <a:lstStyle/>
          <a:p>
            <a:r>
              <a:rPr lang="en-US" sz="3200" b="1" dirty="0" smtClean="0"/>
              <a:t>It Deepens Relationships with People and God </a:t>
            </a:r>
          </a:p>
          <a:p>
            <a:pPr lvl="1"/>
            <a:r>
              <a:rPr lang="en-US" sz="3200" b="1" smtClean="0">
                <a:solidFill>
                  <a:srgbClr val="FFFF00"/>
                </a:solidFill>
              </a:rPr>
              <a:t>Builds Christian Community</a:t>
            </a:r>
            <a:endParaRPr lang="en-US" sz="3200" b="1" dirty="0" smtClean="0">
              <a:solidFill>
                <a:srgbClr val="FFFF00"/>
              </a:solidFill>
            </a:endParaRPr>
          </a:p>
          <a:p>
            <a:pPr lvl="1"/>
            <a:r>
              <a:rPr lang="en-US" sz="3200" b="1" dirty="0" smtClean="0">
                <a:solidFill>
                  <a:srgbClr val="FFFF00"/>
                </a:solidFill>
              </a:rPr>
              <a:t>Builds Support Networks</a:t>
            </a:r>
          </a:p>
          <a:p>
            <a:pPr lvl="1"/>
            <a:endParaRPr lang="en-US" sz="2000" b="1" dirty="0"/>
          </a:p>
          <a:p>
            <a:pPr marL="457200" lvl="1" indent="0">
              <a:buNone/>
            </a:pPr>
            <a:r>
              <a:rPr lang="en-US" sz="2400" b="1" dirty="0" smtClean="0"/>
              <a:t> </a:t>
            </a:r>
            <a:endParaRPr lang="en-US" sz="2400" b="1" dirty="0"/>
          </a:p>
          <a:p>
            <a:pPr lvl="1"/>
            <a:endParaRPr lang="en-US" sz="2400" b="1" dirty="0"/>
          </a:p>
          <a:p>
            <a:pPr lvl="1"/>
            <a:endParaRPr lang="en-US" sz="2400" b="1" dirty="0"/>
          </a:p>
          <a:p>
            <a:pPr lvl="1"/>
            <a:endParaRPr lang="en-US" sz="2400" b="1" dirty="0"/>
          </a:p>
        </p:txBody>
      </p:sp>
    </p:spTree>
    <p:extLst>
      <p:ext uri="{BB962C8B-B14F-4D97-AF65-F5344CB8AC3E}">
        <p14:creationId xmlns:p14="http://schemas.microsoft.com/office/powerpoint/2010/main" val="6264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71880" y="2547938"/>
            <a:ext cx="7772400" cy="1470025"/>
          </a:xfrm>
        </p:spPr>
        <p:txBody>
          <a:bodyPr>
            <a:noAutofit/>
          </a:bodyPr>
          <a:lstStyle/>
          <a:p>
            <a:r>
              <a:rPr lang="en-US" sz="4000" b="1" dirty="0" smtClean="0"/>
              <a:t>“Americans are among the loneliest people in the world.”</a:t>
            </a:r>
            <a:endParaRPr lang="en-US" sz="4000" b="1" dirty="0"/>
          </a:p>
        </p:txBody>
      </p:sp>
      <p:sp>
        <p:nvSpPr>
          <p:cNvPr id="4" name="Subtitle 3"/>
          <p:cNvSpPr>
            <a:spLocks noGrp="1"/>
          </p:cNvSpPr>
          <p:nvPr>
            <p:ph type="subTitle" idx="1"/>
          </p:nvPr>
        </p:nvSpPr>
        <p:spPr>
          <a:xfrm>
            <a:off x="4958080" y="4437380"/>
            <a:ext cx="6400800" cy="1066800"/>
          </a:xfrm>
        </p:spPr>
        <p:txBody>
          <a:bodyPr>
            <a:normAutofit/>
          </a:bodyPr>
          <a:lstStyle/>
          <a:p>
            <a:r>
              <a:rPr lang="en-US" sz="2400" b="1" dirty="0" smtClean="0"/>
              <a:t>- George Gallup, Jr</a:t>
            </a:r>
            <a:endParaRPr lang="en-US" sz="2400" b="1" dirty="0"/>
          </a:p>
        </p:txBody>
      </p:sp>
      <p:pic>
        <p:nvPicPr>
          <p:cNvPr id="7170" name="Picture 2" descr="https://encrypted-tbn0.gstatic.com/images?q=tbn:ANd9GcSHnObN8wMwshR5a0cIPUC8zN2HlOfQ9U88UPlpRleqN54z8os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561" y="1227455"/>
            <a:ext cx="25050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49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2165</TotalTime>
  <Words>736</Words>
  <Application>Microsoft Office PowerPoint</Application>
  <PresentationFormat>Widescreen</PresentationFormat>
  <Paragraphs>136</Paragraphs>
  <Slides>34</Slides>
  <Notes>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Calibri,sans-serif</vt:lpstr>
      <vt:lpstr>Century Gothic</vt:lpstr>
      <vt:lpstr>Franklin Gothic Book</vt:lpstr>
      <vt:lpstr>Helvetica</vt:lpstr>
      <vt:lpstr>Tahoma</vt:lpstr>
      <vt:lpstr>TradeGothicLTStd-BdCn20</vt:lpstr>
      <vt:lpstr>Wingdings</vt:lpstr>
      <vt:lpstr>Wingdings 3</vt:lpstr>
      <vt:lpstr>Ion</vt:lpstr>
      <vt:lpstr>PowerPoint Presentation</vt:lpstr>
      <vt:lpstr>PowerPoint Presentation</vt:lpstr>
      <vt:lpstr>PowerPoint Presentation</vt:lpstr>
      <vt:lpstr>Hebrews  10:24-26                  (CEB)  24 And let us consider each other carefully for the purpose of sparking love and good deeds. 25 Don’t stop meeting together with other believers, which some people have gotten into the habit of doing. Instead, encourage each other, especially as you see the day drawing near. </vt:lpstr>
      <vt:lpstr>PowerPoint Presentation</vt:lpstr>
      <vt:lpstr>PowerPoint Presentation</vt:lpstr>
      <vt:lpstr>PowerPoint Presentation</vt:lpstr>
      <vt:lpstr>Small Groups Ministry Bring Vitality Because:</vt:lpstr>
      <vt:lpstr>“Americans are among the loneliest people in the world.”</vt:lpstr>
      <vt:lpstr>PowerPoint Presentation</vt:lpstr>
      <vt:lpstr>PowerPoint Presentation</vt:lpstr>
      <vt:lpstr>PowerPoint Presentation</vt:lpstr>
      <vt:lpstr>PowerPoint Presentation</vt:lpstr>
      <vt:lpstr>PowerPoint Presentation</vt:lpstr>
      <vt:lpstr>Acquaintance = Friendship</vt:lpstr>
      <vt:lpstr>Most Spiritually Vulnerable when Isolated</vt:lpstr>
      <vt:lpstr>    </vt:lpstr>
      <vt:lpstr>Small Groups Ministry Bring Vitality Because:</vt:lpstr>
      <vt:lpstr>50% of adult Christians believe there should be more to Christian Life.</vt:lpstr>
      <vt:lpstr>Millennials want substance.</vt:lpstr>
      <vt:lpstr>SMALL GROUPS ENCOURAGE SPIRITUAL GROWTH </vt:lpstr>
      <vt:lpstr>“But we’re a small church, we already are a small group.”  </vt:lpstr>
      <vt:lpstr>What is Small Group Ministry?</vt:lpstr>
      <vt:lpstr>The Most Successful Small Groups:</vt:lpstr>
      <vt:lpstr>PowerPoint Presentation</vt:lpstr>
      <vt:lpstr>PowerPoint Presentation</vt:lpstr>
      <vt:lpstr>YOU ARE NOT ALONE! The CONFERENCE is here to support you!</vt:lpstr>
      <vt:lpstr>Small Group Resource Team </vt:lpstr>
      <vt:lpstr>PowerPoint Presentation</vt:lpstr>
      <vt:lpstr>Discipleship Ministries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Caulfield</dc:creator>
  <cp:lastModifiedBy>Beth Caulfield</cp:lastModifiedBy>
  <cp:revision>52</cp:revision>
  <dcterms:created xsi:type="dcterms:W3CDTF">2014-09-26T10:44:39Z</dcterms:created>
  <dcterms:modified xsi:type="dcterms:W3CDTF">2016-04-13T13:40:26Z</dcterms:modified>
</cp:coreProperties>
</file>