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63" r:id="rId3"/>
    <p:sldId id="257" r:id="rId4"/>
    <p:sldId id="258" r:id="rId5"/>
    <p:sldId id="260" r:id="rId6"/>
    <p:sldId id="261" r:id="rId7"/>
    <p:sldId id="262" r:id="rId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04" autoAdjust="0"/>
    <p:restoredTop sz="94660"/>
  </p:normalViewPr>
  <p:slideViewPr>
    <p:cSldViewPr snapToGrid="0">
      <p:cViewPr varScale="1">
        <p:scale>
          <a:sx n="116" d="100"/>
          <a:sy n="116" d="100"/>
        </p:scale>
        <p:origin x="390" y="7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EE0EE1-BE0C-435A-B543-2E7294259B21}" type="datetimeFigureOut">
              <a:rPr lang="en-US" smtClean="0"/>
              <a:t>10/28/2015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C66269-5699-41CB-A8F7-40B943D4E13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516011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EE0EE1-BE0C-435A-B543-2E7294259B21}" type="datetimeFigureOut">
              <a:rPr lang="en-US" smtClean="0"/>
              <a:t>10/28/2015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C66269-5699-41CB-A8F7-40B943D4E13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8832152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EE0EE1-BE0C-435A-B543-2E7294259B21}" type="datetimeFigureOut">
              <a:rPr lang="en-US" smtClean="0"/>
              <a:t>10/28/2015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C66269-5699-41CB-A8F7-40B943D4E13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7296614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EE0EE1-BE0C-435A-B543-2E7294259B21}" type="datetimeFigureOut">
              <a:rPr lang="en-US" smtClean="0"/>
              <a:t>10/28/2015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C66269-5699-41CB-A8F7-40B943D4E13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3514416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EE0EE1-BE0C-435A-B543-2E7294259B21}" type="datetimeFigureOut">
              <a:rPr lang="en-US" smtClean="0"/>
              <a:t>10/28/2015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C66269-5699-41CB-A8F7-40B943D4E13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0365590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EE0EE1-BE0C-435A-B543-2E7294259B21}" type="datetimeFigureOut">
              <a:rPr lang="en-US" smtClean="0"/>
              <a:t>10/28/2015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C66269-5699-41CB-A8F7-40B943D4E13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9048686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EE0EE1-BE0C-435A-B543-2E7294259B21}" type="datetimeFigureOut">
              <a:rPr lang="en-US" smtClean="0"/>
              <a:t>10/28/2015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C66269-5699-41CB-A8F7-40B943D4E13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22600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EE0EE1-BE0C-435A-B543-2E7294259B21}" type="datetimeFigureOut">
              <a:rPr lang="en-US" smtClean="0"/>
              <a:t>10/28/2015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C66269-5699-41CB-A8F7-40B943D4E13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498319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EE0EE1-BE0C-435A-B543-2E7294259B21}" type="datetimeFigureOut">
              <a:rPr lang="en-US" smtClean="0"/>
              <a:t>10/28/2015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C66269-5699-41CB-A8F7-40B943D4E13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89726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EE0EE1-BE0C-435A-B543-2E7294259B21}" type="datetimeFigureOut">
              <a:rPr lang="en-US" smtClean="0"/>
              <a:t>10/28/2015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C66269-5699-41CB-A8F7-40B943D4E13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938592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EE0EE1-BE0C-435A-B543-2E7294259B21}" type="datetimeFigureOut">
              <a:rPr lang="en-US" smtClean="0"/>
              <a:t>10/28/2015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C66269-5699-41CB-A8F7-40B943D4E13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357357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7EE0EE1-BE0C-435A-B543-2E7294259B21}" type="datetimeFigureOut">
              <a:rPr lang="en-US" smtClean="0"/>
              <a:t>10/28/2015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6C66269-5699-41CB-A8F7-40B943D4E13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916167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794129" y="1215077"/>
            <a:ext cx="10276764" cy="28315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dirty="0" smtClean="0">
                <a:solidFill>
                  <a:srgbClr val="002060"/>
                </a:solidFill>
              </a:rPr>
              <a:t>Regional Day with </a:t>
            </a:r>
          </a:p>
          <a:p>
            <a:pPr algn="ctr"/>
            <a:r>
              <a:rPr lang="en-US" sz="4400" dirty="0" smtClean="0">
                <a:solidFill>
                  <a:srgbClr val="002060"/>
                </a:solidFill>
              </a:rPr>
              <a:t>Bishop John Schol</a:t>
            </a:r>
          </a:p>
          <a:p>
            <a:endParaRPr lang="en-US" dirty="0" smtClean="0"/>
          </a:p>
          <a:p>
            <a:pPr algn="ctr"/>
            <a:endParaRPr lang="en-US" sz="2400" dirty="0" smtClean="0"/>
          </a:p>
          <a:p>
            <a:pPr algn="ctr"/>
            <a:endParaRPr lang="en-US" sz="2400" dirty="0"/>
          </a:p>
          <a:p>
            <a:endParaRPr lang="en-US" sz="2400" dirty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86397" y="3232232"/>
            <a:ext cx="1492227" cy="22383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937903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736979" y="900752"/>
            <a:ext cx="10276764" cy="489364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rgbClr val="002060"/>
                </a:solidFill>
              </a:rPr>
              <a:t>Regional Day with Bishop John Schol</a:t>
            </a:r>
          </a:p>
          <a:p>
            <a:endParaRPr lang="en-US" dirty="0" smtClean="0"/>
          </a:p>
          <a:p>
            <a:pPr algn="ctr"/>
            <a:r>
              <a:rPr lang="en-US" sz="2800" dirty="0" smtClean="0">
                <a:solidFill>
                  <a:srgbClr val="7030A0"/>
                </a:solidFill>
              </a:rPr>
              <a:t>Trust within the Church</a:t>
            </a:r>
            <a:endParaRPr lang="en-US" sz="2800" dirty="0">
              <a:solidFill>
                <a:srgbClr val="7030A0"/>
              </a:solidFill>
            </a:endParaRPr>
          </a:p>
          <a:p>
            <a:endParaRPr lang="en-US" dirty="0"/>
          </a:p>
          <a:p>
            <a:r>
              <a:rPr lang="en-US" sz="2400" dirty="0" smtClean="0"/>
              <a:t>In </a:t>
            </a:r>
            <a:r>
              <a:rPr lang="en-US" sz="2400" dirty="0"/>
              <a:t>a recent study, trust was found to be the number one issue to address within The United Methodist Church</a:t>
            </a:r>
            <a:r>
              <a:rPr lang="en-US" sz="2400" dirty="0" smtClean="0"/>
              <a:t>. Without trust we use behaviors that do not build up the body of Christ. </a:t>
            </a:r>
          </a:p>
          <a:p>
            <a:endParaRPr lang="en-US" sz="2400" dirty="0" smtClean="0"/>
          </a:p>
          <a:p>
            <a:pPr marL="457200" indent="-457200">
              <a:buFont typeface="+mj-lt"/>
              <a:buAutoNum type="arabicPeriod"/>
            </a:pPr>
            <a:r>
              <a:rPr lang="en-US" sz="2400" dirty="0"/>
              <a:t>What behaviors have trust as a starting point?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400" dirty="0" smtClean="0"/>
              <a:t>What behaviors do not have trust as a starting point?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400" dirty="0" smtClean="0"/>
              <a:t>What will we do to grow trust?</a:t>
            </a:r>
          </a:p>
          <a:p>
            <a:endParaRPr lang="en-US" sz="2400" dirty="0"/>
          </a:p>
          <a:p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295276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5258" y="391632"/>
            <a:ext cx="11086203" cy="61319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66684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794129" y="529277"/>
            <a:ext cx="10276764" cy="63709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rgbClr val="002060"/>
                </a:solidFill>
              </a:rPr>
              <a:t>Regional Day with Bishop John Schol</a:t>
            </a:r>
          </a:p>
          <a:p>
            <a:endParaRPr lang="en-US" dirty="0" smtClean="0"/>
          </a:p>
          <a:p>
            <a:pPr algn="ctr"/>
            <a:r>
              <a:rPr lang="en-US" sz="2800" dirty="0" smtClean="0">
                <a:solidFill>
                  <a:srgbClr val="7030A0"/>
                </a:solidFill>
              </a:rPr>
              <a:t>Appointments and Pastoral Expectation</a:t>
            </a:r>
            <a:endParaRPr lang="en-US" sz="2800" dirty="0">
              <a:solidFill>
                <a:srgbClr val="7030A0"/>
              </a:solidFill>
            </a:endParaRPr>
          </a:p>
          <a:p>
            <a:endParaRPr lang="en-US" dirty="0"/>
          </a:p>
          <a:p>
            <a:r>
              <a:rPr lang="en-US" sz="2400" dirty="0" smtClean="0"/>
              <a:t>Appointment </a:t>
            </a:r>
            <a:r>
              <a:rPr lang="en-US" sz="2400" dirty="0" smtClean="0"/>
              <a:t>process</a:t>
            </a:r>
          </a:p>
          <a:p>
            <a:r>
              <a:rPr lang="en-US" sz="2400" dirty="0" smtClean="0"/>
              <a:t>Pastoral Expectations - The </a:t>
            </a:r>
            <a:r>
              <a:rPr lang="en-US" sz="2400" dirty="0"/>
              <a:t>basic expectations for every pastor are:</a:t>
            </a:r>
          </a:p>
          <a:p>
            <a:pPr marL="457200" lvl="0" indent="-457200">
              <a:buFont typeface="+mj-lt"/>
              <a:buAutoNum type="arabicPeriod"/>
            </a:pPr>
            <a:r>
              <a:rPr lang="en-US" sz="2400" b="1" dirty="0"/>
              <a:t>Connect and relate</a:t>
            </a:r>
            <a:r>
              <a:rPr lang="en-US" sz="2400" dirty="0"/>
              <a:t> well with church leadership and membership and community residents.</a:t>
            </a:r>
          </a:p>
          <a:p>
            <a:pPr marL="457200" lvl="0" indent="-457200">
              <a:buFont typeface="+mj-lt"/>
              <a:buAutoNum type="arabicPeriod"/>
            </a:pPr>
            <a:r>
              <a:rPr lang="en-US" sz="2400" b="1" dirty="0"/>
              <a:t>Develop leaders</a:t>
            </a:r>
            <a:r>
              <a:rPr lang="en-US" sz="2400" dirty="0"/>
              <a:t> within the congregation.</a:t>
            </a:r>
          </a:p>
          <a:p>
            <a:pPr marL="457200" lvl="0" indent="-457200">
              <a:buFont typeface="+mj-lt"/>
              <a:buAutoNum type="arabicPeriod"/>
            </a:pPr>
            <a:r>
              <a:rPr lang="en-US" sz="2400" b="1" dirty="0"/>
              <a:t>Lead </a:t>
            </a:r>
            <a:r>
              <a:rPr lang="en-US" sz="2400" dirty="0"/>
              <a:t>the congregation to deeper faith and service in the world. </a:t>
            </a:r>
          </a:p>
          <a:p>
            <a:pPr marL="457200" lvl="0" indent="-457200">
              <a:buFont typeface="+mj-lt"/>
              <a:buAutoNum type="arabicPeriod"/>
            </a:pPr>
            <a:r>
              <a:rPr lang="en-US" sz="2400" b="1" dirty="0"/>
              <a:t>Increase vitality</a:t>
            </a:r>
            <a:r>
              <a:rPr lang="en-US" sz="2400" dirty="0"/>
              <a:t> through inspiring worship and messages, attracting and making new disciples, and engaging disciples in small groups, community hands-on mission and generous giving.</a:t>
            </a:r>
          </a:p>
          <a:p>
            <a:pPr marL="457200" lvl="0" indent="-457200">
              <a:buFont typeface="+mj-lt"/>
              <a:buAutoNum type="arabicPeriod"/>
            </a:pPr>
            <a:r>
              <a:rPr lang="en-US" sz="2400" b="1" dirty="0"/>
              <a:t>Raise</a:t>
            </a:r>
            <a:r>
              <a:rPr lang="en-US" sz="2400" dirty="0"/>
              <a:t> sufficient funds for their salary and benefits, shared ministries, ongoing congregational ministry, and community and world mission</a:t>
            </a:r>
            <a:r>
              <a:rPr lang="en-US" sz="2400" dirty="0" smtClean="0"/>
              <a:t>.</a:t>
            </a:r>
          </a:p>
          <a:p>
            <a:r>
              <a:rPr lang="en-US" sz="2400" smtClean="0"/>
              <a:t>New </a:t>
            </a:r>
            <a:r>
              <a:rPr lang="en-US" sz="2400" dirty="0"/>
              <a:t>evaluation process</a:t>
            </a:r>
          </a:p>
          <a:p>
            <a:pPr lvl="0"/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35538463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736978" y="900752"/>
            <a:ext cx="10864471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rgbClr val="002060"/>
                </a:solidFill>
              </a:rPr>
              <a:t>Regional Day with Bishop John Schol</a:t>
            </a:r>
          </a:p>
          <a:p>
            <a:endParaRPr lang="en-US" dirty="0" smtClean="0"/>
          </a:p>
          <a:p>
            <a:pPr algn="ctr"/>
            <a:r>
              <a:rPr lang="en-US" sz="2800" dirty="0" smtClean="0">
                <a:solidFill>
                  <a:srgbClr val="7030A0"/>
                </a:solidFill>
              </a:rPr>
              <a:t>Human Sexuality and Difference</a:t>
            </a:r>
            <a:endParaRPr lang="en-US" sz="2800" dirty="0">
              <a:solidFill>
                <a:srgbClr val="7030A0"/>
              </a:solidFill>
            </a:endParaRPr>
          </a:p>
          <a:p>
            <a:endParaRPr lang="en-US" dirty="0"/>
          </a:p>
          <a:p>
            <a:r>
              <a:rPr lang="en-US" sz="2400" dirty="0"/>
              <a:t>H</a:t>
            </a:r>
            <a:r>
              <a:rPr lang="en-US" sz="2400" dirty="0" smtClean="0"/>
              <a:t>ow </a:t>
            </a:r>
            <a:r>
              <a:rPr lang="en-US" sz="2400" dirty="0"/>
              <a:t>will we lead forward in the midst of </a:t>
            </a:r>
            <a:r>
              <a:rPr lang="en-US" sz="2400" dirty="0" smtClean="0"/>
              <a:t>difference?</a:t>
            </a:r>
          </a:p>
          <a:p>
            <a:pPr marL="914400" indent="-457200">
              <a:buFont typeface="+mj-lt"/>
              <a:buAutoNum type="arabicPeriod"/>
            </a:pPr>
            <a:r>
              <a:rPr lang="en-US" sz="2400" dirty="0" smtClean="0"/>
              <a:t>We believe you are </a:t>
            </a:r>
            <a:r>
              <a:rPr lang="en-US" sz="2400" dirty="0"/>
              <a:t>a</a:t>
            </a:r>
            <a:r>
              <a:rPr lang="en-US" sz="2400" dirty="0" smtClean="0"/>
              <a:t> theologian and we will refer people back to their pastor</a:t>
            </a:r>
          </a:p>
          <a:p>
            <a:pPr marL="914400" indent="-457200">
              <a:buFont typeface="+mj-lt"/>
              <a:buAutoNum type="arabicPeriod"/>
            </a:pPr>
            <a:r>
              <a:rPr lang="en-US" sz="2400" dirty="0" smtClean="0"/>
              <a:t>We trust that you will lead your congregations to do good theological work</a:t>
            </a:r>
          </a:p>
          <a:p>
            <a:pPr marL="914400" indent="-457200">
              <a:buFont typeface="+mj-lt"/>
              <a:buAutoNum type="arabicPeriod"/>
            </a:pPr>
            <a:r>
              <a:rPr lang="en-US" sz="2400" dirty="0" smtClean="0"/>
              <a:t>We will not try to change one another but understand each other and honor each others calling</a:t>
            </a:r>
          </a:p>
          <a:p>
            <a:pPr marL="914400" indent="-457200">
              <a:buFont typeface="+mj-lt"/>
              <a:buAutoNum type="arabicPeriod"/>
            </a:pPr>
            <a:r>
              <a:rPr lang="en-US" sz="2400" dirty="0" smtClean="0"/>
              <a:t>We will live with difference</a:t>
            </a:r>
          </a:p>
          <a:p>
            <a:pPr marL="914400" indent="-457200">
              <a:buFont typeface="+mj-lt"/>
              <a:buAutoNum type="arabicPeriod"/>
            </a:pPr>
            <a:r>
              <a:rPr lang="en-US" sz="2400" dirty="0" smtClean="0"/>
              <a:t>What do you need from conference leadership to help you be a local theologian, do good theological work, and live with and honor difference?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7126745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694116" y="0"/>
            <a:ext cx="10864471" cy="63709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rgbClr val="002060"/>
                </a:solidFill>
              </a:rPr>
              <a:t>Regional Day with Bishop John Schol</a:t>
            </a:r>
          </a:p>
          <a:p>
            <a:endParaRPr lang="en-US" dirty="0" smtClean="0"/>
          </a:p>
          <a:p>
            <a:pPr algn="ctr"/>
            <a:r>
              <a:rPr lang="en-US" sz="2800" dirty="0" smtClean="0">
                <a:solidFill>
                  <a:srgbClr val="7030A0"/>
                </a:solidFill>
              </a:rPr>
              <a:t>Maintenance 2 Mission</a:t>
            </a:r>
            <a:endParaRPr lang="en-US" sz="2800" dirty="0">
              <a:solidFill>
                <a:srgbClr val="7030A0"/>
              </a:solidFill>
            </a:endParaRPr>
          </a:p>
          <a:p>
            <a:endParaRPr lang="en-US" dirty="0"/>
          </a:p>
          <a:p>
            <a:pPr marL="457200" indent="-457200">
              <a:buFont typeface="+mj-lt"/>
              <a:buAutoNum type="arabicPeriod"/>
            </a:pPr>
            <a:r>
              <a:rPr lang="en-US" sz="2400" dirty="0" smtClean="0"/>
              <a:t>Why the maintenance 2 mission proposal</a:t>
            </a:r>
          </a:p>
          <a:p>
            <a:pPr marL="914400"/>
            <a:r>
              <a:rPr lang="en-US" sz="2400" dirty="0" smtClean="0"/>
              <a:t>Our present mission is not sustainable and doing the same thing will only achieve the same results. We want to be a strong vital conference that is making a difference in people’s lives, communities and the world.</a:t>
            </a:r>
          </a:p>
          <a:p>
            <a:pPr marL="457200" indent="-457200"/>
            <a:r>
              <a:rPr lang="en-US" sz="2400" dirty="0" smtClean="0"/>
              <a:t>2.	What </a:t>
            </a:r>
            <a:r>
              <a:rPr lang="en-US" sz="2400" dirty="0"/>
              <a:t>is the new role of superintending and what does it mean for you, the church, and the world</a:t>
            </a:r>
            <a:endParaRPr lang="en-US" sz="2400" dirty="0" smtClean="0"/>
          </a:p>
          <a:p>
            <a:pPr marL="1428750" lvl="1" indent="-457200">
              <a:buAutoNum type="alphaLcPeriod"/>
            </a:pPr>
            <a:r>
              <a:rPr lang="en-US" sz="2400" dirty="0" smtClean="0"/>
              <a:t>Focus </a:t>
            </a:r>
            <a:r>
              <a:rPr lang="en-US" sz="2400" dirty="0"/>
              <a:t>superintending on growing leadership and congregations, connecting with new edge leaders, and starting new faith </a:t>
            </a:r>
            <a:r>
              <a:rPr lang="en-US" sz="2400" dirty="0" smtClean="0"/>
              <a:t>communities</a:t>
            </a:r>
          </a:p>
          <a:p>
            <a:pPr marL="1428750" lvl="1" indent="-457200">
              <a:buAutoNum type="alphaLcPeriod"/>
            </a:pPr>
            <a:r>
              <a:rPr lang="en-US" sz="2400" dirty="0" smtClean="0"/>
              <a:t>Shared services</a:t>
            </a:r>
          </a:p>
          <a:p>
            <a:pPr marL="1428750" lvl="1" indent="-457200">
              <a:buAutoNum type="alphaLcPeriod"/>
            </a:pPr>
            <a:r>
              <a:rPr lang="en-US" sz="2400" dirty="0" smtClean="0"/>
              <a:t>Supplement superintending with Circuit Elders</a:t>
            </a:r>
            <a:endParaRPr lang="en-US" sz="2400" dirty="0"/>
          </a:p>
          <a:p>
            <a:pPr marL="1428750" lvl="1" indent="-457200">
              <a:buAutoNum type="alphaLcPeriod"/>
            </a:pPr>
            <a:r>
              <a:rPr lang="en-US" sz="2400" dirty="0" smtClean="0"/>
              <a:t>Use consultant guides to work with congregations in conflict, clergy in need of improvement plans, and to assist congregations with evaluations</a:t>
            </a:r>
          </a:p>
          <a:p>
            <a:endParaRPr lang="en-US" sz="2400" dirty="0" smtClean="0"/>
          </a:p>
        </p:txBody>
      </p:sp>
    </p:spTree>
    <p:extLst>
      <p:ext uri="{BB962C8B-B14F-4D97-AF65-F5344CB8AC3E}">
        <p14:creationId xmlns:p14="http://schemas.microsoft.com/office/powerpoint/2010/main" val="32922037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736978" y="900752"/>
            <a:ext cx="10864471" cy="129266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rgbClr val="002060"/>
                </a:solidFill>
              </a:rPr>
              <a:t>Regional Day with Bishop John Schol</a:t>
            </a:r>
          </a:p>
          <a:p>
            <a:endParaRPr lang="en-US" dirty="0" smtClean="0"/>
          </a:p>
          <a:p>
            <a:pPr algn="ctr"/>
            <a:r>
              <a:rPr lang="en-US" sz="2800" dirty="0" smtClean="0">
                <a:solidFill>
                  <a:srgbClr val="7030A0"/>
                </a:solidFill>
              </a:rPr>
              <a:t>What would you like me to know</a:t>
            </a:r>
            <a:endParaRPr lang="en-US" sz="2800" dirty="0">
              <a:solidFill>
                <a:srgbClr val="7030A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81922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82</TotalTime>
  <Words>356</Words>
  <Application>Microsoft Office PowerPoint</Application>
  <PresentationFormat>Widescreen</PresentationFormat>
  <Paragraphs>49</Paragraphs>
  <Slides>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1" baseType="lpstr">
      <vt:lpstr>Arial</vt:lpstr>
      <vt:lpstr>Calibri</vt:lpstr>
      <vt:lpstr>Calibri Light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Microsoft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John Schol</dc:creator>
  <cp:lastModifiedBy>NMulligan</cp:lastModifiedBy>
  <cp:revision>12</cp:revision>
  <dcterms:created xsi:type="dcterms:W3CDTF">2015-09-08T23:52:41Z</dcterms:created>
  <dcterms:modified xsi:type="dcterms:W3CDTF">2015-10-28T21:23:59Z</dcterms:modified>
</cp:coreProperties>
</file>