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48" r:id="rId1"/>
  </p:sldMasterIdLst>
  <p:sldIdLst>
    <p:sldId id="256" r:id="rId2"/>
    <p:sldId id="264" r:id="rId3"/>
    <p:sldId id="257" r:id="rId4"/>
    <p:sldId id="258" r:id="rId5"/>
    <p:sldId id="262" r:id="rId6"/>
    <p:sldId id="263" r:id="rId7"/>
    <p:sldId id="265" r:id="rId8"/>
    <p:sldId id="259" r:id="rId9"/>
    <p:sldId id="260" r:id="rId10"/>
    <p:sldId id="261" r:id="rId11"/>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116" d="100"/>
          <a:sy n="116" d="100"/>
        </p:scale>
        <p:origin x="336" y="10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ableStyles" Target="tableStyle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heme" Target="theme/theme1.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D6CD7B68-EA0D-4947-9711-A3653EB8EBD6}" type="doc">
      <dgm:prSet loTypeId="urn:microsoft.com/office/officeart/2005/8/layout/hList6" loCatId="list" qsTypeId="urn:microsoft.com/office/officeart/2005/8/quickstyle/simple1" qsCatId="simple" csTypeId="urn:microsoft.com/office/officeart/2005/8/colors/accent1_2" csCatId="accent1" phldr="1"/>
      <dgm:spPr/>
      <dgm:t>
        <a:bodyPr/>
        <a:lstStyle/>
        <a:p>
          <a:endParaRPr lang="en-US"/>
        </a:p>
      </dgm:t>
    </dgm:pt>
    <dgm:pt modelId="{FE8ACFFC-CE2B-4228-A98F-55890940B068}">
      <dgm:prSet phldrT="[Text]" custT="1"/>
      <dgm:spPr/>
      <dgm:t>
        <a:bodyPr/>
        <a:lstStyle/>
        <a:p>
          <a:r>
            <a:rPr lang="en-US" sz="9600" dirty="0" smtClean="0"/>
            <a:t>?</a:t>
          </a:r>
          <a:endParaRPr lang="en-US" sz="9600" dirty="0"/>
        </a:p>
      </dgm:t>
    </dgm:pt>
    <dgm:pt modelId="{3CF7458E-4004-4BE3-B7F5-6A014B72C7F9}" type="parTrans" cxnId="{1E1DB20C-B0B3-4004-B863-F144EDAB85BE}">
      <dgm:prSet/>
      <dgm:spPr/>
      <dgm:t>
        <a:bodyPr/>
        <a:lstStyle/>
        <a:p>
          <a:endParaRPr lang="en-US"/>
        </a:p>
      </dgm:t>
    </dgm:pt>
    <dgm:pt modelId="{F5846650-5CA3-47CD-B41A-9C2B86ED937A}" type="sibTrans" cxnId="{1E1DB20C-B0B3-4004-B863-F144EDAB85BE}">
      <dgm:prSet/>
      <dgm:spPr/>
      <dgm:t>
        <a:bodyPr/>
        <a:lstStyle/>
        <a:p>
          <a:endParaRPr lang="en-US"/>
        </a:p>
      </dgm:t>
    </dgm:pt>
    <dgm:pt modelId="{E018FCE2-BCEE-4F4E-920C-BD4FE29594B8}">
      <dgm:prSet/>
      <dgm:spPr/>
      <dgm:t>
        <a:bodyPr/>
        <a:lstStyle/>
        <a:p>
          <a:r>
            <a:rPr lang="en-US" dirty="0" smtClean="0"/>
            <a:t>?</a:t>
          </a:r>
          <a:endParaRPr lang="en-US" dirty="0"/>
        </a:p>
      </dgm:t>
    </dgm:pt>
    <dgm:pt modelId="{9EED55B9-A770-499D-8AB0-FAF20F89791E}" type="parTrans" cxnId="{54B5ACE4-BABD-4620-9CF9-21DDE3B72FF8}">
      <dgm:prSet/>
      <dgm:spPr/>
      <dgm:t>
        <a:bodyPr/>
        <a:lstStyle/>
        <a:p>
          <a:endParaRPr lang="en-US"/>
        </a:p>
      </dgm:t>
    </dgm:pt>
    <dgm:pt modelId="{8CD74887-19C4-45AB-9696-144A4A270B4B}" type="sibTrans" cxnId="{54B5ACE4-BABD-4620-9CF9-21DDE3B72FF8}">
      <dgm:prSet/>
      <dgm:spPr/>
      <dgm:t>
        <a:bodyPr/>
        <a:lstStyle/>
        <a:p>
          <a:endParaRPr lang="en-US"/>
        </a:p>
      </dgm:t>
    </dgm:pt>
    <dgm:pt modelId="{B1CD2B79-CFAB-4C7F-BD45-C0352D46694E}">
      <dgm:prSet/>
      <dgm:spPr/>
      <dgm:t>
        <a:bodyPr/>
        <a:lstStyle/>
        <a:p>
          <a:r>
            <a:rPr lang="en-US" smtClean="0"/>
            <a:t>?</a:t>
          </a:r>
          <a:endParaRPr lang="en-US" dirty="0"/>
        </a:p>
      </dgm:t>
    </dgm:pt>
    <dgm:pt modelId="{1B342807-7198-4BA0-8A0C-F586C816D485}" type="parTrans" cxnId="{7E73F8CC-162F-4BBE-90CB-EA12B34CB3A4}">
      <dgm:prSet/>
      <dgm:spPr/>
      <dgm:t>
        <a:bodyPr/>
        <a:lstStyle/>
        <a:p>
          <a:endParaRPr lang="en-US"/>
        </a:p>
      </dgm:t>
    </dgm:pt>
    <dgm:pt modelId="{DF4D30C4-3D85-46D8-85DD-B47D480D0608}" type="sibTrans" cxnId="{7E73F8CC-162F-4BBE-90CB-EA12B34CB3A4}">
      <dgm:prSet/>
      <dgm:spPr/>
      <dgm:t>
        <a:bodyPr/>
        <a:lstStyle/>
        <a:p>
          <a:endParaRPr lang="en-US"/>
        </a:p>
      </dgm:t>
    </dgm:pt>
    <dgm:pt modelId="{37275A8A-386D-4A55-9D37-825D1ECFF955}" type="pres">
      <dgm:prSet presAssocID="{D6CD7B68-EA0D-4947-9711-A3653EB8EBD6}" presName="Name0" presStyleCnt="0">
        <dgm:presLayoutVars>
          <dgm:dir/>
          <dgm:resizeHandles val="exact"/>
        </dgm:presLayoutVars>
      </dgm:prSet>
      <dgm:spPr/>
      <dgm:t>
        <a:bodyPr/>
        <a:lstStyle/>
        <a:p>
          <a:endParaRPr lang="en-US"/>
        </a:p>
      </dgm:t>
    </dgm:pt>
    <dgm:pt modelId="{B9B418D7-4CD1-4146-958B-6DCD28D950B4}" type="pres">
      <dgm:prSet presAssocID="{FE8ACFFC-CE2B-4228-A98F-55890940B068}" presName="node" presStyleLbl="node1" presStyleIdx="0" presStyleCnt="3">
        <dgm:presLayoutVars>
          <dgm:bulletEnabled val="1"/>
        </dgm:presLayoutVars>
      </dgm:prSet>
      <dgm:spPr/>
      <dgm:t>
        <a:bodyPr/>
        <a:lstStyle/>
        <a:p>
          <a:endParaRPr lang="en-US"/>
        </a:p>
      </dgm:t>
    </dgm:pt>
    <dgm:pt modelId="{04B41DBE-69D1-4408-A3F0-452F51601A9F}" type="pres">
      <dgm:prSet presAssocID="{F5846650-5CA3-47CD-B41A-9C2B86ED937A}" presName="sibTrans" presStyleCnt="0"/>
      <dgm:spPr/>
    </dgm:pt>
    <dgm:pt modelId="{99270F33-09D3-4F72-A300-AA0E79290723}" type="pres">
      <dgm:prSet presAssocID="{E018FCE2-BCEE-4F4E-920C-BD4FE29594B8}" presName="node" presStyleLbl="node1" presStyleIdx="1" presStyleCnt="3">
        <dgm:presLayoutVars>
          <dgm:bulletEnabled val="1"/>
        </dgm:presLayoutVars>
      </dgm:prSet>
      <dgm:spPr/>
      <dgm:t>
        <a:bodyPr/>
        <a:lstStyle/>
        <a:p>
          <a:endParaRPr lang="en-US"/>
        </a:p>
      </dgm:t>
    </dgm:pt>
    <dgm:pt modelId="{AB8520DF-1B87-4887-A4C8-D639A8110F71}" type="pres">
      <dgm:prSet presAssocID="{8CD74887-19C4-45AB-9696-144A4A270B4B}" presName="sibTrans" presStyleCnt="0"/>
      <dgm:spPr/>
    </dgm:pt>
    <dgm:pt modelId="{0D570084-2A8C-43E6-94E5-959EF39B5827}" type="pres">
      <dgm:prSet presAssocID="{B1CD2B79-CFAB-4C7F-BD45-C0352D46694E}" presName="node" presStyleLbl="node1" presStyleIdx="2" presStyleCnt="3">
        <dgm:presLayoutVars>
          <dgm:bulletEnabled val="1"/>
        </dgm:presLayoutVars>
      </dgm:prSet>
      <dgm:spPr/>
      <dgm:t>
        <a:bodyPr/>
        <a:lstStyle/>
        <a:p>
          <a:endParaRPr lang="en-US"/>
        </a:p>
      </dgm:t>
    </dgm:pt>
  </dgm:ptLst>
  <dgm:cxnLst>
    <dgm:cxn modelId="{921A7BD0-CEB5-4D34-AA91-2147DEC47926}" type="presOf" srcId="{FE8ACFFC-CE2B-4228-A98F-55890940B068}" destId="{B9B418D7-4CD1-4146-958B-6DCD28D950B4}" srcOrd="0" destOrd="0" presId="urn:microsoft.com/office/officeart/2005/8/layout/hList6"/>
    <dgm:cxn modelId="{54B5ACE4-BABD-4620-9CF9-21DDE3B72FF8}" srcId="{D6CD7B68-EA0D-4947-9711-A3653EB8EBD6}" destId="{E018FCE2-BCEE-4F4E-920C-BD4FE29594B8}" srcOrd="1" destOrd="0" parTransId="{9EED55B9-A770-499D-8AB0-FAF20F89791E}" sibTransId="{8CD74887-19C4-45AB-9696-144A4A270B4B}"/>
    <dgm:cxn modelId="{7E73F8CC-162F-4BBE-90CB-EA12B34CB3A4}" srcId="{D6CD7B68-EA0D-4947-9711-A3653EB8EBD6}" destId="{B1CD2B79-CFAB-4C7F-BD45-C0352D46694E}" srcOrd="2" destOrd="0" parTransId="{1B342807-7198-4BA0-8A0C-F586C816D485}" sibTransId="{DF4D30C4-3D85-46D8-85DD-B47D480D0608}"/>
    <dgm:cxn modelId="{AE7EE86C-A598-4854-9508-5048703A7E76}" type="presOf" srcId="{B1CD2B79-CFAB-4C7F-BD45-C0352D46694E}" destId="{0D570084-2A8C-43E6-94E5-959EF39B5827}" srcOrd="0" destOrd="0" presId="urn:microsoft.com/office/officeart/2005/8/layout/hList6"/>
    <dgm:cxn modelId="{1E1DB20C-B0B3-4004-B863-F144EDAB85BE}" srcId="{D6CD7B68-EA0D-4947-9711-A3653EB8EBD6}" destId="{FE8ACFFC-CE2B-4228-A98F-55890940B068}" srcOrd="0" destOrd="0" parTransId="{3CF7458E-4004-4BE3-B7F5-6A014B72C7F9}" sibTransId="{F5846650-5CA3-47CD-B41A-9C2B86ED937A}"/>
    <dgm:cxn modelId="{4ED4F5D9-F5BA-42D6-BECA-425D0A54CEE3}" type="presOf" srcId="{D6CD7B68-EA0D-4947-9711-A3653EB8EBD6}" destId="{37275A8A-386D-4A55-9D37-825D1ECFF955}" srcOrd="0" destOrd="0" presId="urn:microsoft.com/office/officeart/2005/8/layout/hList6"/>
    <dgm:cxn modelId="{30349ED0-CB12-4902-AEBE-F5A86904F849}" type="presOf" srcId="{E018FCE2-BCEE-4F4E-920C-BD4FE29594B8}" destId="{99270F33-09D3-4F72-A300-AA0E79290723}" srcOrd="0" destOrd="0" presId="urn:microsoft.com/office/officeart/2005/8/layout/hList6"/>
    <dgm:cxn modelId="{BF653490-C8A0-4AB3-9D0E-6B1967C0D666}" type="presParOf" srcId="{37275A8A-386D-4A55-9D37-825D1ECFF955}" destId="{B9B418D7-4CD1-4146-958B-6DCD28D950B4}" srcOrd="0" destOrd="0" presId="urn:microsoft.com/office/officeart/2005/8/layout/hList6"/>
    <dgm:cxn modelId="{75E32223-9C82-40EA-8CB2-355EE9E4DC8B}" type="presParOf" srcId="{37275A8A-386D-4A55-9D37-825D1ECFF955}" destId="{04B41DBE-69D1-4408-A3F0-452F51601A9F}" srcOrd="1" destOrd="0" presId="urn:microsoft.com/office/officeart/2005/8/layout/hList6"/>
    <dgm:cxn modelId="{55801AA4-6435-4314-B0EB-6EB36EC53FF2}" type="presParOf" srcId="{37275A8A-386D-4A55-9D37-825D1ECFF955}" destId="{99270F33-09D3-4F72-A300-AA0E79290723}" srcOrd="2" destOrd="0" presId="urn:microsoft.com/office/officeart/2005/8/layout/hList6"/>
    <dgm:cxn modelId="{D8BFFE4D-B0D7-4E15-A50D-E4934B17544F}" type="presParOf" srcId="{37275A8A-386D-4A55-9D37-825D1ECFF955}" destId="{AB8520DF-1B87-4887-A4C8-D639A8110F71}" srcOrd="3" destOrd="0" presId="urn:microsoft.com/office/officeart/2005/8/layout/hList6"/>
    <dgm:cxn modelId="{9D8D2E70-64D5-4CFE-8848-87B3A15DB8DA}" type="presParOf" srcId="{37275A8A-386D-4A55-9D37-825D1ECFF955}" destId="{0D570084-2A8C-43E6-94E5-959EF39B5827}" srcOrd="4" destOrd="0" presId="urn:microsoft.com/office/officeart/2005/8/layout/hList6"/>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layout1.xml><?xml version="1.0" encoding="utf-8"?>
<dgm:layoutDef xmlns:dgm="http://schemas.openxmlformats.org/drawingml/2006/diagram" xmlns:a="http://schemas.openxmlformats.org/drawingml/2006/main" uniqueId="urn:microsoft.com/office/officeart/2005/8/layout/hList6">
  <dgm:title val=""/>
  <dgm:desc val=""/>
  <dgm:catLst>
    <dgm:cat type="list" pri="18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dir/>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h" for="ch" ptType="node" refType="h"/>
      <dgm:constr type="w" for="ch" ptType="node" refType="w"/>
      <dgm:constr type="primFontSz" for="ch" ptType="node" op="equ"/>
      <dgm:constr type="w" for="ch" forName="sibTrans" refType="w" fact="0.075"/>
    </dgm:constrLst>
    <dgm:ruleLst/>
    <dgm:forEach name="nodesForEach" axis="ch" ptType="node">
      <dgm:layoutNode name="node">
        <dgm:varLst>
          <dgm:bulletEnabled val="1"/>
        </dgm:varLst>
        <dgm:alg type="tx"/>
        <dgm:choose name="Name4">
          <dgm:if name="Name5" func="var" arg="dir" op="equ" val="norm">
            <dgm:shape xmlns:r="http://schemas.openxmlformats.org/officeDocument/2006/relationships" rot="-90" type="flowChartManualOperation" r:blip="">
              <dgm:adjLst/>
            </dgm:shape>
          </dgm:if>
          <dgm:else name="Name6">
            <dgm:shape xmlns:r="http://schemas.openxmlformats.org/officeDocument/2006/relationships" rot="90" type="flowChartManualOperation" r:blip="">
              <dgm:adjLst/>
            </dgm:shape>
          </dgm:else>
        </dgm:choose>
        <dgm:presOf axis="desOrSelf" ptType="node"/>
        <dgm:constrLst>
          <dgm:constr type="primFontSz" val="65"/>
          <dgm:constr type="tMarg"/>
          <dgm:constr type="bMarg"/>
          <dgm:constr type="lMarg" refType="primFontSz" fact="0.5"/>
          <dgm:constr type="rMarg" refType="lMarg"/>
        </dgm:constrLst>
        <dgm:ruleLst>
          <dgm:rule type="primFontSz" val="5" fact="NaN" max="NaN"/>
        </dgm:ruleLst>
      </dgm:layoutNode>
      <dgm:forEach name="sibTransForEach"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16" name="Group 15"/>
          <p:cNvGrpSpPr/>
          <p:nvPr/>
        </p:nvGrpSpPr>
        <p:grpSpPr>
          <a:xfrm>
            <a:off x="0" y="-8467"/>
            <a:ext cx="12192000" cy="6866467"/>
            <a:chOff x="0" y="-8467"/>
            <a:chExt cx="12192000" cy="6866467"/>
          </a:xfrm>
        </p:grpSpPr>
        <p:sp>
          <p:nvSpPr>
            <p:cNvPr id="15" name="Freeform 14"/>
            <p:cNvSpPr/>
            <p:nvPr/>
          </p:nvSpPr>
          <p:spPr>
            <a:xfrm>
              <a:off x="0" y="-7862"/>
              <a:ext cx="863600" cy="569806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19" name="Straight Connector 18"/>
            <p:cNvCxnSpPr/>
            <p:nvPr/>
          </p:nvCxnSpPr>
          <p:spPr>
            <a:xfrm>
              <a:off x="9371012"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0" name="Straight Connector 19"/>
            <p:cNvCxnSpPr/>
            <p:nvPr/>
          </p:nvCxnSpPr>
          <p:spPr>
            <a:xfrm flipH="1">
              <a:off x="7425267" y="3681413"/>
              <a:ext cx="4763558" cy="317658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1"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Isosceles Triangle 22"/>
            <p:cNvSpPr/>
            <p:nvPr/>
          </p:nvSpPr>
          <p:spPr>
            <a:xfrm>
              <a:off x="8932333" y="3048000"/>
              <a:ext cx="3259667" cy="3810000"/>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10371666" y="3589867"/>
              <a:ext cx="1817159" cy="3268133"/>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8/15/2015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42A54C80-263E-416B-A8E0-580EDEADCBDC}" type="datetimeFigureOut">
              <a:rPr lang="en-US" dirty="0"/>
              <a:t>8/15/2015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519954A3-9DFD-4C44-94BA-B95130A3BA1C}" type="slidenum">
              <a:rPr lang="en-US" dirty="0"/>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8/15/2015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42A54C80-263E-416B-A8E0-580EDEADCBDC}" type="datetimeFigureOut">
              <a:rPr lang="en-US" dirty="0"/>
              <a:t>8/15/2015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19954A3-9DFD-4C44-94BA-B95130A3BA1C}" type="slidenum">
              <a:rPr lang="en-US" dirty="0"/>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B61BEF0D-F0BB-DE4B-95CE-6DB70DBA9567}" type="datetimeFigureOut">
              <a:rPr lang="en-US" dirty="0"/>
              <a:pPr/>
              <a:t>8/15/2015</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B61BEF0D-F0BB-DE4B-95CE-6DB70DBA9567}" type="datetimeFigureOut">
              <a:rPr lang="en-US" dirty="0"/>
              <a:pPr/>
              <a:t>8/15/2015</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61BEF0D-F0BB-DE4B-95CE-6DB70DBA9567}" type="datetimeFigureOut">
              <a:rPr lang="en-US" dirty="0"/>
              <a:pPr/>
              <a:t>8/15/2015</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2A54C80-263E-416B-A8E0-580EDEADCBDC}" type="datetimeFigureOut">
              <a:rPr lang="en-US" dirty="0"/>
              <a:t>8/15/2015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19954A3-9DFD-4C44-94BA-B95130A3BA1C}" type="slidenum">
              <a:rPr lang="en-US" dirty="0"/>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dirty="0"/>
              <a:pPr/>
              <a:t>‹#›</a:t>
            </a:fld>
            <a:endParaRPr lang="en-US" dirty="0"/>
          </a:p>
        </p:txBody>
      </p:sp>
      <p:sp>
        <p:nvSpPr>
          <p:cNvPr id="5" name="Date Placeholder 4"/>
          <p:cNvSpPr>
            <a:spLocks noGrp="1"/>
          </p:cNvSpPr>
          <p:nvPr>
            <p:ph type="dt" sz="half" idx="10"/>
          </p:nvPr>
        </p:nvSpPr>
        <p:spPr/>
        <p:txBody>
          <a:bodyPr/>
          <a:lstStyle/>
          <a:p>
            <a:fld id="{B61BEF0D-F0BB-DE4B-95CE-6DB70DBA9567}" type="datetimeFigureOut">
              <a:rPr lang="en-US" dirty="0"/>
              <a:pPr/>
              <a:t>8/15/2015</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8/15/2015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8/15/2015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8/15/2015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8/15/2015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8/15/2015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55C6B4A9-1611-4792-9094-5F34BCA07E0B}" type="datetimeFigureOut">
              <a:rPr lang="en-US" dirty="0"/>
              <a:t>8/15/2015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9333C77-0158-454C-844F-B7AB9BD7DAD4}" type="slidenum">
              <a:rPr lang="en-US" dirty="0"/>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8/15/2015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44" name="Group 43"/>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a:off x="0" y="4013200"/>
              <a:ext cx="448733" cy="2844800"/>
            </a:xfrm>
            <a:prstGeom prst="triangle">
              <a:avLst>
                <a:gd name="adj" fmla="val 0"/>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61BEF0D-F0BB-DE4B-95CE-6DB70DBA9567}" type="datetimeFigureOut">
              <a:rPr lang="en-US" dirty="0"/>
              <a:pPr/>
              <a:t>8/15/2015</a:t>
            </a:fld>
            <a:endParaRPr lang="en-US" dirty="0"/>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D57F1E4F-1CFF-5643-939E-217C01CDF565}" type="slidenum">
              <a:rPr lang="en-US" dirty="0"/>
              <a:pPr/>
              <a:t>‹#›</a:t>
            </a:fld>
            <a:endParaRPr lang="en-US" dirty="0"/>
          </a:p>
        </p:txBody>
      </p:sp>
    </p:spTree>
  </p:cSld>
  <p:clrMap bg1="lt1" tx1="dk1" bg2="lt2" tx2="dk2" accent1="accent1" accent2="accent2" accent3="accent3" accent4="accent4" accent5="accent5" accent6="accent6" hlink="hlink" folHlink="folHlink"/>
  <p:sldLayoutIdLst>
    <p:sldLayoutId id="2147483649" r:id="rId1"/>
    <p:sldLayoutId id="2147483665" r:id="rId2"/>
    <p:sldLayoutId id="2147483651" r:id="rId3"/>
    <p:sldLayoutId id="2147483666" r:id="rId4"/>
    <p:sldLayoutId id="2147483653" r:id="rId5"/>
    <p:sldLayoutId id="2147483654" r:id="rId6"/>
    <p:sldLayoutId id="2147483655" r:id="rId7"/>
    <p:sldLayoutId id="2147483667" r:id="rId8"/>
    <p:sldLayoutId id="2147483657" r:id="rId9"/>
    <p:sldLayoutId id="2147483660" r:id="rId10"/>
    <p:sldLayoutId id="2147483661" r:id="rId11"/>
    <p:sldLayoutId id="2147483662" r:id="rId12"/>
    <p:sldLayoutId id="2147483663" r:id="rId13"/>
    <p:sldLayoutId id="2147483664" r:id="rId14"/>
    <p:sldLayoutId id="2147483668" r:id="rId15"/>
    <p:sldLayoutId id="2147483659"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10.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pPr algn="ctr"/>
            <a:r>
              <a:rPr lang="en-US" sz="8000" b="1" dirty="0" smtClean="0"/>
              <a:t>Team Vital</a:t>
            </a:r>
            <a:endParaRPr lang="en-US" sz="8000" b="1" dirty="0"/>
          </a:p>
        </p:txBody>
      </p:sp>
      <p:sp>
        <p:nvSpPr>
          <p:cNvPr id="3" name="Subtitle 2"/>
          <p:cNvSpPr>
            <a:spLocks noGrp="1"/>
          </p:cNvSpPr>
          <p:nvPr>
            <p:ph type="subTitle" idx="1"/>
          </p:nvPr>
        </p:nvSpPr>
        <p:spPr/>
        <p:txBody>
          <a:bodyPr>
            <a:normAutofit/>
          </a:bodyPr>
          <a:lstStyle/>
          <a:p>
            <a:pPr algn="ctr"/>
            <a:r>
              <a:rPr lang="en-US" sz="2400" b="1" dirty="0" smtClean="0">
                <a:solidFill>
                  <a:schemeClr val="accent2">
                    <a:lumMod val="75000"/>
                  </a:schemeClr>
                </a:solidFill>
              </a:rPr>
              <a:t>Envisioning a New Future</a:t>
            </a:r>
            <a:endParaRPr lang="en-US" sz="2400" b="1" dirty="0">
              <a:solidFill>
                <a:schemeClr val="accent2">
                  <a:lumMod val="75000"/>
                </a:schemeClr>
              </a:solidFill>
            </a:endParaRPr>
          </a:p>
        </p:txBody>
      </p:sp>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81886" y="1144373"/>
            <a:ext cx="6350000" cy="5080000"/>
          </a:xfrm>
          <a:prstGeom prst="rect">
            <a:avLst/>
          </a:prstGeom>
        </p:spPr>
      </p:pic>
    </p:spTree>
    <p:extLst>
      <p:ext uri="{BB962C8B-B14F-4D97-AF65-F5344CB8AC3E}">
        <p14:creationId xmlns:p14="http://schemas.microsoft.com/office/powerpoint/2010/main" val="5990463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Team Vital Workbook</a:t>
            </a:r>
            <a:endParaRPr lang="en-US" dirty="0"/>
          </a:p>
        </p:txBody>
      </p:sp>
      <p:sp>
        <p:nvSpPr>
          <p:cNvPr id="3" name="Content Placeholder 2"/>
          <p:cNvSpPr>
            <a:spLocks noGrp="1"/>
          </p:cNvSpPr>
          <p:nvPr>
            <p:ph idx="1"/>
          </p:nvPr>
        </p:nvSpPr>
        <p:spPr/>
        <p:txBody>
          <a:bodyPr>
            <a:normAutofit/>
          </a:bodyPr>
          <a:lstStyle/>
          <a:p>
            <a:pPr marL="0" indent="0" algn="ctr">
              <a:buNone/>
            </a:pPr>
            <a:r>
              <a:rPr lang="en-US" sz="2400" dirty="0" smtClean="0"/>
              <a:t>This Visioning piece is part of the pre-work:</a:t>
            </a:r>
          </a:p>
          <a:p>
            <a:pPr marL="0" indent="0" algn="ctr">
              <a:buNone/>
            </a:pPr>
            <a:endParaRPr lang="en-US" sz="800" dirty="0" smtClean="0"/>
          </a:p>
          <a:p>
            <a:pPr marL="0" indent="0" algn="ctr">
              <a:buNone/>
            </a:pPr>
            <a:r>
              <a:rPr lang="en-US" sz="2400" dirty="0" smtClean="0"/>
              <a:t>Step 1:  Section 2 entitled: </a:t>
            </a:r>
          </a:p>
          <a:p>
            <a:pPr marL="0" indent="0" algn="ctr">
              <a:buNone/>
            </a:pPr>
            <a:r>
              <a:rPr lang="en-US" sz="2400" dirty="0" smtClean="0"/>
              <a:t>“Claiming Our Purpose and Envisioning a New Future.”</a:t>
            </a:r>
          </a:p>
          <a:p>
            <a:pPr marL="0" indent="0" algn="ctr">
              <a:buNone/>
            </a:pPr>
            <a:r>
              <a:rPr lang="en-US" dirty="0" smtClean="0"/>
              <a:t>(Pg. 15 of the Team Vital Workbook)</a:t>
            </a:r>
          </a:p>
          <a:p>
            <a:pPr marL="0" indent="0" algn="ctr">
              <a:buNone/>
            </a:pPr>
            <a:endParaRPr lang="en-US" dirty="0"/>
          </a:p>
          <a:p>
            <a:pPr marL="0" indent="0" algn="ctr">
              <a:buNone/>
            </a:pPr>
            <a:r>
              <a:rPr lang="en-US" dirty="0" smtClean="0"/>
              <a:t>Please use this </a:t>
            </a:r>
            <a:r>
              <a:rPr lang="en-US" dirty="0" err="1" smtClean="0"/>
              <a:t>powerpoint</a:t>
            </a:r>
            <a:r>
              <a:rPr lang="en-US" dirty="0" smtClean="0"/>
              <a:t> presentation and the Team Vital Workbook to guide your visioning process.</a:t>
            </a:r>
            <a:endParaRPr lang="en-US" dirty="0"/>
          </a:p>
        </p:txBody>
      </p:sp>
    </p:spTree>
    <p:extLst>
      <p:ext uri="{BB962C8B-B14F-4D97-AF65-F5344CB8AC3E}">
        <p14:creationId xmlns:p14="http://schemas.microsoft.com/office/powerpoint/2010/main" val="31859215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Questions for Conversation</a:t>
            </a:r>
            <a:endParaRPr lang="en-US" b="1" dirty="0"/>
          </a:p>
        </p:txBody>
      </p:sp>
      <p:sp>
        <p:nvSpPr>
          <p:cNvPr id="3" name="Content Placeholder 2"/>
          <p:cNvSpPr>
            <a:spLocks noGrp="1"/>
          </p:cNvSpPr>
          <p:nvPr>
            <p:ph idx="1"/>
          </p:nvPr>
        </p:nvSpPr>
        <p:spPr>
          <a:xfrm>
            <a:off x="677334" y="1812325"/>
            <a:ext cx="8596668" cy="4229038"/>
          </a:xfrm>
        </p:spPr>
        <p:txBody>
          <a:bodyPr/>
          <a:lstStyle/>
          <a:p>
            <a:pPr marL="0" indent="0">
              <a:buNone/>
            </a:pPr>
            <a:r>
              <a:rPr lang="en-US" i="1" dirty="0" smtClean="0"/>
              <a:t>“But you will receive power when the Holy Spirit has come upon you; and you will be my witnesses in Jerusalem, Judea, Samaria, and to the ends of the earth.”	</a:t>
            </a:r>
            <a:r>
              <a:rPr lang="en-US" dirty="0" smtClean="0"/>
              <a:t>												Acts 1:8 (NRSV)</a:t>
            </a:r>
          </a:p>
          <a:p>
            <a:pPr marL="0" indent="0">
              <a:buNone/>
            </a:pPr>
            <a:endParaRPr lang="en-US" dirty="0"/>
          </a:p>
          <a:p>
            <a:pPr>
              <a:buClrTx/>
              <a:buFont typeface="+mj-lt"/>
              <a:buAutoNum type="arabicPeriod"/>
            </a:pPr>
            <a:r>
              <a:rPr lang="en-US" dirty="0" smtClean="0"/>
              <a:t>How has your congregation been living out Jesus’ commission in Acts 1:8?</a:t>
            </a:r>
          </a:p>
          <a:p>
            <a:pPr>
              <a:buAutoNum type="arabicPeriod"/>
            </a:pPr>
            <a:endParaRPr lang="en-US" dirty="0"/>
          </a:p>
          <a:p>
            <a:pPr>
              <a:buClrTx/>
              <a:buAutoNum type="arabicPeriod"/>
            </a:pPr>
            <a:r>
              <a:rPr lang="en-US" dirty="0" smtClean="0"/>
              <a:t>What does your Jerusalem, Judea, Samaria, and the ends of the earth look like in your ministry context?</a:t>
            </a:r>
          </a:p>
          <a:p>
            <a:pPr>
              <a:buAutoNum type="arabicPeriod"/>
            </a:pPr>
            <a:endParaRPr lang="en-US" dirty="0"/>
          </a:p>
          <a:p>
            <a:pPr>
              <a:buClrTx/>
              <a:buAutoNum type="arabicPeriod"/>
            </a:pPr>
            <a:r>
              <a:rPr lang="en-US" dirty="0" smtClean="0"/>
              <a:t>How could you more fully embrace Jesus’ commission to make disciples of all nations, and not just those who are near to us and comfortable to embrace?</a:t>
            </a:r>
            <a:endParaRPr lang="en-US" dirty="0"/>
          </a:p>
        </p:txBody>
      </p:sp>
    </p:spTree>
    <p:extLst>
      <p:ext uri="{BB962C8B-B14F-4D97-AF65-F5344CB8AC3E}">
        <p14:creationId xmlns:p14="http://schemas.microsoft.com/office/powerpoint/2010/main" val="352922104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The Importance of Vision</a:t>
            </a:r>
            <a:endParaRPr lang="en-US" b="1" dirty="0"/>
          </a:p>
        </p:txBody>
      </p:sp>
      <p:sp>
        <p:nvSpPr>
          <p:cNvPr id="4" name="Content Placeholder 3"/>
          <p:cNvSpPr>
            <a:spLocks noGrp="1"/>
          </p:cNvSpPr>
          <p:nvPr>
            <p:ph idx="1"/>
          </p:nvPr>
        </p:nvSpPr>
        <p:spPr>
          <a:xfrm>
            <a:off x="677334" y="2160590"/>
            <a:ext cx="3696958" cy="2979822"/>
          </a:xfrm>
        </p:spPr>
        <p:txBody>
          <a:bodyPr/>
          <a:lstStyle/>
          <a:p>
            <a:r>
              <a:rPr lang="en-US" dirty="0" smtClean="0"/>
              <a:t>Vision defines a preferred outcome for a congregation</a:t>
            </a:r>
          </a:p>
          <a:p>
            <a:endParaRPr lang="en-US" dirty="0" smtClean="0"/>
          </a:p>
          <a:p>
            <a:r>
              <a:rPr lang="en-US" dirty="0"/>
              <a:t>Vision inspires a congregation to dream God-sized dreams</a:t>
            </a:r>
          </a:p>
          <a:p>
            <a:endParaRPr lang="en-US" dirty="0" smtClean="0"/>
          </a:p>
          <a:p>
            <a:r>
              <a:rPr lang="en-US" dirty="0" smtClean="0"/>
              <a:t>A compelling vision drives vitality</a:t>
            </a:r>
            <a:endParaRPr lang="en-US" dirty="0"/>
          </a:p>
          <a:p>
            <a:pPr marL="0" indent="0">
              <a:buNone/>
            </a:pPr>
            <a:endParaRPr lang="en-US" dirty="0"/>
          </a:p>
          <a:p>
            <a:endParaRPr lang="en-US" dirty="0" smtClean="0"/>
          </a:p>
        </p:txBody>
      </p:sp>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187888" y="2806743"/>
            <a:ext cx="3723649" cy="1831159"/>
          </a:xfrm>
          <a:prstGeom prst="rect">
            <a:avLst/>
          </a:prstGeom>
        </p:spPr>
      </p:pic>
    </p:spTree>
    <p:extLst>
      <p:ext uri="{BB962C8B-B14F-4D97-AF65-F5344CB8AC3E}">
        <p14:creationId xmlns:p14="http://schemas.microsoft.com/office/powerpoint/2010/main" val="348366797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Vision Statements</a:t>
            </a:r>
            <a:endParaRPr lang="en-US" dirty="0"/>
          </a:p>
        </p:txBody>
      </p:sp>
      <p:sp>
        <p:nvSpPr>
          <p:cNvPr id="3" name="Content Placeholder 2"/>
          <p:cNvSpPr>
            <a:spLocks noGrp="1"/>
          </p:cNvSpPr>
          <p:nvPr>
            <p:ph idx="1"/>
          </p:nvPr>
        </p:nvSpPr>
        <p:spPr>
          <a:xfrm>
            <a:off x="677334" y="1342768"/>
            <a:ext cx="8596668" cy="5123935"/>
          </a:xfrm>
        </p:spPr>
        <p:txBody>
          <a:bodyPr>
            <a:normAutofit fontScale="92500" lnSpcReduction="20000"/>
          </a:bodyPr>
          <a:lstStyle/>
          <a:p>
            <a:r>
              <a:rPr lang="en-US" dirty="0" smtClean="0"/>
              <a:t>The Good, the Bad, and the Ugly</a:t>
            </a:r>
          </a:p>
          <a:p>
            <a:pPr lvl="1"/>
            <a:r>
              <a:rPr lang="en-US" b="1" dirty="0" smtClean="0"/>
              <a:t>The Good</a:t>
            </a:r>
            <a:r>
              <a:rPr lang="en-US" dirty="0" smtClean="0"/>
              <a:t>:  </a:t>
            </a:r>
            <a:r>
              <a:rPr lang="en-US" i="1" dirty="0" smtClean="0"/>
              <a:t>“With open doors and open hearts we welcome people for Christ, grow people in Christ, and serve people with Christ.”</a:t>
            </a:r>
          </a:p>
          <a:p>
            <a:pPr marL="457200" lvl="1" indent="0">
              <a:buNone/>
            </a:pPr>
            <a:endParaRPr lang="en-US" sz="900" i="1" dirty="0"/>
          </a:p>
          <a:p>
            <a:pPr lvl="1"/>
            <a:r>
              <a:rPr lang="en-US" b="1" dirty="0" smtClean="0"/>
              <a:t>The Bad</a:t>
            </a:r>
            <a:r>
              <a:rPr lang="en-US" dirty="0" smtClean="0"/>
              <a:t>:  </a:t>
            </a:r>
            <a:r>
              <a:rPr lang="en-US" b="1" dirty="0"/>
              <a:t>“</a:t>
            </a:r>
            <a:r>
              <a:rPr lang="en-US" i="1" dirty="0"/>
              <a:t>We envision our church as joyfully celebrating a wide spectrum of opportunities for creating interconnections between Christ, our congregation, and our community, especially among those who have not traditionally connected with the church. Our central connection is with Christ, who invites all into covenant relationship and calls us to discipleship. We seek to connect people to ministries for all age levels, especially for youth and young adults. We seek to foster interconnections of spiritual friends, connecting people to people, honoring their current level of involvement in God's mission, and offering them the means of grace to deepen that involvement. We seek to connect people to a changing community, especially to the least among us, with whom we seek to learn what the Holy Spirit is calling us to do and be.” </a:t>
            </a:r>
            <a:endParaRPr lang="en-US" dirty="0" smtClean="0"/>
          </a:p>
          <a:p>
            <a:pPr lvl="1"/>
            <a:endParaRPr lang="en-US" b="1" dirty="0"/>
          </a:p>
          <a:p>
            <a:pPr lvl="1"/>
            <a:r>
              <a:rPr lang="en-US" b="1" dirty="0" smtClean="0"/>
              <a:t>The Ugly:  “</a:t>
            </a:r>
            <a:r>
              <a:rPr lang="en-US" i="1" dirty="0" smtClean="0"/>
              <a:t>Imagine </a:t>
            </a:r>
            <a:r>
              <a:rPr lang="en-US" i="1" dirty="0"/>
              <a:t>a ragtag collection of surrendered and transformed people who love God and others. They are mesmerized by the idea that this is not about them, but all about Jesus. They are transfixed by His story and His heart for their city. They are </a:t>
            </a:r>
            <a:r>
              <a:rPr lang="en-US" i="1" dirty="0" err="1"/>
              <a:t>seedthrowers</a:t>
            </a:r>
            <a:r>
              <a:rPr lang="en-US" i="1" dirty="0"/>
              <a:t> and </a:t>
            </a:r>
            <a:r>
              <a:rPr lang="en-US" i="1" dirty="0" err="1"/>
              <a:t>firestarters</a:t>
            </a:r>
            <a:r>
              <a:rPr lang="en-US" i="1" dirty="0"/>
              <a:t>, hope peddlers and grace-givers, </a:t>
            </a:r>
            <a:r>
              <a:rPr lang="en-US" i="1" dirty="0" err="1"/>
              <a:t>risktakers</a:t>
            </a:r>
            <a:r>
              <a:rPr lang="en-US" i="1" dirty="0"/>
              <a:t> and dreamers, young and old. They link arms with anyone who tells the story of Jesus. They empower the poor, strengthen the weak, embrace the outcast, seek the lost. They serve together, play together, worship together, live life together. Their city will change because God sent them</a:t>
            </a:r>
            <a:r>
              <a:rPr lang="en-US" i="1" dirty="0" smtClean="0"/>
              <a:t>.” </a:t>
            </a:r>
            <a:endParaRPr lang="en-US" i="1" dirty="0"/>
          </a:p>
          <a:p>
            <a:pPr lvl="1"/>
            <a:endParaRPr lang="en-US" i="1" dirty="0" smtClean="0"/>
          </a:p>
        </p:txBody>
      </p:sp>
    </p:spTree>
    <p:extLst>
      <p:ext uri="{BB962C8B-B14F-4D97-AF65-F5344CB8AC3E}">
        <p14:creationId xmlns:p14="http://schemas.microsoft.com/office/powerpoint/2010/main" val="122856511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Vision Statements</a:t>
            </a:r>
            <a:endParaRPr lang="en-US" dirty="0"/>
          </a:p>
        </p:txBody>
      </p:sp>
      <p:sp>
        <p:nvSpPr>
          <p:cNvPr id="3" name="Content Placeholder 2"/>
          <p:cNvSpPr>
            <a:spLocks noGrp="1"/>
          </p:cNvSpPr>
          <p:nvPr>
            <p:ph idx="1"/>
          </p:nvPr>
        </p:nvSpPr>
        <p:spPr/>
        <p:txBody>
          <a:bodyPr/>
          <a:lstStyle/>
          <a:p>
            <a:r>
              <a:rPr lang="en-US" dirty="0" smtClean="0"/>
              <a:t>Poor </a:t>
            </a:r>
            <a:r>
              <a:rPr lang="en-US" dirty="0"/>
              <a:t>vision statements usually:  </a:t>
            </a:r>
            <a:endParaRPr lang="en-US" dirty="0" smtClean="0"/>
          </a:p>
          <a:p>
            <a:pPr lvl="1"/>
            <a:r>
              <a:rPr lang="en-US" dirty="0" smtClean="0"/>
              <a:t>use </a:t>
            </a:r>
            <a:r>
              <a:rPr lang="en-US" dirty="0"/>
              <a:t>generic phrases instead of developing the organization’s “winning idea,” </a:t>
            </a:r>
            <a:endParaRPr lang="en-US" dirty="0" smtClean="0"/>
          </a:p>
          <a:p>
            <a:pPr lvl="1"/>
            <a:r>
              <a:rPr lang="en-US" dirty="0" smtClean="0"/>
              <a:t>fail to name something </a:t>
            </a:r>
            <a:r>
              <a:rPr lang="en-US" dirty="0"/>
              <a:t>that makes the organization different from its competitors, </a:t>
            </a:r>
            <a:endParaRPr lang="en-US" dirty="0" smtClean="0"/>
          </a:p>
          <a:p>
            <a:pPr lvl="1"/>
            <a:r>
              <a:rPr lang="en-US" dirty="0"/>
              <a:t>d</a:t>
            </a:r>
            <a:r>
              <a:rPr lang="en-US" dirty="0" smtClean="0"/>
              <a:t>on’t include key </a:t>
            </a:r>
            <a:r>
              <a:rPr lang="en-US" dirty="0"/>
              <a:t>measures of success.  </a:t>
            </a:r>
            <a:endParaRPr lang="en-US" dirty="0" smtClean="0"/>
          </a:p>
          <a:p>
            <a:pPr lvl="1"/>
            <a:r>
              <a:rPr lang="en-US" dirty="0" smtClean="0"/>
              <a:t>confuse </a:t>
            </a:r>
            <a:r>
              <a:rPr lang="en-US" dirty="0"/>
              <a:t>vision (end results) and mission statements. </a:t>
            </a:r>
            <a:endParaRPr lang="en-US" dirty="0" smtClean="0"/>
          </a:p>
          <a:p>
            <a:pPr lvl="1"/>
            <a:r>
              <a:rPr lang="en-US" dirty="0" smtClean="0"/>
              <a:t>describe </a:t>
            </a:r>
            <a:r>
              <a:rPr lang="en-US" dirty="0"/>
              <a:t>the process or the method rather than the outcome </a:t>
            </a:r>
            <a:endParaRPr lang="en-US" dirty="0" smtClean="0"/>
          </a:p>
          <a:p>
            <a:pPr lvl="1"/>
            <a:r>
              <a:rPr lang="en-US" dirty="0" smtClean="0"/>
              <a:t>are </a:t>
            </a:r>
            <a:r>
              <a:rPr lang="en-US" dirty="0"/>
              <a:t>written in the future tense signifying that the present is entirely </a:t>
            </a:r>
            <a:r>
              <a:rPr lang="en-US" dirty="0" smtClean="0"/>
              <a:t>different</a:t>
            </a:r>
          </a:p>
          <a:p>
            <a:pPr lvl="1"/>
            <a:r>
              <a:rPr lang="en-US" dirty="0" smtClean="0"/>
              <a:t>do </a:t>
            </a:r>
            <a:r>
              <a:rPr lang="en-US" dirty="0"/>
              <a:t>not have a powerful introduction that captures the </a:t>
            </a:r>
            <a:r>
              <a:rPr lang="en-US" dirty="0" smtClean="0"/>
              <a:t>memory</a:t>
            </a:r>
          </a:p>
          <a:p>
            <a:pPr lvl="1"/>
            <a:r>
              <a:rPr lang="en-US" dirty="0" smtClean="0"/>
              <a:t>do </a:t>
            </a:r>
            <a:r>
              <a:rPr lang="en-US" dirty="0"/>
              <a:t>not evoke emotion or passion. </a:t>
            </a:r>
            <a:endParaRPr lang="en-US" i="1" dirty="0"/>
          </a:p>
          <a:p>
            <a:endParaRPr lang="en-US" dirty="0"/>
          </a:p>
        </p:txBody>
      </p:sp>
    </p:spTree>
    <p:extLst>
      <p:ext uri="{BB962C8B-B14F-4D97-AF65-F5344CB8AC3E}">
        <p14:creationId xmlns:p14="http://schemas.microsoft.com/office/powerpoint/2010/main" val="142960551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Vision Statement vs. Mission Statement</a:t>
            </a:r>
            <a:endParaRPr lang="en-US" dirty="0"/>
          </a:p>
        </p:txBody>
      </p:sp>
      <p:sp>
        <p:nvSpPr>
          <p:cNvPr id="3" name="Content Placeholder 2"/>
          <p:cNvSpPr>
            <a:spLocks noGrp="1"/>
          </p:cNvSpPr>
          <p:nvPr>
            <p:ph idx="1"/>
          </p:nvPr>
        </p:nvSpPr>
        <p:spPr/>
        <p:txBody>
          <a:bodyPr/>
          <a:lstStyle/>
          <a:p>
            <a:pPr marL="0" indent="0">
              <a:buNone/>
            </a:pPr>
            <a:r>
              <a:rPr lang="en-US" sz="2000" b="1" u="sng" dirty="0" smtClean="0"/>
              <a:t>Vision Statement</a:t>
            </a:r>
            <a:r>
              <a:rPr lang="en-US" dirty="0" smtClean="0"/>
              <a:t>						</a:t>
            </a:r>
            <a:r>
              <a:rPr lang="en-US" sz="2000" b="1" u="sng" dirty="0" smtClean="0"/>
              <a:t>Mission Statement</a:t>
            </a:r>
          </a:p>
          <a:p>
            <a:pPr marL="0" indent="0">
              <a:buNone/>
            </a:pPr>
            <a:r>
              <a:rPr lang="en-US" dirty="0" smtClean="0"/>
              <a:t>Outlines where you want to be.			Talks about how you will get there.</a:t>
            </a:r>
          </a:p>
          <a:p>
            <a:pPr marL="0" indent="0">
              <a:buNone/>
            </a:pPr>
            <a:r>
              <a:rPr lang="en-US" dirty="0" smtClean="0"/>
              <a:t>Talks about the future.					Talks about the present leading to 											the future.</a:t>
            </a:r>
          </a:p>
          <a:p>
            <a:pPr marL="0" indent="0">
              <a:buNone/>
            </a:pPr>
            <a:r>
              <a:rPr lang="en-US" dirty="0" smtClean="0"/>
              <a:t>Lists where you see yourself a year			Lists the broad goals for which the from now or more.						Church was formed.</a:t>
            </a:r>
          </a:p>
          <a:p>
            <a:pPr marL="0" indent="0">
              <a:buNone/>
            </a:pPr>
            <a:r>
              <a:rPr lang="en-US" dirty="0" smtClean="0"/>
              <a:t>Tend to last a long time.					Changes more frequently but always 										ties back to the vision.</a:t>
            </a:r>
          </a:p>
          <a:p>
            <a:pPr marL="0" indent="0">
              <a:buNone/>
            </a:pPr>
            <a:r>
              <a:rPr lang="en-US" dirty="0" smtClean="0"/>
              <a:t>Asks, “What is the direction we want		Asks, “What, for whom, and why?”    to be moving toward?</a:t>
            </a:r>
            <a:endParaRPr lang="en-US" dirty="0"/>
          </a:p>
        </p:txBody>
      </p:sp>
    </p:spTree>
    <p:extLst>
      <p:ext uri="{BB962C8B-B14F-4D97-AF65-F5344CB8AC3E}">
        <p14:creationId xmlns:p14="http://schemas.microsoft.com/office/powerpoint/2010/main" val="31595977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Discussion Questions</a:t>
            </a:r>
            <a:endParaRPr lang="en-US" dirty="0"/>
          </a:p>
        </p:txBody>
      </p:sp>
      <p:sp>
        <p:nvSpPr>
          <p:cNvPr id="3" name="Content Placeholder 2"/>
          <p:cNvSpPr>
            <a:spLocks noGrp="1"/>
          </p:cNvSpPr>
          <p:nvPr>
            <p:ph idx="1"/>
          </p:nvPr>
        </p:nvSpPr>
        <p:spPr>
          <a:xfrm>
            <a:off x="4975668" y="1787612"/>
            <a:ext cx="3598132" cy="3937686"/>
          </a:xfrm>
        </p:spPr>
        <p:txBody>
          <a:bodyPr>
            <a:normAutofit/>
          </a:bodyPr>
          <a:lstStyle/>
          <a:p>
            <a:pPr marL="800100" lvl="1" indent="-342900">
              <a:buFont typeface="+mj-lt"/>
              <a:buAutoNum type="arabicPeriod"/>
            </a:pPr>
            <a:r>
              <a:rPr lang="en-US" dirty="0" smtClean="0"/>
              <a:t>What is the purpose of your congregation?</a:t>
            </a:r>
          </a:p>
          <a:p>
            <a:pPr marL="800100" lvl="1" indent="-342900">
              <a:buFont typeface="+mj-lt"/>
              <a:buAutoNum type="arabicPeriod"/>
            </a:pPr>
            <a:endParaRPr lang="en-US" dirty="0"/>
          </a:p>
          <a:p>
            <a:pPr marL="800100" lvl="1" indent="-342900">
              <a:buFont typeface="+mj-lt"/>
              <a:buAutoNum type="arabicPeriod"/>
            </a:pPr>
            <a:r>
              <a:rPr lang="en-US" dirty="0" smtClean="0"/>
              <a:t>What would you like your congregation to look like in the future?</a:t>
            </a:r>
          </a:p>
          <a:p>
            <a:pPr marL="800100" lvl="1" indent="-342900">
              <a:buFont typeface="+mj-lt"/>
              <a:buAutoNum type="arabicPeriod"/>
            </a:pPr>
            <a:endParaRPr lang="en-US" dirty="0"/>
          </a:p>
          <a:p>
            <a:pPr marL="800100" lvl="1" indent="-342900">
              <a:buFont typeface="+mj-lt"/>
              <a:buAutoNum type="arabicPeriod"/>
            </a:pPr>
            <a:r>
              <a:rPr lang="en-US" dirty="0" smtClean="0"/>
              <a:t>How do you envision sharing this God-sized vision with the congregation and community?</a:t>
            </a:r>
            <a:endParaRPr lang="en-US" dirty="0"/>
          </a:p>
        </p:txBody>
      </p:sp>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173914" y="2180024"/>
            <a:ext cx="3305175" cy="3295650"/>
          </a:xfrm>
          <a:prstGeom prst="rect">
            <a:avLst/>
          </a:prstGeom>
        </p:spPr>
      </p:pic>
    </p:spTree>
    <p:extLst>
      <p:ext uri="{BB962C8B-B14F-4D97-AF65-F5344CB8AC3E}">
        <p14:creationId xmlns:p14="http://schemas.microsoft.com/office/powerpoint/2010/main" val="112950284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Key Learnings</a:t>
            </a:r>
            <a:endParaRPr lang="en-US" dirty="0"/>
          </a:p>
        </p:txBody>
      </p:sp>
      <p:sp>
        <p:nvSpPr>
          <p:cNvPr id="3" name="Content Placeholder 2"/>
          <p:cNvSpPr>
            <a:spLocks noGrp="1"/>
          </p:cNvSpPr>
          <p:nvPr>
            <p:ph idx="1"/>
          </p:nvPr>
        </p:nvSpPr>
        <p:spPr>
          <a:xfrm>
            <a:off x="677334" y="2160590"/>
            <a:ext cx="8596668" cy="632038"/>
          </a:xfrm>
        </p:spPr>
        <p:txBody>
          <a:bodyPr/>
          <a:lstStyle/>
          <a:p>
            <a:r>
              <a:rPr lang="en-US" dirty="0" smtClean="0"/>
              <a:t>List 3 key learnings about the vision for your church:</a:t>
            </a:r>
          </a:p>
          <a:p>
            <a:pPr marL="457200" lvl="1" indent="0">
              <a:buNone/>
            </a:pPr>
            <a:endParaRPr lang="en-US" dirty="0"/>
          </a:p>
        </p:txBody>
      </p:sp>
      <p:graphicFrame>
        <p:nvGraphicFramePr>
          <p:cNvPr id="8" name="Diagram 7"/>
          <p:cNvGraphicFramePr/>
          <p:nvPr>
            <p:extLst>
              <p:ext uri="{D42A27DB-BD31-4B8C-83A1-F6EECF244321}">
                <p14:modId xmlns:p14="http://schemas.microsoft.com/office/powerpoint/2010/main" val="2282734865"/>
              </p:ext>
            </p:extLst>
          </p:nvPr>
        </p:nvGraphicFramePr>
        <p:xfrm>
          <a:off x="1990810" y="3179805"/>
          <a:ext cx="5686854" cy="3113904"/>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47224162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Claiming Our Purpose and </a:t>
            </a:r>
            <a:br>
              <a:rPr lang="en-US" dirty="0" smtClean="0"/>
            </a:br>
            <a:r>
              <a:rPr lang="en-US" dirty="0" smtClean="0"/>
              <a:t>Envisioning a New Future</a:t>
            </a:r>
            <a:r>
              <a:rPr lang="en-US" dirty="0" smtClean="0"/>
              <a:t> </a:t>
            </a:r>
            <a:endParaRPr lang="en-US" dirty="0"/>
          </a:p>
        </p:txBody>
      </p:sp>
      <p:sp>
        <p:nvSpPr>
          <p:cNvPr id="3" name="Content Placeholder 2"/>
          <p:cNvSpPr>
            <a:spLocks noGrp="1"/>
          </p:cNvSpPr>
          <p:nvPr>
            <p:ph idx="1"/>
          </p:nvPr>
        </p:nvSpPr>
        <p:spPr>
          <a:xfrm>
            <a:off x="677334" y="2965622"/>
            <a:ext cx="6950904" cy="3075740"/>
          </a:xfrm>
        </p:spPr>
        <p:txBody>
          <a:bodyPr/>
          <a:lstStyle/>
          <a:p>
            <a:pPr marL="0" indent="0">
              <a:buNone/>
            </a:pPr>
            <a:endParaRPr lang="en-US" dirty="0"/>
          </a:p>
          <a:p>
            <a:pPr marL="0" indent="0">
              <a:buNone/>
            </a:pPr>
            <a:endParaRPr lang="en-US" dirty="0" smtClean="0"/>
          </a:p>
          <a:p>
            <a:pPr marL="0" indent="0">
              <a:buNone/>
            </a:pPr>
            <a:endParaRPr lang="en-US" sz="2400" i="1" dirty="0" smtClean="0"/>
          </a:p>
          <a:p>
            <a:pPr marL="0" indent="0">
              <a:buNone/>
            </a:pPr>
            <a:r>
              <a:rPr lang="en-US" sz="2400" i="1" dirty="0" smtClean="0"/>
              <a:t>Create a vision statement for you congregation!</a:t>
            </a:r>
            <a:endParaRPr lang="en-US" sz="2400" i="1" dirty="0"/>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583919" y="1420615"/>
            <a:ext cx="2827123" cy="2261699"/>
          </a:xfrm>
          <a:prstGeom prst="rect">
            <a:avLst/>
          </a:prstGeom>
        </p:spPr>
      </p:pic>
    </p:spTree>
    <p:extLst>
      <p:ext uri="{BB962C8B-B14F-4D97-AF65-F5344CB8AC3E}">
        <p14:creationId xmlns:p14="http://schemas.microsoft.com/office/powerpoint/2010/main" val="1348849736"/>
      </p:ext>
    </p:extLst>
  </p:cSld>
  <p:clrMapOvr>
    <a:masterClrMapping/>
  </p:clrMapOvr>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5FCBEF"/>
      </a:accent1>
      <a:accent2>
        <a:srgbClr val="2E83C3"/>
      </a:accent2>
      <a:accent3>
        <a:srgbClr val="42D0A2"/>
      </a:accent3>
      <a:accent4>
        <a:srgbClr val="2E946B"/>
      </a:accent4>
      <a:accent5>
        <a:srgbClr val="42B051"/>
      </a:accent5>
      <a:accent6>
        <a:srgbClr val="96D141"/>
      </a:accent6>
      <a:hlink>
        <a:srgbClr val="3FCDE7"/>
      </a:hlink>
      <a:folHlink>
        <a:srgbClr val="A9D3E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0B5AB586-D108-4FC1-8368-649FE654B894}"/>
    </a:ext>
  </a:extLst>
</a:theme>
</file>

<file path=docProps/app.xml><?xml version="1.0" encoding="utf-8"?>
<Properties xmlns="http://schemas.openxmlformats.org/officeDocument/2006/extended-properties" xmlns:vt="http://schemas.openxmlformats.org/officeDocument/2006/docPropsVTypes">
  <Template>Facet</Template>
  <TotalTime>120</TotalTime>
  <Words>596</Words>
  <Application>Microsoft Office PowerPoint</Application>
  <PresentationFormat>Widescreen</PresentationFormat>
  <Paragraphs>64</Paragraphs>
  <Slides>10</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10</vt:i4>
      </vt:variant>
    </vt:vector>
  </HeadingPairs>
  <TitlesOfParts>
    <vt:vector size="14" baseType="lpstr">
      <vt:lpstr>Arial</vt:lpstr>
      <vt:lpstr>Trebuchet MS</vt:lpstr>
      <vt:lpstr>Wingdings 3</vt:lpstr>
      <vt:lpstr>Facet</vt:lpstr>
      <vt:lpstr>Team Vital</vt:lpstr>
      <vt:lpstr>Team Vital Workbook</vt:lpstr>
      <vt:lpstr>Questions for Conversation</vt:lpstr>
      <vt:lpstr>The Importance of Vision</vt:lpstr>
      <vt:lpstr>Vision Statements</vt:lpstr>
      <vt:lpstr>Vision Statements</vt:lpstr>
      <vt:lpstr>Vision Statement vs. Mission Statement</vt:lpstr>
      <vt:lpstr>Discussion Questions</vt:lpstr>
      <vt:lpstr>Key Learnings</vt:lpstr>
      <vt:lpstr>Claiming Our Purpose and  Envisioning a New Future </vt:lpstr>
    </vt:vector>
  </TitlesOfParts>
  <Company>Amazon.com</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Team Vital</dc:title>
  <dc:creator>RHendrickson</dc:creator>
  <cp:lastModifiedBy>RHendrickson</cp:lastModifiedBy>
  <cp:revision>14</cp:revision>
  <dcterms:created xsi:type="dcterms:W3CDTF">2015-07-30T13:50:43Z</dcterms:created>
  <dcterms:modified xsi:type="dcterms:W3CDTF">2015-08-15T15:01:54Z</dcterms:modified>
</cp:coreProperties>
</file>