
<file path=[Content_Types].xml><?xml version="1.0" encoding="utf-8"?>
<Types xmlns="http://schemas.openxmlformats.org/package/2006/content-types">
  <Default Extension="png" ContentType="image/pn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648" r:id="rId1"/>
  </p:sldMasterIdLst>
  <p:sldIdLst>
    <p:sldId id="256" r:id="rId2"/>
    <p:sldId id="257" r:id="rId3"/>
    <p:sldId id="258" r:id="rId4"/>
    <p:sldId id="259" r:id="rId5"/>
    <p:sldId id="260" r:id="rId6"/>
    <p:sldId id="261" r:id="rId7"/>
    <p:sldId id="275" r:id="rId8"/>
    <p:sldId id="276" r:id="rId9"/>
    <p:sldId id="277" r:id="rId10"/>
    <p:sldId id="262" r:id="rId11"/>
    <p:sldId id="263" r:id="rId12"/>
    <p:sldId id="264" r:id="rId13"/>
    <p:sldId id="265" r:id="rId14"/>
    <p:sldId id="266" r:id="rId15"/>
    <p:sldId id="267" r:id="rId16"/>
    <p:sldId id="268" r:id="rId17"/>
    <p:sldId id="270" r:id="rId18"/>
    <p:sldId id="269" r:id="rId19"/>
    <p:sldId id="271" r:id="rId20"/>
    <p:sldId id="272" r:id="rId21"/>
    <p:sldId id="273" r:id="rId22"/>
    <p:sldId id="274" r:id="rId23"/>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17292A2E-F333-43FB-9621-5CBBE7FDCDCB}" styleName="Light Style 2 - Accent 4">
    <a:wholeTbl>
      <a:tcTxStyle>
        <a:fontRef idx="minor">
          <a:scrgbClr r="0" g="0" b="0"/>
        </a:fontRef>
        <a:schemeClr val="tx1"/>
      </a:tcTxStyle>
      <a:tcStyle>
        <a:tcBdr>
          <a:left>
            <a:lnRef idx="1">
              <a:schemeClr val="accent4"/>
            </a:lnRef>
          </a:left>
          <a:right>
            <a:lnRef idx="1">
              <a:schemeClr val="accent4"/>
            </a:lnRef>
          </a:right>
          <a:top>
            <a:lnRef idx="1">
              <a:schemeClr val="accent4"/>
            </a:lnRef>
          </a:top>
          <a:bottom>
            <a:lnRef idx="1">
              <a:schemeClr val="accent4"/>
            </a:lnRef>
          </a:bottom>
          <a:insideH>
            <a:ln>
              <a:noFill/>
            </a:ln>
          </a:insideH>
          <a:insideV>
            <a:ln>
              <a:noFill/>
            </a:ln>
          </a:insideV>
        </a:tcBdr>
        <a:fill>
          <a:noFill/>
        </a:fill>
      </a:tcStyle>
    </a:wholeTbl>
    <a:band1H>
      <a:tcStyle>
        <a:tcBdr>
          <a:top>
            <a:lnRef idx="1">
              <a:schemeClr val="accent4"/>
            </a:lnRef>
          </a:top>
          <a:bottom>
            <a:lnRef idx="1">
              <a:schemeClr val="accent4"/>
            </a:lnRef>
          </a:bottom>
        </a:tcBdr>
      </a:tcStyle>
    </a:band1H>
    <a:band1V>
      <a:tcStyle>
        <a:tcBdr>
          <a:left>
            <a:lnRef idx="1">
              <a:schemeClr val="accent4"/>
            </a:lnRef>
          </a:left>
          <a:right>
            <a:lnRef idx="1">
              <a:schemeClr val="accent4"/>
            </a:lnRef>
          </a:right>
        </a:tcBdr>
      </a:tcStyle>
    </a:band1V>
    <a:band2V>
      <a:tcStyle>
        <a:tcBdr>
          <a:left>
            <a:lnRef idx="1">
              <a:schemeClr val="accent4"/>
            </a:lnRef>
          </a:left>
          <a:right>
            <a:lnRef idx="1">
              <a:schemeClr val="accent4"/>
            </a:lnRef>
          </a:right>
        </a:tcBdr>
      </a:tcStyle>
    </a:band2V>
    <a:lastCol>
      <a:tcTxStyle b="on"/>
      <a:tcStyle>
        <a:tcBdr/>
      </a:tcStyle>
    </a:lastCol>
    <a:firstCol>
      <a:tcTxStyle b="on"/>
      <a:tcStyle>
        <a:tcBdr/>
      </a:tcStyle>
    </a:firstCol>
    <a:lastRow>
      <a:tcTxStyle b="on"/>
      <a:tcStyle>
        <a:tcBdr>
          <a:top>
            <a:ln w="50800" cmpd="dbl">
              <a:solidFill>
                <a:schemeClr val="accent4"/>
              </a:solidFill>
            </a:ln>
          </a:top>
        </a:tcBdr>
      </a:tcStyle>
    </a:lastRow>
    <a:firstRow>
      <a:tcTxStyle b="on">
        <a:fontRef idx="minor">
          <a:scrgbClr r="0" g="0" b="0"/>
        </a:fontRef>
        <a:schemeClr val="bg1"/>
      </a:tcTxStyle>
      <a:tcStyle>
        <a:tcBdr/>
        <a:fillRef idx="1">
          <a:schemeClr val="accent4"/>
        </a:fillRef>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7" autoAdjust="0"/>
    <p:restoredTop sz="94660"/>
  </p:normalViewPr>
  <p:slideViewPr>
    <p:cSldViewPr snapToGrid="0">
      <p:cViewPr varScale="1">
        <p:scale>
          <a:sx n="116" d="100"/>
          <a:sy n="116" d="100"/>
        </p:scale>
        <p:origin x="336" y="108"/>
      </p:cViewPr>
      <p:guideLst/>
    </p:cSldViewPr>
  </p:slideViewPr>
  <p:notesTextViewPr>
    <p:cViewPr>
      <p:scale>
        <a:sx n="1" d="1"/>
        <a:sy n="1" d="1"/>
      </p:scale>
      <p:origin x="0" y="0"/>
    </p:cViewPr>
  </p:notesTextViewPr>
  <p:sorterViewPr>
    <p:cViewPr>
      <p:scale>
        <a:sx n="100" d="100"/>
        <a:sy n="100"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heme" Target="theme/theme1.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2589213" y="2514600"/>
            <a:ext cx="8915399" cy="2262781"/>
          </a:xfrm>
        </p:spPr>
        <p:txBody>
          <a:bodyPr anchor="b">
            <a:normAutofit/>
          </a:bodyPr>
          <a:lstStyle>
            <a:lvl1pPr>
              <a:defRPr sz="5400"/>
            </a:lvl1pPr>
          </a:lstStyle>
          <a:p>
            <a:r>
              <a:rPr lang="en-US" smtClean="0"/>
              <a:t>Click to edit Master title style</a:t>
            </a:r>
            <a:endParaRPr lang="en-US" dirty="0"/>
          </a:p>
        </p:txBody>
      </p:sp>
      <p:sp>
        <p:nvSpPr>
          <p:cNvPr id="3" name="Subtitle 2"/>
          <p:cNvSpPr>
            <a:spLocks noGrp="1"/>
          </p:cNvSpPr>
          <p:nvPr>
            <p:ph type="subTitle" idx="1"/>
          </p:nvPr>
        </p:nvSpPr>
        <p:spPr>
          <a:xfrm>
            <a:off x="2589213" y="4777379"/>
            <a:ext cx="8915399" cy="1126283"/>
          </a:xfrm>
        </p:spPr>
        <p:txBody>
          <a:bodyPr anchor="t"/>
          <a:lstStyle>
            <a:lvl1pPr marL="0" indent="0" algn="l">
              <a:buNone/>
              <a:defRPr>
                <a:solidFill>
                  <a:schemeClr val="tx1">
                    <a:lumMod val="65000"/>
                    <a:lumOff val="3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pPr/>
              <a:t>8/7/2015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7" name="Freeform 6"/>
          <p:cNvSpPr/>
          <p:nvPr/>
        </p:nvSpPr>
        <p:spPr bwMode="auto">
          <a:xfrm>
            <a:off x="0" y="4323810"/>
            <a:ext cx="1744652" cy="778589"/>
          </a:xfrm>
          <a:custGeom>
            <a:avLst/>
            <a:gdLst/>
            <a:ahLst/>
            <a:cxnLst/>
            <a:rect l="0" t="0" r="r" b="b"/>
            <a:pathLst>
              <a:path w="372" h="166">
                <a:moveTo>
                  <a:pt x="287" y="166"/>
                </a:moveTo>
                <a:cubicBezTo>
                  <a:pt x="290" y="166"/>
                  <a:pt x="292" y="165"/>
                  <a:pt x="293" y="164"/>
                </a:cubicBezTo>
                <a:cubicBezTo>
                  <a:pt x="293" y="163"/>
                  <a:pt x="294" y="163"/>
                  <a:pt x="294" y="163"/>
                </a:cubicBezTo>
                <a:cubicBezTo>
                  <a:pt x="370" y="87"/>
                  <a:pt x="370" y="87"/>
                  <a:pt x="370" y="87"/>
                </a:cubicBezTo>
                <a:cubicBezTo>
                  <a:pt x="372" y="85"/>
                  <a:pt x="372" y="81"/>
                  <a:pt x="370" y="78"/>
                </a:cubicBezTo>
                <a:cubicBezTo>
                  <a:pt x="294" y="3"/>
                  <a:pt x="294" y="3"/>
                  <a:pt x="294" y="3"/>
                </a:cubicBezTo>
                <a:cubicBezTo>
                  <a:pt x="294" y="2"/>
                  <a:pt x="293" y="2"/>
                  <a:pt x="293" y="2"/>
                </a:cubicBezTo>
                <a:cubicBezTo>
                  <a:pt x="292" y="1"/>
                  <a:pt x="290" y="0"/>
                  <a:pt x="287" y="0"/>
                </a:cubicBezTo>
                <a:cubicBezTo>
                  <a:pt x="0" y="0"/>
                  <a:pt x="0" y="0"/>
                  <a:pt x="0" y="0"/>
                </a:cubicBezTo>
                <a:cubicBezTo>
                  <a:pt x="0" y="166"/>
                  <a:pt x="0" y="166"/>
                  <a:pt x="0" y="166"/>
                </a:cubicBezTo>
                <a:lnTo>
                  <a:pt x="287" y="166"/>
                </a:lnTo>
                <a:close/>
              </a:path>
            </a:pathLst>
          </a:custGeom>
          <a:solidFill>
            <a:schemeClr val="accent1"/>
          </a:solidFill>
          <a:ln>
            <a:noFill/>
          </a:ln>
        </p:spPr>
      </p:sp>
      <p:sp>
        <p:nvSpPr>
          <p:cNvPr id="6" name="Slide Number Placeholder 5"/>
          <p:cNvSpPr>
            <a:spLocks noGrp="1"/>
          </p:cNvSpPr>
          <p:nvPr>
            <p:ph type="sldNum" sz="quarter" idx="12"/>
          </p:nvPr>
        </p:nvSpPr>
        <p:spPr>
          <a:xfrm>
            <a:off x="531812" y="4529540"/>
            <a:ext cx="779767" cy="365125"/>
          </a:xfrm>
        </p:spPr>
        <p:txBody>
          <a:bodyPr/>
          <a:lstStyle/>
          <a:p>
            <a:fld id="{D57F1E4F-1CFF-5643-939E-217C01CDF565}" type="slidenum">
              <a:rPr lang="en-US" dirty="0"/>
              <a:pPr/>
              <a:t>‹#›</a:t>
            </a:fld>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2592925" y="624110"/>
            <a:ext cx="8911687" cy="1280890"/>
          </a:xfrm>
        </p:spPr>
        <p:txBody>
          <a:bodyPr/>
          <a:lstStyle/>
          <a:p>
            <a:r>
              <a:rPr lang="en-US" smtClean="0"/>
              <a:t>Click to edit Master title style</a:t>
            </a:r>
            <a:endParaRPr lang="en-US" dirty="0"/>
          </a:p>
        </p:txBody>
      </p:sp>
      <p:sp>
        <p:nvSpPr>
          <p:cNvPr id="3" name="Content Placeholder 2"/>
          <p:cNvSpPr>
            <a:spLocks noGrp="1"/>
          </p:cNvSpPr>
          <p:nvPr>
            <p:ph idx="1"/>
          </p:nvPr>
        </p:nvSpPr>
        <p:spPr>
          <a:xfrm>
            <a:off x="2589212" y="2133600"/>
            <a:ext cx="8915400" cy="377762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pPr/>
              <a:t>8/7/2015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8"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2589212" y="2058750"/>
            <a:ext cx="8915399" cy="1468800"/>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2589212" y="3530129"/>
            <a:ext cx="8915399" cy="860400"/>
          </a:xfrm>
        </p:spPr>
        <p:txBody>
          <a:bodyPr anchor="t"/>
          <a:lstStyle>
            <a:lvl1pPr marL="0" indent="0" algn="l">
              <a:buNone/>
              <a:defRPr sz="200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8/7/2015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9" name="Freeform 11"/>
          <p:cNvSpPr/>
          <p:nvPr/>
        </p:nvSpPr>
        <p:spPr bwMode="auto">
          <a:xfrm flipV="1">
            <a:off x="-4189" y="31781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a:xfrm>
            <a:off x="531812" y="3244139"/>
            <a:ext cx="779767" cy="365125"/>
          </a:xfrm>
        </p:spPr>
        <p:txBody>
          <a:bodyPr/>
          <a:lstStyle/>
          <a:p>
            <a:fld id="{D57F1E4F-1CFF-5643-939E-217C01CDF565}" type="slidenum">
              <a:rPr lang="en-US" dirty="0"/>
              <a:pPr/>
              <a:t>‹#›</a:t>
            </a:fld>
            <a:endParaRPr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2589212" y="2133600"/>
            <a:ext cx="4313864" cy="3777622"/>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7190747" y="2126222"/>
            <a:ext cx="4313864" cy="3777622"/>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B61BEF0D-F0BB-DE4B-95CE-6DB70DBA9567}" type="datetimeFigureOut">
              <a:rPr lang="en-US" dirty="0"/>
              <a:pPr/>
              <a:t>8/7/2015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10"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11" name="Slide Number Placeholder 5"/>
          <p:cNvSpPr>
            <a:spLocks noGrp="1"/>
          </p:cNvSpPr>
          <p:nvPr>
            <p:ph type="sldNum" sz="quarter" idx="12"/>
          </p:nvPr>
        </p:nvSpPr>
        <p:spPr>
          <a:xfrm>
            <a:off x="531812" y="787782"/>
            <a:ext cx="779767" cy="365125"/>
          </a:xfrm>
        </p:spPr>
        <p:txBody>
          <a:bodyPr/>
          <a:lstStyle/>
          <a:p>
            <a:fld id="{D57F1E4F-1CFF-5643-939E-217C01CDF565}" type="slidenum">
              <a:rPr lang="en-US" dirty="0"/>
              <a:pPr/>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2939373" y="1972703"/>
            <a:ext cx="3992732"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2589212" y="2548966"/>
            <a:ext cx="4342893" cy="3354060"/>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7506629" y="1969475"/>
            <a:ext cx="3999001"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7166957" y="2545738"/>
            <a:ext cx="4338674" cy="3354060"/>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B61BEF0D-F0BB-DE4B-95CE-6DB70DBA9567}" type="datetimeFigureOut">
              <a:rPr lang="en-US" dirty="0"/>
              <a:pPr/>
              <a:t>8/7/2015</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12"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13" name="Slide Number Placeholder 5"/>
          <p:cNvSpPr>
            <a:spLocks noGrp="1"/>
          </p:cNvSpPr>
          <p:nvPr>
            <p:ph type="sldNum" sz="quarter" idx="12"/>
          </p:nvPr>
        </p:nvSpPr>
        <p:spPr>
          <a:xfrm>
            <a:off x="531812" y="787782"/>
            <a:ext cx="779767" cy="365125"/>
          </a:xfrm>
        </p:spPr>
        <p:txBody>
          <a:bodyPr/>
          <a:lstStyle/>
          <a:p>
            <a:fld id="{D57F1E4F-1CFF-5643-939E-217C01CDF565}" type="slidenum">
              <a:rPr lang="en-US" dirty="0"/>
              <a:pPr/>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B61BEF0D-F0BB-DE4B-95CE-6DB70DBA9567}" type="datetimeFigureOut">
              <a:rPr lang="en-US" dirty="0"/>
              <a:pPr/>
              <a:t>8/7/2015</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7"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5" name="Slide Number Placeholder 4"/>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B61BEF0D-F0BB-DE4B-95CE-6DB70DBA9567}" type="datetimeFigureOut">
              <a:rPr lang="en-US" dirty="0"/>
              <a:pPr/>
              <a:t>8/7/2015</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6"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4" name="Slide Number Placeholder 3"/>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589212" y="446088"/>
            <a:ext cx="3505199" cy="976312"/>
          </a:xfrm>
        </p:spPr>
        <p:txBody>
          <a:bodyPr anchor="b"/>
          <a:lstStyle>
            <a:lvl1pPr algn="l">
              <a:defRPr sz="2000" b="0"/>
            </a:lvl1pPr>
          </a:lstStyle>
          <a:p>
            <a:r>
              <a:rPr lang="en-US" smtClean="0"/>
              <a:t>Click to edit Master title style</a:t>
            </a:r>
            <a:endParaRPr lang="en-US" dirty="0"/>
          </a:p>
        </p:txBody>
      </p:sp>
      <p:sp>
        <p:nvSpPr>
          <p:cNvPr id="3" name="Content Placeholder 2"/>
          <p:cNvSpPr>
            <a:spLocks noGrp="1"/>
          </p:cNvSpPr>
          <p:nvPr>
            <p:ph idx="1"/>
          </p:nvPr>
        </p:nvSpPr>
        <p:spPr>
          <a:xfrm>
            <a:off x="6323012" y="446088"/>
            <a:ext cx="5181600" cy="5414963"/>
          </a:xfrm>
        </p:spPr>
        <p:txBody>
          <a:bodyPr anchor="ct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2589212" y="1598613"/>
            <a:ext cx="3505199" cy="4262436"/>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B61BEF0D-F0BB-DE4B-95CE-6DB70DBA9567}" type="datetimeFigureOut">
              <a:rPr lang="en-US" dirty="0"/>
              <a:pPr/>
              <a:t>8/7/2015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9"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589213" y="4800600"/>
            <a:ext cx="8915400"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2589212" y="634965"/>
            <a:ext cx="8915400" cy="3854970"/>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2589213" y="5367338"/>
            <a:ext cx="8915400" cy="493712"/>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B61BEF0D-F0BB-DE4B-95CE-6DB70DBA9567}" type="datetimeFigureOut">
              <a:rPr lang="en-US" dirty="0"/>
              <a:pPr/>
              <a:t>8/7/2015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9" name="Freeform 11"/>
          <p:cNvSpPr/>
          <p:nvPr/>
        </p:nvSpPr>
        <p:spPr bwMode="auto">
          <a:xfrm flipV="1">
            <a:off x="-4189" y="491172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a:xfrm>
            <a:off x="531812" y="4983087"/>
            <a:ext cx="779767" cy="365125"/>
          </a:xfrm>
        </p:spPr>
        <p:txBody>
          <a:bodyPr/>
          <a:lstStyle/>
          <a:p>
            <a:fld id="{D57F1E4F-1CFF-5643-939E-217C01CDF565}" type="slidenum">
              <a:rPr lang="en-US" dirty="0"/>
              <a:pPr/>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2589212" y="609600"/>
            <a:ext cx="8915399" cy="3117040"/>
          </a:xfrm>
        </p:spPr>
        <p:txBody>
          <a:bodyPr anchor="ctr">
            <a:normAutofit/>
          </a:bodyPr>
          <a:lstStyle>
            <a:lvl1pPr algn="l">
              <a:defRPr sz="48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2589212" y="4354046"/>
            <a:ext cx="8915399" cy="1555864"/>
          </a:xfrm>
        </p:spPr>
        <p:txBody>
          <a:bodyPr anchor="ctr">
            <a:normAutofit/>
          </a:bodyPr>
          <a:lstStyle>
            <a:lvl1pPr marL="0" indent="0" algn="l">
              <a:buNone/>
              <a:defRPr sz="180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8/7/2015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9" name="Freeform 11"/>
          <p:cNvSpPr/>
          <p:nvPr/>
        </p:nvSpPr>
        <p:spPr bwMode="auto">
          <a:xfrm flipV="1">
            <a:off x="-4189" y="31781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a:xfrm>
            <a:off x="531812" y="3244139"/>
            <a:ext cx="779767" cy="365125"/>
          </a:xfrm>
        </p:spPr>
        <p:txBody>
          <a:bodyPr/>
          <a:lstStyle/>
          <a:p>
            <a:fld id="{D57F1E4F-1CFF-5643-939E-217C01CDF565}" type="slidenum">
              <a:rPr lang="en-US" dirty="0"/>
              <a:pPr/>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849949" y="609600"/>
            <a:ext cx="8393926" cy="2895600"/>
          </a:xfrm>
        </p:spPr>
        <p:txBody>
          <a:bodyPr anchor="ctr">
            <a:normAutofit/>
          </a:bodyPr>
          <a:lstStyle>
            <a:lvl1pPr algn="l">
              <a:defRPr sz="4800" b="0" cap="none"/>
            </a:lvl1pPr>
          </a:lstStyle>
          <a:p>
            <a:r>
              <a:rPr lang="en-US" smtClean="0"/>
              <a:t>Click to edit Master title style</a:t>
            </a:r>
            <a:endParaRPr lang="en-US" dirty="0"/>
          </a:p>
        </p:txBody>
      </p:sp>
      <p:sp>
        <p:nvSpPr>
          <p:cNvPr id="13" name="Text Placeholder 9"/>
          <p:cNvSpPr>
            <a:spLocks noGrp="1"/>
          </p:cNvSpPr>
          <p:nvPr>
            <p:ph type="body" sz="quarter" idx="13"/>
          </p:nvPr>
        </p:nvSpPr>
        <p:spPr>
          <a:xfrm>
            <a:off x="3275012" y="3505200"/>
            <a:ext cx="753655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2589212" y="4354046"/>
            <a:ext cx="8915399" cy="1555864"/>
          </a:xfrm>
        </p:spPr>
        <p:txBody>
          <a:bodyPr anchor="ctr">
            <a:normAutofit/>
          </a:bodyPr>
          <a:lstStyle>
            <a:lvl1pPr marL="0" indent="0" algn="l">
              <a:buNone/>
              <a:defRPr sz="180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8/7/2015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11" name="Freeform 11"/>
          <p:cNvSpPr/>
          <p:nvPr/>
        </p:nvSpPr>
        <p:spPr bwMode="auto">
          <a:xfrm flipV="1">
            <a:off x="-4189" y="31781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a:xfrm>
            <a:off x="531812" y="3244139"/>
            <a:ext cx="779767" cy="365125"/>
          </a:xfrm>
        </p:spPr>
        <p:txBody>
          <a:bodyPr/>
          <a:lstStyle/>
          <a:p>
            <a:fld id="{D57F1E4F-1CFF-5643-939E-217C01CDF565}" type="slidenum">
              <a:rPr lang="en-US" dirty="0"/>
              <a:pPr/>
              <a:t>‹#›</a:t>
            </a:fld>
            <a:endParaRPr lang="en-US" dirty="0"/>
          </a:p>
        </p:txBody>
      </p:sp>
      <p:sp>
        <p:nvSpPr>
          <p:cNvPr id="14" name="TextBox 13"/>
          <p:cNvSpPr txBox="1"/>
          <p:nvPr/>
        </p:nvSpPr>
        <p:spPr>
          <a:xfrm>
            <a:off x="2467652" y="648005"/>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
        <p:nvSpPr>
          <p:cNvPr id="15" name="TextBox 14"/>
          <p:cNvSpPr txBox="1"/>
          <p:nvPr/>
        </p:nvSpPr>
        <p:spPr>
          <a:xfrm>
            <a:off x="11114852" y="290530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2589213" y="2438400"/>
            <a:ext cx="8915400" cy="2724845"/>
          </a:xfrm>
        </p:spPr>
        <p:txBody>
          <a:bodyPr anchor="b">
            <a:normAutofit/>
          </a:bodyPr>
          <a:lstStyle>
            <a:lvl1pPr algn="l">
              <a:defRPr sz="4800" b="0"/>
            </a:lvl1pPr>
          </a:lstStyle>
          <a:p>
            <a:r>
              <a:rPr lang="en-US" smtClean="0"/>
              <a:t>Click to edit Master title style</a:t>
            </a:r>
            <a:endParaRPr lang="en-US" dirty="0"/>
          </a:p>
        </p:txBody>
      </p:sp>
      <p:sp>
        <p:nvSpPr>
          <p:cNvPr id="4" name="Text Placeholder 3"/>
          <p:cNvSpPr>
            <a:spLocks noGrp="1"/>
          </p:cNvSpPr>
          <p:nvPr>
            <p:ph type="body" sz="half" idx="2"/>
          </p:nvPr>
        </p:nvSpPr>
        <p:spPr>
          <a:xfrm>
            <a:off x="2589213" y="5181600"/>
            <a:ext cx="8915400" cy="729622"/>
          </a:xfrm>
        </p:spPr>
        <p:txBody>
          <a:bodyPr vert="horz" lIns="91440" tIns="45720" rIns="91440" bIns="45720" rtlCol="0" anchor="t">
            <a:normAutofit/>
          </a:bodyPr>
          <a:lstStyle>
            <a:lvl1pPr>
              <a:buNone/>
              <a:defRPr lang="en-US">
                <a:solidFill>
                  <a:schemeClr val="tx1">
                    <a:lumMod val="65000"/>
                    <a:lumOff val="35000"/>
                  </a:schemeClr>
                </a:solidFill>
              </a:defRPr>
            </a:lvl1pPr>
          </a:lstStyle>
          <a:p>
            <a:pPr marL="0" lvl="0" indent="0">
              <a:buNone/>
            </a:pPr>
            <a:r>
              <a:rPr lang="en-US" smtClean="0"/>
              <a:t>Click to edit Master text styles</a:t>
            </a:r>
          </a:p>
        </p:txBody>
      </p:sp>
      <p:sp>
        <p:nvSpPr>
          <p:cNvPr id="5" name="Date Placeholder 4"/>
          <p:cNvSpPr>
            <a:spLocks noGrp="1"/>
          </p:cNvSpPr>
          <p:nvPr>
            <p:ph type="dt" sz="half" idx="10"/>
          </p:nvPr>
        </p:nvSpPr>
        <p:spPr/>
        <p:txBody>
          <a:bodyPr/>
          <a:lstStyle/>
          <a:p>
            <a:fld id="{B61BEF0D-F0BB-DE4B-95CE-6DB70DBA9567}" type="datetimeFigureOut">
              <a:rPr lang="en-US" dirty="0"/>
              <a:pPr/>
              <a:t>8/7/2015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9" name="Freeform 11"/>
          <p:cNvSpPr/>
          <p:nvPr/>
        </p:nvSpPr>
        <p:spPr bwMode="auto">
          <a:xfrm flipV="1">
            <a:off x="-4189" y="491172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a:xfrm>
            <a:off x="531812" y="4983087"/>
            <a:ext cx="779767" cy="365125"/>
          </a:xfrm>
        </p:spPr>
        <p:txBody>
          <a:bodyPr/>
          <a:lstStyle/>
          <a:p>
            <a:fld id="{D57F1E4F-1CFF-5643-939E-217C01CDF565}" type="slidenum">
              <a:rPr lang="en-US" dirty="0"/>
              <a:pPr/>
              <a:t>‹#›</a:t>
            </a:fld>
            <a:endParaRPr lang="en-US" dirty="0"/>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12" name="Title 1"/>
          <p:cNvSpPr>
            <a:spLocks noGrp="1"/>
          </p:cNvSpPr>
          <p:nvPr>
            <p:ph type="title"/>
          </p:nvPr>
        </p:nvSpPr>
        <p:spPr>
          <a:xfrm>
            <a:off x="2849949" y="609600"/>
            <a:ext cx="8393926" cy="2895600"/>
          </a:xfrm>
        </p:spPr>
        <p:txBody>
          <a:bodyPr anchor="ctr">
            <a:normAutofit/>
          </a:bodyPr>
          <a:lstStyle>
            <a:lvl1pPr algn="l">
              <a:defRPr sz="4800" b="0" cap="none"/>
            </a:lvl1pPr>
          </a:lstStyle>
          <a:p>
            <a:r>
              <a:rPr lang="en-US" smtClean="0"/>
              <a:t>Click to edit Master title style</a:t>
            </a:r>
            <a:endParaRPr lang="en-US" dirty="0"/>
          </a:p>
        </p:txBody>
      </p:sp>
      <p:sp>
        <p:nvSpPr>
          <p:cNvPr id="21" name="Text Placeholder 9"/>
          <p:cNvSpPr>
            <a:spLocks noGrp="1"/>
          </p:cNvSpPr>
          <p:nvPr>
            <p:ph type="body" sz="quarter" idx="13"/>
          </p:nvPr>
        </p:nvSpPr>
        <p:spPr>
          <a:xfrm>
            <a:off x="2589212" y="4343400"/>
            <a:ext cx="8915400" cy="838200"/>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4" name="Text Placeholder 3"/>
          <p:cNvSpPr>
            <a:spLocks noGrp="1"/>
          </p:cNvSpPr>
          <p:nvPr>
            <p:ph type="body" sz="half" idx="2"/>
          </p:nvPr>
        </p:nvSpPr>
        <p:spPr>
          <a:xfrm>
            <a:off x="2589213" y="5181600"/>
            <a:ext cx="8915400" cy="729622"/>
          </a:xfrm>
        </p:spPr>
        <p:txBody>
          <a:bodyPr vert="horz" lIns="91440" tIns="45720" rIns="91440" bIns="45720" rtlCol="0" anchor="t">
            <a:normAutofit/>
          </a:bodyPr>
          <a:lstStyle>
            <a:lvl1pPr>
              <a:buNone/>
              <a:defRPr lang="en-US">
                <a:solidFill>
                  <a:schemeClr val="tx1">
                    <a:lumMod val="65000"/>
                    <a:lumOff val="35000"/>
                  </a:schemeClr>
                </a:solidFill>
              </a:defRPr>
            </a:lvl1pPr>
          </a:lstStyle>
          <a:p>
            <a:pPr marL="0" lvl="0" indent="0">
              <a:buNone/>
            </a:pPr>
            <a:r>
              <a:rPr lang="en-US" smtClean="0"/>
              <a:t>Click to edit Master text styles</a:t>
            </a:r>
          </a:p>
        </p:txBody>
      </p:sp>
      <p:sp>
        <p:nvSpPr>
          <p:cNvPr id="5" name="Date Placeholder 4"/>
          <p:cNvSpPr>
            <a:spLocks noGrp="1"/>
          </p:cNvSpPr>
          <p:nvPr>
            <p:ph type="dt" sz="half" idx="10"/>
          </p:nvPr>
        </p:nvSpPr>
        <p:spPr/>
        <p:txBody>
          <a:bodyPr/>
          <a:lstStyle/>
          <a:p>
            <a:fld id="{B61BEF0D-F0BB-DE4B-95CE-6DB70DBA9567}" type="datetimeFigureOut">
              <a:rPr lang="en-US" dirty="0"/>
              <a:pPr/>
              <a:t>8/7/2015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11" name="Freeform 11"/>
          <p:cNvSpPr/>
          <p:nvPr/>
        </p:nvSpPr>
        <p:spPr bwMode="auto">
          <a:xfrm flipV="1">
            <a:off x="-4189" y="491172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a:xfrm>
            <a:off x="531812" y="4983087"/>
            <a:ext cx="779767" cy="365125"/>
          </a:xfrm>
        </p:spPr>
        <p:txBody>
          <a:bodyPr/>
          <a:lstStyle/>
          <a:p>
            <a:fld id="{D57F1E4F-1CFF-5643-939E-217C01CDF565}" type="slidenum">
              <a:rPr lang="en-US" dirty="0"/>
              <a:pPr/>
              <a:t>‹#›</a:t>
            </a:fld>
            <a:endParaRPr lang="en-US" dirty="0"/>
          </a:p>
        </p:txBody>
      </p:sp>
      <p:sp>
        <p:nvSpPr>
          <p:cNvPr id="17" name="TextBox 16"/>
          <p:cNvSpPr txBox="1"/>
          <p:nvPr/>
        </p:nvSpPr>
        <p:spPr>
          <a:xfrm>
            <a:off x="2467652" y="648005"/>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
        <p:nvSpPr>
          <p:cNvPr id="18" name="TextBox 17"/>
          <p:cNvSpPr txBox="1"/>
          <p:nvPr/>
        </p:nvSpPr>
        <p:spPr>
          <a:xfrm>
            <a:off x="11114852" y="290530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2589212" y="627407"/>
            <a:ext cx="8915399" cy="2880020"/>
          </a:xfrm>
        </p:spPr>
        <p:txBody>
          <a:bodyPr anchor="ctr">
            <a:normAutofit/>
          </a:bodyPr>
          <a:lstStyle>
            <a:lvl1pPr algn="l">
              <a:defRPr sz="4800" b="0"/>
            </a:lvl1pPr>
          </a:lstStyle>
          <a:p>
            <a:r>
              <a:rPr lang="en-US" smtClean="0"/>
              <a:t>Click to edit Master title style</a:t>
            </a:r>
            <a:endParaRPr lang="en-US" dirty="0"/>
          </a:p>
        </p:txBody>
      </p:sp>
      <p:sp>
        <p:nvSpPr>
          <p:cNvPr id="21" name="Text Placeholder 9"/>
          <p:cNvSpPr>
            <a:spLocks noGrp="1"/>
          </p:cNvSpPr>
          <p:nvPr>
            <p:ph type="body" sz="quarter" idx="13"/>
          </p:nvPr>
        </p:nvSpPr>
        <p:spPr>
          <a:xfrm>
            <a:off x="2589212" y="4343400"/>
            <a:ext cx="8915400" cy="838200"/>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4" name="Text Placeholder 3"/>
          <p:cNvSpPr>
            <a:spLocks noGrp="1"/>
          </p:cNvSpPr>
          <p:nvPr>
            <p:ph type="body" sz="half" idx="2"/>
          </p:nvPr>
        </p:nvSpPr>
        <p:spPr>
          <a:xfrm>
            <a:off x="2589213" y="5181600"/>
            <a:ext cx="8915400" cy="729622"/>
          </a:xfrm>
        </p:spPr>
        <p:txBody>
          <a:bodyPr vert="horz" lIns="91440" tIns="45720" rIns="91440" bIns="45720" rtlCol="0" anchor="t">
            <a:normAutofit/>
          </a:bodyPr>
          <a:lstStyle>
            <a:lvl1pPr>
              <a:buNone/>
              <a:defRPr lang="en-US">
                <a:solidFill>
                  <a:schemeClr val="tx1">
                    <a:lumMod val="65000"/>
                    <a:lumOff val="35000"/>
                  </a:schemeClr>
                </a:solidFill>
              </a:defRPr>
            </a:lvl1pPr>
          </a:lstStyle>
          <a:p>
            <a:pPr marL="0" lvl="0" indent="0">
              <a:buNone/>
            </a:pPr>
            <a:r>
              <a:rPr lang="en-US" smtClean="0"/>
              <a:t>Click to edit Master text styles</a:t>
            </a:r>
          </a:p>
        </p:txBody>
      </p:sp>
      <p:sp>
        <p:nvSpPr>
          <p:cNvPr id="5" name="Date Placeholder 4"/>
          <p:cNvSpPr>
            <a:spLocks noGrp="1"/>
          </p:cNvSpPr>
          <p:nvPr>
            <p:ph type="dt" sz="half" idx="10"/>
          </p:nvPr>
        </p:nvSpPr>
        <p:spPr/>
        <p:txBody>
          <a:bodyPr/>
          <a:lstStyle/>
          <a:p>
            <a:fld id="{B61BEF0D-F0BB-DE4B-95CE-6DB70DBA9567}" type="datetimeFigureOut">
              <a:rPr lang="en-US" dirty="0"/>
              <a:pPr/>
              <a:t>8/7/2015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9" name="Freeform 11"/>
          <p:cNvSpPr/>
          <p:nvPr/>
        </p:nvSpPr>
        <p:spPr bwMode="auto">
          <a:xfrm flipV="1">
            <a:off x="-4189" y="491172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a:xfrm>
            <a:off x="531812" y="4983087"/>
            <a:ext cx="779767" cy="365125"/>
          </a:xfrm>
        </p:spPr>
        <p:txBody>
          <a:bodyPr/>
          <a:lstStyle/>
          <a:p>
            <a:fld id="{D57F1E4F-1CFF-5643-939E-217C01CDF565}" type="slidenum">
              <a:rPr lang="en-US" dirty="0"/>
              <a:pPr/>
              <a:t>‹#›</a:t>
            </a:fld>
            <a:endParaRPr lang="en-US" dirty="0"/>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pPr/>
              <a:t>8/7/2015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8"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9294812" y="627405"/>
            <a:ext cx="2207601" cy="5283817"/>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2589212" y="627405"/>
            <a:ext cx="6477000" cy="5283817"/>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pPr/>
              <a:t>8/7/2015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8"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grpSp>
        <p:nvGrpSpPr>
          <p:cNvPr id="23" name="Group 22"/>
          <p:cNvGrpSpPr/>
          <p:nvPr/>
        </p:nvGrpSpPr>
        <p:grpSpPr>
          <a:xfrm>
            <a:off x="1" y="228600"/>
            <a:ext cx="2851516" cy="6638628"/>
            <a:chOff x="2487613" y="285750"/>
            <a:chExt cx="2428875" cy="5654676"/>
          </a:xfrm>
        </p:grpSpPr>
        <p:sp>
          <p:nvSpPr>
            <p:cNvPr id="24" name="Freeform 11"/>
            <p:cNvSpPr/>
            <p:nvPr/>
          </p:nvSpPr>
          <p:spPr bwMode="auto">
            <a:xfrm>
              <a:off x="2487613" y="2284413"/>
              <a:ext cx="85725" cy="533400"/>
            </a:xfrm>
            <a:custGeom>
              <a:avLst/>
              <a:gdLst/>
              <a:ahLst/>
              <a:cxnLst/>
              <a:rect l="0" t="0" r="r" b="b"/>
              <a:pathLst>
                <a:path w="22" h="136">
                  <a:moveTo>
                    <a:pt x="22" y="136"/>
                  </a:moveTo>
                  <a:cubicBezTo>
                    <a:pt x="20" y="117"/>
                    <a:pt x="19" y="99"/>
                    <a:pt x="17" y="80"/>
                  </a:cubicBezTo>
                  <a:cubicBezTo>
                    <a:pt x="11" y="54"/>
                    <a:pt x="6" y="27"/>
                    <a:pt x="0" y="0"/>
                  </a:cubicBezTo>
                  <a:cubicBezTo>
                    <a:pt x="0" y="35"/>
                    <a:pt x="0" y="35"/>
                    <a:pt x="0" y="35"/>
                  </a:cubicBezTo>
                  <a:cubicBezTo>
                    <a:pt x="6" y="64"/>
                    <a:pt x="13" y="94"/>
                    <a:pt x="20" y="124"/>
                  </a:cubicBezTo>
                  <a:cubicBezTo>
                    <a:pt x="20" y="128"/>
                    <a:pt x="21" y="132"/>
                    <a:pt x="22" y="136"/>
                  </a:cubicBezTo>
                  <a:close/>
                </a:path>
              </a:pathLst>
            </a:custGeom>
            <a:solidFill>
              <a:schemeClr val="tx2">
                <a:alpha val="20000"/>
              </a:schemeClr>
            </a:solidFill>
            <a:ln>
              <a:noFill/>
            </a:ln>
          </p:spPr>
        </p:sp>
        <p:sp>
          <p:nvSpPr>
            <p:cNvPr id="25" name="Freeform 12"/>
            <p:cNvSpPr/>
            <p:nvPr/>
          </p:nvSpPr>
          <p:spPr bwMode="auto">
            <a:xfrm>
              <a:off x="2597151" y="2779713"/>
              <a:ext cx="550863" cy="1978025"/>
            </a:xfrm>
            <a:custGeom>
              <a:avLst/>
              <a:gdLst/>
              <a:ahLst/>
              <a:cxnLst/>
              <a:rect l="0" t="0" r="r" b="b"/>
              <a:pathLst>
                <a:path w="140" h="504">
                  <a:moveTo>
                    <a:pt x="86" y="350"/>
                  </a:moveTo>
                  <a:cubicBezTo>
                    <a:pt x="103" y="402"/>
                    <a:pt x="120" y="453"/>
                    <a:pt x="139" y="504"/>
                  </a:cubicBezTo>
                  <a:cubicBezTo>
                    <a:pt x="139" y="495"/>
                    <a:pt x="139" y="487"/>
                    <a:pt x="140" y="478"/>
                  </a:cubicBezTo>
                  <a:cubicBezTo>
                    <a:pt x="124" y="435"/>
                    <a:pt x="109" y="391"/>
                    <a:pt x="95" y="347"/>
                  </a:cubicBezTo>
                  <a:cubicBezTo>
                    <a:pt x="58" y="233"/>
                    <a:pt x="27" y="117"/>
                    <a:pt x="0" y="0"/>
                  </a:cubicBezTo>
                  <a:cubicBezTo>
                    <a:pt x="2" y="20"/>
                    <a:pt x="4" y="41"/>
                    <a:pt x="6" y="61"/>
                  </a:cubicBezTo>
                  <a:cubicBezTo>
                    <a:pt x="30" y="158"/>
                    <a:pt x="56" y="255"/>
                    <a:pt x="86" y="350"/>
                  </a:cubicBezTo>
                  <a:close/>
                </a:path>
              </a:pathLst>
            </a:custGeom>
            <a:solidFill>
              <a:schemeClr val="tx2">
                <a:alpha val="20000"/>
              </a:schemeClr>
            </a:solidFill>
            <a:ln>
              <a:noFill/>
            </a:ln>
          </p:spPr>
        </p:sp>
        <p:sp>
          <p:nvSpPr>
            <p:cNvPr id="26" name="Freeform 13"/>
            <p:cNvSpPr/>
            <p:nvPr/>
          </p:nvSpPr>
          <p:spPr bwMode="auto">
            <a:xfrm>
              <a:off x="3175001" y="4730750"/>
              <a:ext cx="519113" cy="1209675"/>
            </a:xfrm>
            <a:custGeom>
              <a:avLst/>
              <a:gdLst/>
              <a:ahLst/>
              <a:cxnLst/>
              <a:rect l="0" t="0" r="r" b="b"/>
              <a:pathLst>
                <a:path w="132" h="308">
                  <a:moveTo>
                    <a:pt x="8" y="22"/>
                  </a:moveTo>
                  <a:cubicBezTo>
                    <a:pt x="5" y="15"/>
                    <a:pt x="2" y="8"/>
                    <a:pt x="0" y="0"/>
                  </a:cubicBezTo>
                  <a:cubicBezTo>
                    <a:pt x="0" y="10"/>
                    <a:pt x="0" y="19"/>
                    <a:pt x="0" y="29"/>
                  </a:cubicBezTo>
                  <a:cubicBezTo>
                    <a:pt x="21" y="85"/>
                    <a:pt x="44" y="140"/>
                    <a:pt x="68" y="194"/>
                  </a:cubicBezTo>
                  <a:cubicBezTo>
                    <a:pt x="85" y="232"/>
                    <a:pt x="104" y="270"/>
                    <a:pt x="123" y="308"/>
                  </a:cubicBezTo>
                  <a:cubicBezTo>
                    <a:pt x="132" y="308"/>
                    <a:pt x="132" y="308"/>
                    <a:pt x="132" y="308"/>
                  </a:cubicBezTo>
                  <a:cubicBezTo>
                    <a:pt x="113" y="269"/>
                    <a:pt x="94" y="230"/>
                    <a:pt x="77" y="190"/>
                  </a:cubicBezTo>
                  <a:cubicBezTo>
                    <a:pt x="52" y="135"/>
                    <a:pt x="29" y="79"/>
                    <a:pt x="8" y="22"/>
                  </a:cubicBezTo>
                  <a:close/>
                </a:path>
              </a:pathLst>
            </a:custGeom>
            <a:solidFill>
              <a:schemeClr val="tx2">
                <a:alpha val="20000"/>
              </a:schemeClr>
            </a:solidFill>
            <a:ln>
              <a:noFill/>
            </a:ln>
          </p:spPr>
        </p:sp>
        <p:sp>
          <p:nvSpPr>
            <p:cNvPr id="27" name="Freeform 14"/>
            <p:cNvSpPr/>
            <p:nvPr/>
          </p:nvSpPr>
          <p:spPr bwMode="auto">
            <a:xfrm>
              <a:off x="3305176" y="5630863"/>
              <a:ext cx="146050" cy="309563"/>
            </a:xfrm>
            <a:custGeom>
              <a:avLst/>
              <a:gdLst/>
              <a:ahLst/>
              <a:cxnLst/>
              <a:rect l="0" t="0" r="r" b="b"/>
              <a:pathLst>
                <a:path w="37" h="79">
                  <a:moveTo>
                    <a:pt x="28" y="79"/>
                  </a:moveTo>
                  <a:cubicBezTo>
                    <a:pt x="37" y="79"/>
                    <a:pt x="37" y="79"/>
                    <a:pt x="37" y="79"/>
                  </a:cubicBezTo>
                  <a:cubicBezTo>
                    <a:pt x="24" y="53"/>
                    <a:pt x="12" y="27"/>
                    <a:pt x="0" y="0"/>
                  </a:cubicBezTo>
                  <a:cubicBezTo>
                    <a:pt x="8" y="27"/>
                    <a:pt x="17" y="53"/>
                    <a:pt x="28" y="79"/>
                  </a:cubicBezTo>
                  <a:close/>
                </a:path>
              </a:pathLst>
            </a:custGeom>
            <a:solidFill>
              <a:schemeClr val="tx2">
                <a:alpha val="20000"/>
              </a:schemeClr>
            </a:solidFill>
            <a:ln>
              <a:noFill/>
            </a:ln>
          </p:spPr>
        </p:sp>
        <p:sp>
          <p:nvSpPr>
            <p:cNvPr id="28" name="Freeform 15"/>
            <p:cNvSpPr/>
            <p:nvPr/>
          </p:nvSpPr>
          <p:spPr bwMode="auto">
            <a:xfrm>
              <a:off x="2573338" y="2817813"/>
              <a:ext cx="700088" cy="2835275"/>
            </a:xfrm>
            <a:custGeom>
              <a:avLst/>
              <a:gdLst/>
              <a:ahLst/>
              <a:cxnLst/>
              <a:rect l="0" t="0" r="r" b="b"/>
              <a:pathLst>
                <a:path w="178" h="722">
                  <a:moveTo>
                    <a:pt x="162" y="660"/>
                  </a:moveTo>
                  <a:cubicBezTo>
                    <a:pt x="145" y="618"/>
                    <a:pt x="130" y="576"/>
                    <a:pt x="116" y="534"/>
                  </a:cubicBezTo>
                  <a:cubicBezTo>
                    <a:pt x="84" y="437"/>
                    <a:pt x="59" y="337"/>
                    <a:pt x="40" y="236"/>
                  </a:cubicBezTo>
                  <a:cubicBezTo>
                    <a:pt x="29" y="175"/>
                    <a:pt x="20" y="113"/>
                    <a:pt x="12" y="51"/>
                  </a:cubicBezTo>
                  <a:cubicBezTo>
                    <a:pt x="8" y="34"/>
                    <a:pt x="4" y="17"/>
                    <a:pt x="0" y="0"/>
                  </a:cubicBezTo>
                  <a:cubicBezTo>
                    <a:pt x="8" y="79"/>
                    <a:pt x="19" y="159"/>
                    <a:pt x="33" y="237"/>
                  </a:cubicBezTo>
                  <a:cubicBezTo>
                    <a:pt x="51" y="339"/>
                    <a:pt x="76" y="439"/>
                    <a:pt x="107" y="537"/>
                  </a:cubicBezTo>
                  <a:cubicBezTo>
                    <a:pt x="123" y="586"/>
                    <a:pt x="141" y="634"/>
                    <a:pt x="160" y="681"/>
                  </a:cubicBezTo>
                  <a:cubicBezTo>
                    <a:pt x="166" y="695"/>
                    <a:pt x="172" y="708"/>
                    <a:pt x="178" y="722"/>
                  </a:cubicBezTo>
                  <a:cubicBezTo>
                    <a:pt x="176" y="717"/>
                    <a:pt x="175" y="713"/>
                    <a:pt x="174" y="708"/>
                  </a:cubicBezTo>
                  <a:cubicBezTo>
                    <a:pt x="169" y="692"/>
                    <a:pt x="165" y="676"/>
                    <a:pt x="162" y="660"/>
                  </a:cubicBezTo>
                  <a:close/>
                </a:path>
              </a:pathLst>
            </a:custGeom>
            <a:solidFill>
              <a:schemeClr val="tx2">
                <a:alpha val="20000"/>
              </a:schemeClr>
            </a:solidFill>
            <a:ln>
              <a:noFill/>
            </a:ln>
          </p:spPr>
        </p:sp>
        <p:sp>
          <p:nvSpPr>
            <p:cNvPr id="29" name="Freeform 16"/>
            <p:cNvSpPr/>
            <p:nvPr/>
          </p:nvSpPr>
          <p:spPr bwMode="auto">
            <a:xfrm>
              <a:off x="2506663" y="285750"/>
              <a:ext cx="90488" cy="2493963"/>
            </a:xfrm>
            <a:custGeom>
              <a:avLst/>
              <a:gdLst/>
              <a:ahLst/>
              <a:cxnLst/>
              <a:rect l="0" t="0" r="r" b="b"/>
              <a:pathLst>
                <a:path w="23" h="635">
                  <a:moveTo>
                    <a:pt x="11" y="577"/>
                  </a:moveTo>
                  <a:cubicBezTo>
                    <a:pt x="12" y="581"/>
                    <a:pt x="12" y="585"/>
                    <a:pt x="12" y="589"/>
                  </a:cubicBezTo>
                  <a:cubicBezTo>
                    <a:pt x="15" y="603"/>
                    <a:pt x="19" y="617"/>
                    <a:pt x="22" y="632"/>
                  </a:cubicBezTo>
                  <a:cubicBezTo>
                    <a:pt x="22" y="633"/>
                    <a:pt x="22" y="634"/>
                    <a:pt x="23" y="635"/>
                  </a:cubicBezTo>
                  <a:cubicBezTo>
                    <a:pt x="21" y="615"/>
                    <a:pt x="19" y="596"/>
                    <a:pt x="17" y="576"/>
                  </a:cubicBezTo>
                  <a:cubicBezTo>
                    <a:pt x="9" y="474"/>
                    <a:pt x="5" y="372"/>
                    <a:pt x="5" y="269"/>
                  </a:cubicBezTo>
                  <a:cubicBezTo>
                    <a:pt x="6" y="179"/>
                    <a:pt x="9" y="90"/>
                    <a:pt x="15" y="0"/>
                  </a:cubicBezTo>
                  <a:cubicBezTo>
                    <a:pt x="12" y="0"/>
                    <a:pt x="12" y="0"/>
                    <a:pt x="12" y="0"/>
                  </a:cubicBezTo>
                  <a:cubicBezTo>
                    <a:pt x="5" y="89"/>
                    <a:pt x="2" y="179"/>
                    <a:pt x="1" y="269"/>
                  </a:cubicBezTo>
                  <a:cubicBezTo>
                    <a:pt x="0" y="372"/>
                    <a:pt x="3" y="474"/>
                    <a:pt x="11" y="577"/>
                  </a:cubicBezTo>
                  <a:close/>
                </a:path>
              </a:pathLst>
            </a:custGeom>
            <a:solidFill>
              <a:schemeClr val="tx2">
                <a:alpha val="20000"/>
              </a:schemeClr>
            </a:solidFill>
            <a:ln>
              <a:noFill/>
            </a:ln>
          </p:spPr>
        </p:sp>
        <p:sp>
          <p:nvSpPr>
            <p:cNvPr id="30" name="Freeform 17"/>
            <p:cNvSpPr/>
            <p:nvPr/>
          </p:nvSpPr>
          <p:spPr bwMode="auto">
            <a:xfrm>
              <a:off x="2554288" y="2598738"/>
              <a:ext cx="66675" cy="420688"/>
            </a:xfrm>
            <a:custGeom>
              <a:avLst/>
              <a:gdLst/>
              <a:ahLst/>
              <a:cxnLst/>
              <a:rect l="0" t="0" r="r" b="b"/>
              <a:pathLst>
                <a:path w="17" h="107">
                  <a:moveTo>
                    <a:pt x="0" y="0"/>
                  </a:moveTo>
                  <a:cubicBezTo>
                    <a:pt x="2" y="19"/>
                    <a:pt x="3" y="37"/>
                    <a:pt x="5" y="56"/>
                  </a:cubicBezTo>
                  <a:cubicBezTo>
                    <a:pt x="9" y="73"/>
                    <a:pt x="13" y="90"/>
                    <a:pt x="17" y="107"/>
                  </a:cubicBezTo>
                  <a:cubicBezTo>
                    <a:pt x="15" y="87"/>
                    <a:pt x="13" y="66"/>
                    <a:pt x="11" y="46"/>
                  </a:cubicBezTo>
                  <a:cubicBezTo>
                    <a:pt x="10" y="45"/>
                    <a:pt x="10" y="44"/>
                    <a:pt x="10" y="43"/>
                  </a:cubicBezTo>
                  <a:cubicBezTo>
                    <a:pt x="7" y="28"/>
                    <a:pt x="3" y="14"/>
                    <a:pt x="0" y="0"/>
                  </a:cubicBezTo>
                  <a:close/>
                </a:path>
              </a:pathLst>
            </a:custGeom>
            <a:solidFill>
              <a:schemeClr val="tx2">
                <a:alpha val="20000"/>
              </a:schemeClr>
            </a:solidFill>
            <a:ln>
              <a:noFill/>
            </a:ln>
          </p:spPr>
        </p:sp>
        <p:sp>
          <p:nvSpPr>
            <p:cNvPr id="31" name="Freeform 18"/>
            <p:cNvSpPr/>
            <p:nvPr/>
          </p:nvSpPr>
          <p:spPr bwMode="auto">
            <a:xfrm>
              <a:off x="3143251" y="4757738"/>
              <a:ext cx="161925" cy="873125"/>
            </a:xfrm>
            <a:custGeom>
              <a:avLst/>
              <a:gdLst/>
              <a:ahLst/>
              <a:cxnLst/>
              <a:rect l="0" t="0" r="r" b="b"/>
              <a:pathLst>
                <a:path w="41" h="222">
                  <a:moveTo>
                    <a:pt x="0" y="0"/>
                  </a:moveTo>
                  <a:cubicBezTo>
                    <a:pt x="0" y="31"/>
                    <a:pt x="2" y="62"/>
                    <a:pt x="5" y="93"/>
                  </a:cubicBezTo>
                  <a:cubicBezTo>
                    <a:pt x="8" y="117"/>
                    <a:pt x="12" y="142"/>
                    <a:pt x="17" y="166"/>
                  </a:cubicBezTo>
                  <a:cubicBezTo>
                    <a:pt x="19" y="172"/>
                    <a:pt x="22" y="178"/>
                    <a:pt x="24" y="184"/>
                  </a:cubicBezTo>
                  <a:cubicBezTo>
                    <a:pt x="30" y="197"/>
                    <a:pt x="35" y="209"/>
                    <a:pt x="41" y="222"/>
                  </a:cubicBezTo>
                  <a:cubicBezTo>
                    <a:pt x="40" y="219"/>
                    <a:pt x="39" y="215"/>
                    <a:pt x="38" y="212"/>
                  </a:cubicBezTo>
                  <a:cubicBezTo>
                    <a:pt x="26" y="172"/>
                    <a:pt x="18" y="132"/>
                    <a:pt x="13" y="92"/>
                  </a:cubicBezTo>
                  <a:cubicBezTo>
                    <a:pt x="11" y="68"/>
                    <a:pt x="9" y="45"/>
                    <a:pt x="8" y="22"/>
                  </a:cubicBezTo>
                  <a:cubicBezTo>
                    <a:pt x="8" y="21"/>
                    <a:pt x="7" y="20"/>
                    <a:pt x="7" y="18"/>
                  </a:cubicBezTo>
                  <a:cubicBezTo>
                    <a:pt x="5" y="12"/>
                    <a:pt x="2" y="6"/>
                    <a:pt x="0" y="0"/>
                  </a:cubicBezTo>
                  <a:close/>
                </a:path>
              </a:pathLst>
            </a:custGeom>
            <a:solidFill>
              <a:schemeClr val="tx2">
                <a:alpha val="20000"/>
              </a:schemeClr>
            </a:solidFill>
            <a:ln>
              <a:noFill/>
            </a:ln>
          </p:spPr>
        </p:sp>
        <p:sp>
          <p:nvSpPr>
            <p:cNvPr id="32" name="Freeform 19"/>
            <p:cNvSpPr/>
            <p:nvPr/>
          </p:nvSpPr>
          <p:spPr bwMode="auto">
            <a:xfrm>
              <a:off x="3148013" y="1282700"/>
              <a:ext cx="1768475" cy="3448050"/>
            </a:xfrm>
            <a:custGeom>
              <a:avLst/>
              <a:gdLst/>
              <a:ahLst/>
              <a:cxnLst/>
              <a:rect l="0" t="0" r="r" b="b"/>
              <a:pathLst>
                <a:path w="450" h="878">
                  <a:moveTo>
                    <a:pt x="7" y="854"/>
                  </a:moveTo>
                  <a:cubicBezTo>
                    <a:pt x="10" y="772"/>
                    <a:pt x="26" y="691"/>
                    <a:pt x="50" y="613"/>
                  </a:cubicBezTo>
                  <a:cubicBezTo>
                    <a:pt x="75" y="535"/>
                    <a:pt x="109" y="460"/>
                    <a:pt x="149" y="388"/>
                  </a:cubicBezTo>
                  <a:cubicBezTo>
                    <a:pt x="189" y="316"/>
                    <a:pt x="235" y="248"/>
                    <a:pt x="285" y="183"/>
                  </a:cubicBezTo>
                  <a:cubicBezTo>
                    <a:pt x="310" y="151"/>
                    <a:pt x="337" y="119"/>
                    <a:pt x="364" y="89"/>
                  </a:cubicBezTo>
                  <a:cubicBezTo>
                    <a:pt x="378" y="74"/>
                    <a:pt x="392" y="58"/>
                    <a:pt x="406" y="44"/>
                  </a:cubicBezTo>
                  <a:cubicBezTo>
                    <a:pt x="421" y="29"/>
                    <a:pt x="435" y="15"/>
                    <a:pt x="450" y="1"/>
                  </a:cubicBezTo>
                  <a:cubicBezTo>
                    <a:pt x="450" y="0"/>
                    <a:pt x="450" y="0"/>
                    <a:pt x="450" y="0"/>
                  </a:cubicBezTo>
                  <a:cubicBezTo>
                    <a:pt x="434" y="14"/>
                    <a:pt x="420" y="28"/>
                    <a:pt x="405" y="43"/>
                  </a:cubicBezTo>
                  <a:cubicBezTo>
                    <a:pt x="391" y="57"/>
                    <a:pt x="377" y="72"/>
                    <a:pt x="363" y="88"/>
                  </a:cubicBezTo>
                  <a:cubicBezTo>
                    <a:pt x="335" y="118"/>
                    <a:pt x="308" y="149"/>
                    <a:pt x="283" y="181"/>
                  </a:cubicBezTo>
                  <a:cubicBezTo>
                    <a:pt x="232" y="246"/>
                    <a:pt x="185" y="314"/>
                    <a:pt x="145" y="386"/>
                  </a:cubicBezTo>
                  <a:cubicBezTo>
                    <a:pt x="104" y="457"/>
                    <a:pt x="70" y="533"/>
                    <a:pt x="45" y="611"/>
                  </a:cubicBezTo>
                  <a:cubicBezTo>
                    <a:pt x="19" y="690"/>
                    <a:pt x="3" y="771"/>
                    <a:pt x="0" y="854"/>
                  </a:cubicBezTo>
                  <a:cubicBezTo>
                    <a:pt x="0" y="856"/>
                    <a:pt x="0" y="857"/>
                    <a:pt x="0" y="859"/>
                  </a:cubicBezTo>
                  <a:cubicBezTo>
                    <a:pt x="2" y="865"/>
                    <a:pt x="4" y="872"/>
                    <a:pt x="7" y="878"/>
                  </a:cubicBezTo>
                  <a:cubicBezTo>
                    <a:pt x="7" y="870"/>
                    <a:pt x="7" y="862"/>
                    <a:pt x="7" y="854"/>
                  </a:cubicBezTo>
                  <a:close/>
                </a:path>
              </a:pathLst>
            </a:custGeom>
            <a:solidFill>
              <a:schemeClr val="tx2">
                <a:alpha val="20000"/>
              </a:schemeClr>
            </a:solidFill>
            <a:ln>
              <a:noFill/>
            </a:ln>
          </p:spPr>
        </p:sp>
        <p:sp>
          <p:nvSpPr>
            <p:cNvPr id="33" name="Freeform 20"/>
            <p:cNvSpPr/>
            <p:nvPr/>
          </p:nvSpPr>
          <p:spPr bwMode="auto">
            <a:xfrm>
              <a:off x="3273426" y="5653088"/>
              <a:ext cx="138113" cy="287338"/>
            </a:xfrm>
            <a:custGeom>
              <a:avLst/>
              <a:gdLst/>
              <a:ahLst/>
              <a:cxnLst/>
              <a:rect l="0" t="0" r="r" b="b"/>
              <a:pathLst>
                <a:path w="35" h="73">
                  <a:moveTo>
                    <a:pt x="0" y="0"/>
                  </a:moveTo>
                  <a:cubicBezTo>
                    <a:pt x="7" y="24"/>
                    <a:pt x="16" y="49"/>
                    <a:pt x="26" y="73"/>
                  </a:cubicBezTo>
                  <a:cubicBezTo>
                    <a:pt x="35" y="73"/>
                    <a:pt x="35" y="73"/>
                    <a:pt x="35" y="73"/>
                  </a:cubicBezTo>
                  <a:cubicBezTo>
                    <a:pt x="23" y="49"/>
                    <a:pt x="11" y="24"/>
                    <a:pt x="0" y="0"/>
                  </a:cubicBezTo>
                  <a:close/>
                </a:path>
              </a:pathLst>
            </a:custGeom>
            <a:solidFill>
              <a:schemeClr val="tx2">
                <a:alpha val="20000"/>
              </a:schemeClr>
            </a:solidFill>
            <a:ln>
              <a:noFill/>
            </a:ln>
          </p:spPr>
        </p:sp>
        <p:sp>
          <p:nvSpPr>
            <p:cNvPr id="34" name="Freeform 21"/>
            <p:cNvSpPr/>
            <p:nvPr/>
          </p:nvSpPr>
          <p:spPr bwMode="auto">
            <a:xfrm>
              <a:off x="3143251" y="4656138"/>
              <a:ext cx="31750" cy="188913"/>
            </a:xfrm>
            <a:custGeom>
              <a:avLst/>
              <a:gdLst/>
              <a:ahLst/>
              <a:cxnLst/>
              <a:rect l="0" t="0" r="r" b="b"/>
              <a:pathLst>
                <a:path w="8" h="48">
                  <a:moveTo>
                    <a:pt x="7" y="44"/>
                  </a:moveTo>
                  <a:cubicBezTo>
                    <a:pt x="7" y="46"/>
                    <a:pt x="8" y="47"/>
                    <a:pt x="8" y="48"/>
                  </a:cubicBezTo>
                  <a:cubicBezTo>
                    <a:pt x="8" y="38"/>
                    <a:pt x="8" y="29"/>
                    <a:pt x="8" y="19"/>
                  </a:cubicBezTo>
                  <a:cubicBezTo>
                    <a:pt x="5" y="13"/>
                    <a:pt x="3" y="6"/>
                    <a:pt x="1" y="0"/>
                  </a:cubicBezTo>
                  <a:cubicBezTo>
                    <a:pt x="0" y="9"/>
                    <a:pt x="0" y="17"/>
                    <a:pt x="0" y="26"/>
                  </a:cubicBezTo>
                  <a:cubicBezTo>
                    <a:pt x="2" y="32"/>
                    <a:pt x="5" y="38"/>
                    <a:pt x="7" y="44"/>
                  </a:cubicBezTo>
                  <a:close/>
                </a:path>
              </a:pathLst>
            </a:custGeom>
            <a:solidFill>
              <a:schemeClr val="tx2">
                <a:alpha val="20000"/>
              </a:schemeClr>
            </a:solidFill>
            <a:ln>
              <a:noFill/>
            </a:ln>
          </p:spPr>
        </p:sp>
        <p:sp>
          <p:nvSpPr>
            <p:cNvPr id="35" name="Freeform 22"/>
            <p:cNvSpPr/>
            <p:nvPr/>
          </p:nvSpPr>
          <p:spPr bwMode="auto">
            <a:xfrm>
              <a:off x="3211513" y="5410200"/>
              <a:ext cx="203200" cy="530225"/>
            </a:xfrm>
            <a:custGeom>
              <a:avLst/>
              <a:gdLst/>
              <a:ahLst/>
              <a:cxnLst/>
              <a:rect l="0" t="0" r="r" b="b"/>
              <a:pathLst>
                <a:path w="52" h="135">
                  <a:moveTo>
                    <a:pt x="7" y="18"/>
                  </a:moveTo>
                  <a:cubicBezTo>
                    <a:pt x="5" y="12"/>
                    <a:pt x="2" y="6"/>
                    <a:pt x="0" y="0"/>
                  </a:cubicBezTo>
                  <a:cubicBezTo>
                    <a:pt x="3" y="16"/>
                    <a:pt x="7" y="32"/>
                    <a:pt x="12" y="48"/>
                  </a:cubicBezTo>
                  <a:cubicBezTo>
                    <a:pt x="13" y="53"/>
                    <a:pt x="14" y="57"/>
                    <a:pt x="16" y="62"/>
                  </a:cubicBezTo>
                  <a:cubicBezTo>
                    <a:pt x="27" y="86"/>
                    <a:pt x="39" y="111"/>
                    <a:pt x="51" y="135"/>
                  </a:cubicBezTo>
                  <a:cubicBezTo>
                    <a:pt x="52" y="135"/>
                    <a:pt x="52" y="135"/>
                    <a:pt x="52" y="135"/>
                  </a:cubicBezTo>
                  <a:cubicBezTo>
                    <a:pt x="41" y="109"/>
                    <a:pt x="32" y="83"/>
                    <a:pt x="24" y="56"/>
                  </a:cubicBezTo>
                  <a:cubicBezTo>
                    <a:pt x="18" y="43"/>
                    <a:pt x="13" y="31"/>
                    <a:pt x="7" y="18"/>
                  </a:cubicBezTo>
                  <a:close/>
                </a:path>
              </a:pathLst>
            </a:custGeom>
            <a:solidFill>
              <a:schemeClr val="tx2">
                <a:alpha val="20000"/>
              </a:schemeClr>
            </a:solidFill>
            <a:ln>
              <a:noFill/>
            </a:ln>
          </p:spPr>
        </p:sp>
      </p:grpSp>
      <p:grpSp>
        <p:nvGrpSpPr>
          <p:cNvPr id="10" name="Group 9"/>
          <p:cNvGrpSpPr/>
          <p:nvPr/>
        </p:nvGrpSpPr>
        <p:grpSpPr>
          <a:xfrm>
            <a:off x="27221" y="-786"/>
            <a:ext cx="2356674" cy="6854039"/>
            <a:chOff x="6627813" y="194833"/>
            <a:chExt cx="1952625" cy="5678918"/>
          </a:xfrm>
        </p:grpSpPr>
        <p:sp>
          <p:nvSpPr>
            <p:cNvPr id="11" name="Freeform 27"/>
            <p:cNvSpPr/>
            <p:nvPr/>
          </p:nvSpPr>
          <p:spPr bwMode="auto">
            <a:xfrm>
              <a:off x="6627813" y="194833"/>
              <a:ext cx="409575" cy="3646488"/>
            </a:xfrm>
            <a:custGeom>
              <a:avLst/>
              <a:gdLst/>
              <a:ahLst/>
              <a:cxnLst/>
              <a:rect l="0" t="0" r="r" b="b"/>
              <a:pathLst>
                <a:path w="103" h="920">
                  <a:moveTo>
                    <a:pt x="7" y="210"/>
                  </a:moveTo>
                  <a:cubicBezTo>
                    <a:pt x="11" y="288"/>
                    <a:pt x="17" y="367"/>
                    <a:pt x="26" y="445"/>
                  </a:cubicBezTo>
                  <a:cubicBezTo>
                    <a:pt x="34" y="523"/>
                    <a:pt x="44" y="601"/>
                    <a:pt x="57" y="679"/>
                  </a:cubicBezTo>
                  <a:cubicBezTo>
                    <a:pt x="69" y="757"/>
                    <a:pt x="84" y="834"/>
                    <a:pt x="101" y="911"/>
                  </a:cubicBezTo>
                  <a:cubicBezTo>
                    <a:pt x="102" y="914"/>
                    <a:pt x="103" y="917"/>
                    <a:pt x="103" y="920"/>
                  </a:cubicBezTo>
                  <a:cubicBezTo>
                    <a:pt x="102" y="905"/>
                    <a:pt x="100" y="889"/>
                    <a:pt x="99" y="874"/>
                  </a:cubicBezTo>
                  <a:cubicBezTo>
                    <a:pt x="99" y="871"/>
                    <a:pt x="99" y="868"/>
                    <a:pt x="99" y="866"/>
                  </a:cubicBezTo>
                  <a:cubicBezTo>
                    <a:pt x="85" y="803"/>
                    <a:pt x="73" y="741"/>
                    <a:pt x="63" y="678"/>
                  </a:cubicBezTo>
                  <a:cubicBezTo>
                    <a:pt x="50" y="600"/>
                    <a:pt x="39" y="523"/>
                    <a:pt x="30" y="444"/>
                  </a:cubicBezTo>
                  <a:cubicBezTo>
                    <a:pt x="21" y="366"/>
                    <a:pt x="14" y="288"/>
                    <a:pt x="9" y="209"/>
                  </a:cubicBezTo>
                  <a:cubicBezTo>
                    <a:pt x="7" y="170"/>
                    <a:pt x="5" y="131"/>
                    <a:pt x="3" y="92"/>
                  </a:cubicBezTo>
                  <a:cubicBezTo>
                    <a:pt x="2" y="61"/>
                    <a:pt x="1" y="31"/>
                    <a:pt x="1" y="0"/>
                  </a:cubicBezTo>
                  <a:cubicBezTo>
                    <a:pt x="0" y="0"/>
                    <a:pt x="0" y="0"/>
                    <a:pt x="0" y="0"/>
                  </a:cubicBezTo>
                  <a:cubicBezTo>
                    <a:pt x="0" y="31"/>
                    <a:pt x="1" y="61"/>
                    <a:pt x="1" y="92"/>
                  </a:cubicBezTo>
                  <a:cubicBezTo>
                    <a:pt x="3" y="131"/>
                    <a:pt x="4" y="170"/>
                    <a:pt x="7" y="210"/>
                  </a:cubicBezTo>
                  <a:close/>
                </a:path>
              </a:pathLst>
            </a:custGeom>
            <a:solidFill>
              <a:schemeClr val="tx2"/>
            </a:solidFill>
            <a:ln>
              <a:noFill/>
            </a:ln>
          </p:spPr>
        </p:sp>
        <p:sp>
          <p:nvSpPr>
            <p:cNvPr id="12" name="Freeform 28"/>
            <p:cNvSpPr/>
            <p:nvPr/>
          </p:nvSpPr>
          <p:spPr bwMode="auto">
            <a:xfrm>
              <a:off x="7061201" y="3771900"/>
              <a:ext cx="350838" cy="1309688"/>
            </a:xfrm>
            <a:custGeom>
              <a:avLst/>
              <a:gdLst/>
              <a:ahLst/>
              <a:cxnLst/>
              <a:rect l="0" t="0" r="r" b="b"/>
              <a:pathLst>
                <a:path w="88" h="330">
                  <a:moveTo>
                    <a:pt x="53" y="229"/>
                  </a:moveTo>
                  <a:cubicBezTo>
                    <a:pt x="64" y="263"/>
                    <a:pt x="75" y="297"/>
                    <a:pt x="88" y="330"/>
                  </a:cubicBezTo>
                  <a:cubicBezTo>
                    <a:pt x="88" y="323"/>
                    <a:pt x="88" y="315"/>
                    <a:pt x="88" y="308"/>
                  </a:cubicBezTo>
                  <a:cubicBezTo>
                    <a:pt x="88" y="307"/>
                    <a:pt x="88" y="305"/>
                    <a:pt x="88" y="304"/>
                  </a:cubicBezTo>
                  <a:cubicBezTo>
                    <a:pt x="79" y="278"/>
                    <a:pt x="70" y="252"/>
                    <a:pt x="62" y="226"/>
                  </a:cubicBezTo>
                  <a:cubicBezTo>
                    <a:pt x="38" y="152"/>
                    <a:pt x="17" y="76"/>
                    <a:pt x="0" y="0"/>
                  </a:cubicBezTo>
                  <a:cubicBezTo>
                    <a:pt x="2" y="21"/>
                    <a:pt x="4" y="42"/>
                    <a:pt x="7" y="63"/>
                  </a:cubicBezTo>
                  <a:cubicBezTo>
                    <a:pt x="21" y="119"/>
                    <a:pt x="36" y="174"/>
                    <a:pt x="53" y="229"/>
                  </a:cubicBezTo>
                  <a:close/>
                </a:path>
              </a:pathLst>
            </a:custGeom>
            <a:solidFill>
              <a:schemeClr val="tx2"/>
            </a:solidFill>
            <a:ln>
              <a:noFill/>
            </a:ln>
          </p:spPr>
        </p:sp>
        <p:sp>
          <p:nvSpPr>
            <p:cNvPr id="13" name="Freeform 29"/>
            <p:cNvSpPr/>
            <p:nvPr/>
          </p:nvSpPr>
          <p:spPr bwMode="auto">
            <a:xfrm>
              <a:off x="7439026" y="5053013"/>
              <a:ext cx="357188" cy="820738"/>
            </a:xfrm>
            <a:custGeom>
              <a:avLst/>
              <a:gdLst/>
              <a:ahLst/>
              <a:cxnLst/>
              <a:rect l="0" t="0" r="r" b="b"/>
              <a:pathLst>
                <a:path w="90" h="207">
                  <a:moveTo>
                    <a:pt x="6" y="15"/>
                  </a:moveTo>
                  <a:cubicBezTo>
                    <a:pt x="4" y="10"/>
                    <a:pt x="2" y="5"/>
                    <a:pt x="0" y="0"/>
                  </a:cubicBezTo>
                  <a:cubicBezTo>
                    <a:pt x="0" y="9"/>
                    <a:pt x="0" y="19"/>
                    <a:pt x="1" y="29"/>
                  </a:cubicBezTo>
                  <a:cubicBezTo>
                    <a:pt x="14" y="62"/>
                    <a:pt x="27" y="95"/>
                    <a:pt x="42" y="127"/>
                  </a:cubicBezTo>
                  <a:cubicBezTo>
                    <a:pt x="54" y="154"/>
                    <a:pt x="67" y="181"/>
                    <a:pt x="80" y="207"/>
                  </a:cubicBezTo>
                  <a:cubicBezTo>
                    <a:pt x="90" y="207"/>
                    <a:pt x="90" y="207"/>
                    <a:pt x="90" y="207"/>
                  </a:cubicBezTo>
                  <a:cubicBezTo>
                    <a:pt x="76" y="180"/>
                    <a:pt x="63" y="152"/>
                    <a:pt x="50" y="123"/>
                  </a:cubicBezTo>
                  <a:cubicBezTo>
                    <a:pt x="34" y="88"/>
                    <a:pt x="20" y="51"/>
                    <a:pt x="6" y="15"/>
                  </a:cubicBezTo>
                  <a:close/>
                </a:path>
              </a:pathLst>
            </a:custGeom>
            <a:solidFill>
              <a:schemeClr val="tx2"/>
            </a:solidFill>
            <a:ln>
              <a:noFill/>
            </a:ln>
          </p:spPr>
        </p:sp>
        <p:sp>
          <p:nvSpPr>
            <p:cNvPr id="14" name="Freeform 30"/>
            <p:cNvSpPr/>
            <p:nvPr/>
          </p:nvSpPr>
          <p:spPr bwMode="auto">
            <a:xfrm>
              <a:off x="7037388" y="3811588"/>
              <a:ext cx="457200" cy="1852613"/>
            </a:xfrm>
            <a:custGeom>
              <a:avLst/>
              <a:gdLst/>
              <a:ahLst/>
              <a:cxnLst/>
              <a:rect l="0" t="0" r="r" b="b"/>
              <a:pathLst>
                <a:path w="115" h="467">
                  <a:moveTo>
                    <a:pt x="101" y="409"/>
                  </a:moveTo>
                  <a:cubicBezTo>
                    <a:pt x="93" y="388"/>
                    <a:pt x="85" y="366"/>
                    <a:pt x="78" y="344"/>
                  </a:cubicBezTo>
                  <a:cubicBezTo>
                    <a:pt x="57" y="281"/>
                    <a:pt x="41" y="216"/>
                    <a:pt x="29" y="151"/>
                  </a:cubicBezTo>
                  <a:cubicBezTo>
                    <a:pt x="22" y="119"/>
                    <a:pt x="17" y="86"/>
                    <a:pt x="13" y="53"/>
                  </a:cubicBezTo>
                  <a:cubicBezTo>
                    <a:pt x="9" y="35"/>
                    <a:pt x="4" y="18"/>
                    <a:pt x="0" y="0"/>
                  </a:cubicBezTo>
                  <a:cubicBezTo>
                    <a:pt x="5" y="51"/>
                    <a:pt x="12" y="102"/>
                    <a:pt x="21" y="152"/>
                  </a:cubicBezTo>
                  <a:cubicBezTo>
                    <a:pt x="33" y="218"/>
                    <a:pt x="49" y="283"/>
                    <a:pt x="69" y="347"/>
                  </a:cubicBezTo>
                  <a:cubicBezTo>
                    <a:pt x="79" y="378"/>
                    <a:pt x="90" y="410"/>
                    <a:pt x="103" y="441"/>
                  </a:cubicBezTo>
                  <a:cubicBezTo>
                    <a:pt x="107" y="449"/>
                    <a:pt x="111" y="458"/>
                    <a:pt x="115" y="467"/>
                  </a:cubicBezTo>
                  <a:cubicBezTo>
                    <a:pt x="114" y="464"/>
                    <a:pt x="113" y="461"/>
                    <a:pt x="112" y="458"/>
                  </a:cubicBezTo>
                  <a:cubicBezTo>
                    <a:pt x="108" y="442"/>
                    <a:pt x="104" y="425"/>
                    <a:pt x="101" y="409"/>
                  </a:cubicBezTo>
                  <a:close/>
                </a:path>
              </a:pathLst>
            </a:custGeom>
            <a:solidFill>
              <a:schemeClr val="tx2"/>
            </a:solidFill>
            <a:ln>
              <a:noFill/>
            </a:ln>
          </p:spPr>
        </p:sp>
        <p:sp>
          <p:nvSpPr>
            <p:cNvPr id="15" name="Freeform 31"/>
            <p:cNvSpPr/>
            <p:nvPr/>
          </p:nvSpPr>
          <p:spPr bwMode="auto">
            <a:xfrm>
              <a:off x="6992938" y="1263650"/>
              <a:ext cx="144463" cy="2508250"/>
            </a:xfrm>
            <a:custGeom>
              <a:avLst/>
              <a:gdLst/>
              <a:ahLst/>
              <a:cxnLst/>
              <a:rect l="0" t="0" r="r" b="b"/>
              <a:pathLst>
                <a:path w="36" h="633">
                  <a:moveTo>
                    <a:pt x="17" y="633"/>
                  </a:moveTo>
                  <a:cubicBezTo>
                    <a:pt x="15" y="621"/>
                    <a:pt x="14" y="609"/>
                    <a:pt x="13" y="597"/>
                  </a:cubicBezTo>
                  <a:cubicBezTo>
                    <a:pt x="8" y="530"/>
                    <a:pt x="5" y="464"/>
                    <a:pt x="5" y="398"/>
                  </a:cubicBezTo>
                  <a:cubicBezTo>
                    <a:pt x="5" y="331"/>
                    <a:pt x="8" y="265"/>
                    <a:pt x="13" y="198"/>
                  </a:cubicBezTo>
                  <a:cubicBezTo>
                    <a:pt x="15" y="165"/>
                    <a:pt x="18" y="132"/>
                    <a:pt x="22" y="99"/>
                  </a:cubicBezTo>
                  <a:cubicBezTo>
                    <a:pt x="26" y="66"/>
                    <a:pt x="30" y="33"/>
                    <a:pt x="36" y="0"/>
                  </a:cubicBezTo>
                  <a:cubicBezTo>
                    <a:pt x="35" y="0"/>
                    <a:pt x="35" y="0"/>
                    <a:pt x="35" y="0"/>
                  </a:cubicBezTo>
                  <a:cubicBezTo>
                    <a:pt x="29" y="33"/>
                    <a:pt x="24" y="66"/>
                    <a:pt x="20" y="99"/>
                  </a:cubicBezTo>
                  <a:cubicBezTo>
                    <a:pt x="16" y="132"/>
                    <a:pt x="13" y="165"/>
                    <a:pt x="10" y="198"/>
                  </a:cubicBezTo>
                  <a:cubicBezTo>
                    <a:pt x="4" y="264"/>
                    <a:pt x="1" y="331"/>
                    <a:pt x="1" y="398"/>
                  </a:cubicBezTo>
                  <a:cubicBezTo>
                    <a:pt x="0" y="461"/>
                    <a:pt x="2" y="525"/>
                    <a:pt x="7" y="589"/>
                  </a:cubicBezTo>
                  <a:cubicBezTo>
                    <a:pt x="10" y="603"/>
                    <a:pt x="13" y="618"/>
                    <a:pt x="16" y="632"/>
                  </a:cubicBezTo>
                  <a:cubicBezTo>
                    <a:pt x="16" y="632"/>
                    <a:pt x="17" y="633"/>
                    <a:pt x="17" y="633"/>
                  </a:cubicBezTo>
                  <a:close/>
                </a:path>
              </a:pathLst>
            </a:custGeom>
            <a:solidFill>
              <a:schemeClr val="tx2"/>
            </a:solidFill>
            <a:ln>
              <a:noFill/>
            </a:ln>
          </p:spPr>
        </p:sp>
        <p:sp>
          <p:nvSpPr>
            <p:cNvPr id="16" name="Freeform 32"/>
            <p:cNvSpPr/>
            <p:nvPr/>
          </p:nvSpPr>
          <p:spPr bwMode="auto">
            <a:xfrm>
              <a:off x="7526338" y="5640388"/>
              <a:ext cx="111125" cy="233363"/>
            </a:xfrm>
            <a:custGeom>
              <a:avLst/>
              <a:gdLst/>
              <a:ahLst/>
              <a:cxnLst/>
              <a:rect l="0" t="0" r="r" b="b"/>
              <a:pathLst>
                <a:path w="28" h="59">
                  <a:moveTo>
                    <a:pt x="22" y="59"/>
                  </a:moveTo>
                  <a:cubicBezTo>
                    <a:pt x="28" y="59"/>
                    <a:pt x="28" y="59"/>
                    <a:pt x="28" y="59"/>
                  </a:cubicBezTo>
                  <a:cubicBezTo>
                    <a:pt x="18" y="40"/>
                    <a:pt x="9" y="20"/>
                    <a:pt x="0" y="0"/>
                  </a:cubicBezTo>
                  <a:cubicBezTo>
                    <a:pt x="6" y="20"/>
                    <a:pt x="13" y="40"/>
                    <a:pt x="22" y="59"/>
                  </a:cubicBezTo>
                  <a:close/>
                </a:path>
              </a:pathLst>
            </a:custGeom>
            <a:solidFill>
              <a:schemeClr val="tx2"/>
            </a:solidFill>
            <a:ln>
              <a:noFill/>
            </a:ln>
          </p:spPr>
        </p:sp>
        <p:sp>
          <p:nvSpPr>
            <p:cNvPr id="17" name="Freeform 33"/>
            <p:cNvSpPr/>
            <p:nvPr/>
          </p:nvSpPr>
          <p:spPr bwMode="auto">
            <a:xfrm>
              <a:off x="7021513" y="3598863"/>
              <a:ext cx="68263" cy="423863"/>
            </a:xfrm>
            <a:custGeom>
              <a:avLst/>
              <a:gdLst/>
              <a:ahLst/>
              <a:cxnLst/>
              <a:rect l="0" t="0" r="r" b="b"/>
              <a:pathLst>
                <a:path w="17" h="107">
                  <a:moveTo>
                    <a:pt x="4" y="54"/>
                  </a:moveTo>
                  <a:cubicBezTo>
                    <a:pt x="8" y="72"/>
                    <a:pt x="13" y="89"/>
                    <a:pt x="17" y="107"/>
                  </a:cubicBezTo>
                  <a:cubicBezTo>
                    <a:pt x="14" y="86"/>
                    <a:pt x="12" y="65"/>
                    <a:pt x="10" y="44"/>
                  </a:cubicBezTo>
                  <a:cubicBezTo>
                    <a:pt x="10" y="44"/>
                    <a:pt x="9" y="43"/>
                    <a:pt x="9" y="43"/>
                  </a:cubicBezTo>
                  <a:cubicBezTo>
                    <a:pt x="6" y="29"/>
                    <a:pt x="3" y="14"/>
                    <a:pt x="0" y="0"/>
                  </a:cubicBezTo>
                  <a:cubicBezTo>
                    <a:pt x="0" y="2"/>
                    <a:pt x="0" y="5"/>
                    <a:pt x="0" y="8"/>
                  </a:cubicBezTo>
                  <a:cubicBezTo>
                    <a:pt x="1" y="23"/>
                    <a:pt x="3" y="39"/>
                    <a:pt x="4" y="54"/>
                  </a:cubicBezTo>
                  <a:close/>
                </a:path>
              </a:pathLst>
            </a:custGeom>
            <a:solidFill>
              <a:schemeClr val="tx2"/>
            </a:solidFill>
            <a:ln>
              <a:noFill/>
            </a:ln>
          </p:spPr>
        </p:sp>
        <p:sp>
          <p:nvSpPr>
            <p:cNvPr id="18" name="Freeform 34"/>
            <p:cNvSpPr/>
            <p:nvPr/>
          </p:nvSpPr>
          <p:spPr bwMode="auto">
            <a:xfrm>
              <a:off x="7412038" y="2801938"/>
              <a:ext cx="1168400" cy="2251075"/>
            </a:xfrm>
            <a:custGeom>
              <a:avLst/>
              <a:gdLst/>
              <a:ahLst/>
              <a:cxnLst/>
              <a:rect l="0" t="0" r="r" b="b"/>
              <a:pathLst>
                <a:path w="294" h="568">
                  <a:moveTo>
                    <a:pt x="8" y="553"/>
                  </a:moveTo>
                  <a:cubicBezTo>
                    <a:pt x="9" y="501"/>
                    <a:pt x="19" y="448"/>
                    <a:pt x="35" y="397"/>
                  </a:cubicBezTo>
                  <a:cubicBezTo>
                    <a:pt x="51" y="347"/>
                    <a:pt x="73" y="298"/>
                    <a:pt x="99" y="252"/>
                  </a:cubicBezTo>
                  <a:cubicBezTo>
                    <a:pt x="124" y="205"/>
                    <a:pt x="154" y="161"/>
                    <a:pt x="187" y="119"/>
                  </a:cubicBezTo>
                  <a:cubicBezTo>
                    <a:pt x="203" y="98"/>
                    <a:pt x="220" y="77"/>
                    <a:pt x="238" y="58"/>
                  </a:cubicBezTo>
                  <a:cubicBezTo>
                    <a:pt x="247" y="48"/>
                    <a:pt x="256" y="38"/>
                    <a:pt x="265" y="28"/>
                  </a:cubicBezTo>
                  <a:cubicBezTo>
                    <a:pt x="274" y="19"/>
                    <a:pt x="284" y="9"/>
                    <a:pt x="294" y="0"/>
                  </a:cubicBezTo>
                  <a:cubicBezTo>
                    <a:pt x="293" y="0"/>
                    <a:pt x="293" y="0"/>
                    <a:pt x="293" y="0"/>
                  </a:cubicBezTo>
                  <a:cubicBezTo>
                    <a:pt x="283" y="9"/>
                    <a:pt x="273" y="18"/>
                    <a:pt x="264" y="27"/>
                  </a:cubicBezTo>
                  <a:cubicBezTo>
                    <a:pt x="255" y="37"/>
                    <a:pt x="246" y="47"/>
                    <a:pt x="237" y="56"/>
                  </a:cubicBezTo>
                  <a:cubicBezTo>
                    <a:pt x="218" y="76"/>
                    <a:pt x="201" y="96"/>
                    <a:pt x="185" y="117"/>
                  </a:cubicBezTo>
                  <a:cubicBezTo>
                    <a:pt x="151" y="159"/>
                    <a:pt x="121" y="203"/>
                    <a:pt x="95" y="249"/>
                  </a:cubicBezTo>
                  <a:cubicBezTo>
                    <a:pt x="68" y="296"/>
                    <a:pt x="46" y="345"/>
                    <a:pt x="30" y="396"/>
                  </a:cubicBezTo>
                  <a:cubicBezTo>
                    <a:pt x="13" y="445"/>
                    <a:pt x="3" y="497"/>
                    <a:pt x="0" y="549"/>
                  </a:cubicBezTo>
                  <a:cubicBezTo>
                    <a:pt x="3" y="555"/>
                    <a:pt x="5" y="561"/>
                    <a:pt x="7" y="568"/>
                  </a:cubicBezTo>
                  <a:cubicBezTo>
                    <a:pt x="7" y="563"/>
                    <a:pt x="7" y="558"/>
                    <a:pt x="8" y="553"/>
                  </a:cubicBezTo>
                  <a:close/>
                </a:path>
              </a:pathLst>
            </a:custGeom>
            <a:solidFill>
              <a:schemeClr val="tx2"/>
            </a:solidFill>
            <a:ln>
              <a:noFill/>
            </a:ln>
          </p:spPr>
        </p:sp>
        <p:sp>
          <p:nvSpPr>
            <p:cNvPr id="19" name="Freeform 35"/>
            <p:cNvSpPr/>
            <p:nvPr/>
          </p:nvSpPr>
          <p:spPr bwMode="auto">
            <a:xfrm>
              <a:off x="7494588" y="5664200"/>
              <a:ext cx="100013" cy="209550"/>
            </a:xfrm>
            <a:custGeom>
              <a:avLst/>
              <a:gdLst/>
              <a:ahLst/>
              <a:cxnLst/>
              <a:rect l="0" t="0" r="r" b="b"/>
              <a:pathLst>
                <a:path w="25" h="53">
                  <a:moveTo>
                    <a:pt x="0" y="0"/>
                  </a:moveTo>
                  <a:cubicBezTo>
                    <a:pt x="5" y="18"/>
                    <a:pt x="12" y="36"/>
                    <a:pt x="19" y="53"/>
                  </a:cubicBezTo>
                  <a:cubicBezTo>
                    <a:pt x="25" y="53"/>
                    <a:pt x="25" y="53"/>
                    <a:pt x="25" y="53"/>
                  </a:cubicBezTo>
                  <a:cubicBezTo>
                    <a:pt x="16" y="36"/>
                    <a:pt x="8" y="18"/>
                    <a:pt x="0" y="0"/>
                  </a:cubicBezTo>
                  <a:close/>
                </a:path>
              </a:pathLst>
            </a:custGeom>
            <a:solidFill>
              <a:schemeClr val="tx2"/>
            </a:solidFill>
            <a:ln>
              <a:noFill/>
            </a:ln>
          </p:spPr>
        </p:sp>
        <p:sp>
          <p:nvSpPr>
            <p:cNvPr id="20" name="Freeform 36"/>
            <p:cNvSpPr/>
            <p:nvPr/>
          </p:nvSpPr>
          <p:spPr bwMode="auto">
            <a:xfrm>
              <a:off x="7412038" y="5081588"/>
              <a:ext cx="114300" cy="558800"/>
            </a:xfrm>
            <a:custGeom>
              <a:avLst/>
              <a:gdLst/>
              <a:ahLst/>
              <a:cxnLst/>
              <a:rect l="0" t="0" r="r" b="b"/>
              <a:pathLst>
                <a:path w="29" h="141">
                  <a:moveTo>
                    <a:pt x="0" y="0"/>
                  </a:moveTo>
                  <a:cubicBezTo>
                    <a:pt x="0" y="30"/>
                    <a:pt x="2" y="60"/>
                    <a:pt x="7" y="89"/>
                  </a:cubicBezTo>
                  <a:cubicBezTo>
                    <a:pt x="11" y="98"/>
                    <a:pt x="14" y="108"/>
                    <a:pt x="18" y="117"/>
                  </a:cubicBezTo>
                  <a:cubicBezTo>
                    <a:pt x="22" y="125"/>
                    <a:pt x="25" y="133"/>
                    <a:pt x="29" y="141"/>
                  </a:cubicBezTo>
                  <a:cubicBezTo>
                    <a:pt x="28" y="139"/>
                    <a:pt x="28" y="137"/>
                    <a:pt x="27" y="135"/>
                  </a:cubicBezTo>
                  <a:cubicBezTo>
                    <a:pt x="16" y="98"/>
                    <a:pt x="10" y="60"/>
                    <a:pt x="8" y="22"/>
                  </a:cubicBezTo>
                  <a:cubicBezTo>
                    <a:pt x="7" y="18"/>
                    <a:pt x="5" y="15"/>
                    <a:pt x="4" y="11"/>
                  </a:cubicBezTo>
                  <a:cubicBezTo>
                    <a:pt x="2" y="7"/>
                    <a:pt x="1" y="3"/>
                    <a:pt x="0" y="0"/>
                  </a:cubicBezTo>
                  <a:close/>
                </a:path>
              </a:pathLst>
            </a:custGeom>
            <a:solidFill>
              <a:schemeClr val="tx2"/>
            </a:solidFill>
            <a:ln>
              <a:noFill/>
            </a:ln>
          </p:spPr>
        </p:sp>
        <p:sp>
          <p:nvSpPr>
            <p:cNvPr id="21" name="Freeform 37"/>
            <p:cNvSpPr/>
            <p:nvPr/>
          </p:nvSpPr>
          <p:spPr bwMode="auto">
            <a:xfrm>
              <a:off x="7412038" y="4978400"/>
              <a:ext cx="31750" cy="188913"/>
            </a:xfrm>
            <a:custGeom>
              <a:avLst/>
              <a:gdLst/>
              <a:ahLst/>
              <a:cxnLst/>
              <a:rect l="0" t="0" r="r" b="b"/>
              <a:pathLst>
                <a:path w="8" h="48">
                  <a:moveTo>
                    <a:pt x="0" y="26"/>
                  </a:moveTo>
                  <a:cubicBezTo>
                    <a:pt x="1" y="29"/>
                    <a:pt x="2" y="33"/>
                    <a:pt x="4" y="37"/>
                  </a:cubicBezTo>
                  <a:cubicBezTo>
                    <a:pt x="5" y="41"/>
                    <a:pt x="7" y="44"/>
                    <a:pt x="8" y="48"/>
                  </a:cubicBezTo>
                  <a:cubicBezTo>
                    <a:pt x="7" y="38"/>
                    <a:pt x="7" y="28"/>
                    <a:pt x="7" y="19"/>
                  </a:cubicBezTo>
                  <a:cubicBezTo>
                    <a:pt x="5" y="12"/>
                    <a:pt x="3" y="6"/>
                    <a:pt x="0" y="0"/>
                  </a:cubicBezTo>
                  <a:cubicBezTo>
                    <a:pt x="0" y="1"/>
                    <a:pt x="0" y="3"/>
                    <a:pt x="0" y="4"/>
                  </a:cubicBezTo>
                  <a:cubicBezTo>
                    <a:pt x="0" y="11"/>
                    <a:pt x="0" y="19"/>
                    <a:pt x="0" y="26"/>
                  </a:cubicBezTo>
                  <a:close/>
                </a:path>
              </a:pathLst>
            </a:custGeom>
            <a:solidFill>
              <a:schemeClr val="tx2"/>
            </a:solidFill>
            <a:ln>
              <a:noFill/>
            </a:ln>
          </p:spPr>
        </p:sp>
        <p:sp>
          <p:nvSpPr>
            <p:cNvPr id="22" name="Freeform 38"/>
            <p:cNvSpPr/>
            <p:nvPr/>
          </p:nvSpPr>
          <p:spPr bwMode="auto">
            <a:xfrm>
              <a:off x="7439026" y="5434013"/>
              <a:ext cx="174625" cy="439738"/>
            </a:xfrm>
            <a:custGeom>
              <a:avLst/>
              <a:gdLst/>
              <a:ahLst/>
              <a:cxnLst/>
              <a:rect l="0" t="0" r="r" b="b"/>
              <a:pathLst>
                <a:path w="44" h="111">
                  <a:moveTo>
                    <a:pt x="11" y="28"/>
                  </a:moveTo>
                  <a:cubicBezTo>
                    <a:pt x="7" y="19"/>
                    <a:pt x="4" y="9"/>
                    <a:pt x="0" y="0"/>
                  </a:cubicBezTo>
                  <a:cubicBezTo>
                    <a:pt x="3" y="16"/>
                    <a:pt x="7" y="33"/>
                    <a:pt x="11" y="49"/>
                  </a:cubicBezTo>
                  <a:cubicBezTo>
                    <a:pt x="12" y="52"/>
                    <a:pt x="13" y="55"/>
                    <a:pt x="14" y="58"/>
                  </a:cubicBezTo>
                  <a:cubicBezTo>
                    <a:pt x="22" y="76"/>
                    <a:pt x="30" y="94"/>
                    <a:pt x="39" y="111"/>
                  </a:cubicBezTo>
                  <a:cubicBezTo>
                    <a:pt x="44" y="111"/>
                    <a:pt x="44" y="111"/>
                    <a:pt x="44" y="111"/>
                  </a:cubicBezTo>
                  <a:cubicBezTo>
                    <a:pt x="35" y="92"/>
                    <a:pt x="28" y="72"/>
                    <a:pt x="22" y="52"/>
                  </a:cubicBezTo>
                  <a:cubicBezTo>
                    <a:pt x="18" y="44"/>
                    <a:pt x="15" y="36"/>
                    <a:pt x="11" y="28"/>
                  </a:cubicBezTo>
                  <a:close/>
                </a:path>
              </a:pathLst>
            </a:custGeom>
            <a:solidFill>
              <a:schemeClr val="tx2"/>
            </a:solidFill>
            <a:ln>
              <a:noFill/>
            </a:ln>
          </p:spPr>
        </p:sp>
      </p:grpSp>
      <p:sp>
        <p:nvSpPr>
          <p:cNvPr id="7" name="Rectangle 6"/>
          <p:cNvSpPr/>
          <p:nvPr/>
        </p:nvSpPr>
        <p:spPr>
          <a:xfrm>
            <a:off x="0" y="0"/>
            <a:ext cx="182880" cy="6858000"/>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sp>
      <p:sp>
        <p:nvSpPr>
          <p:cNvPr id="2" name="Title Placeholder 1"/>
          <p:cNvSpPr>
            <a:spLocks noGrp="1"/>
          </p:cNvSpPr>
          <p:nvPr>
            <p:ph type="title"/>
          </p:nvPr>
        </p:nvSpPr>
        <p:spPr>
          <a:xfrm>
            <a:off x="2592924" y="624110"/>
            <a:ext cx="8911687" cy="128089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2589212" y="2133600"/>
            <a:ext cx="8915400" cy="38862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10361612" y="6130437"/>
            <a:ext cx="1146283" cy="370396"/>
          </a:xfrm>
          <a:prstGeom prst="rect">
            <a:avLst/>
          </a:prstGeom>
        </p:spPr>
        <p:txBody>
          <a:bodyPr vert="horz" lIns="91440" tIns="45720" rIns="91440" bIns="45720" rtlCol="0" anchor="ctr"/>
          <a:lstStyle>
            <a:lvl1pPr algn="r">
              <a:defRPr sz="900">
                <a:solidFill>
                  <a:schemeClr val="tx1">
                    <a:tint val="75000"/>
                  </a:schemeClr>
                </a:solidFill>
              </a:defRPr>
            </a:lvl1pPr>
          </a:lstStyle>
          <a:p>
            <a:fld id="{B61BEF0D-F0BB-DE4B-95CE-6DB70DBA9567}" type="datetimeFigureOut">
              <a:rPr lang="en-US" dirty="0"/>
              <a:pPr/>
              <a:t>8/7/2015</a:t>
            </a:fld>
            <a:endParaRPr lang="en-US" dirty="0"/>
          </a:p>
        </p:txBody>
      </p:sp>
      <p:sp>
        <p:nvSpPr>
          <p:cNvPr id="5" name="Footer Placeholder 4"/>
          <p:cNvSpPr>
            <a:spLocks noGrp="1"/>
          </p:cNvSpPr>
          <p:nvPr>
            <p:ph type="ftr" sz="quarter" idx="3"/>
          </p:nvPr>
        </p:nvSpPr>
        <p:spPr>
          <a:xfrm>
            <a:off x="2589212" y="6135808"/>
            <a:ext cx="7619999"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bwMode="gray">
          <a:xfrm>
            <a:off x="531812" y="787782"/>
            <a:ext cx="779767" cy="365125"/>
          </a:xfrm>
          <a:prstGeom prst="rect">
            <a:avLst/>
          </a:prstGeom>
        </p:spPr>
        <p:txBody>
          <a:bodyPr vert="horz" lIns="91440" tIns="45720" rIns="91440" bIns="45720" rtlCol="0" anchor="ctr"/>
          <a:lstStyle>
            <a:lvl1pPr algn="r">
              <a:defRPr sz="2000">
                <a:solidFill>
                  <a:srgbClr val="FEFFFF"/>
                </a:solidFill>
              </a:defRPr>
            </a:lvl1pPr>
          </a:lstStyle>
          <a:p>
            <a:fld id="{D57F1E4F-1CFF-5643-939E-217C01CDF565}" type="slidenum">
              <a:rPr lang="en-US" dirty="0"/>
              <a:pPr/>
              <a:t>‹#›</a:t>
            </a:fld>
            <a:endParaRPr lang="en-US" dirty="0"/>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60" r:id="rId10"/>
    <p:sldLayoutId id="2147483661" r:id="rId11"/>
    <p:sldLayoutId id="2147483662" r:id="rId12"/>
    <p:sldLayoutId id="2147483663" r:id="rId13"/>
    <p:sldLayoutId id="2147483664" r:id="rId14"/>
    <p:sldLayoutId id="2147483658" r:id="rId15"/>
    <p:sldLayoutId id="2147483659" r:id="rId16"/>
  </p:sldLayoutIdLst>
  <p:txStyles>
    <p:titleStyle>
      <a:lvl1pPr algn="l" defTabSz="457200" rtl="0" eaLnBrk="1" latinLnBrk="0" hangingPunct="1">
        <a:spcBef>
          <a:spcPct val="0"/>
        </a:spcBef>
        <a:buNone/>
        <a:defRPr sz="3600" kern="1200">
          <a:solidFill>
            <a:schemeClr val="tx1">
              <a:lumMod val="85000"/>
              <a:lumOff val="1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2" Type="http://schemas.openxmlformats.org/officeDocument/2006/relationships/hyperlink" Target="mailto:skylands@gnjumc.org" TargetMode="External"/><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7.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Church Conference Preparation Workshop</a:t>
            </a:r>
            <a:endParaRPr lang="en-US" dirty="0"/>
          </a:p>
        </p:txBody>
      </p:sp>
      <p:sp>
        <p:nvSpPr>
          <p:cNvPr id="3" name="Subtitle 2"/>
          <p:cNvSpPr>
            <a:spLocks noGrp="1"/>
          </p:cNvSpPr>
          <p:nvPr>
            <p:ph type="subTitle" idx="1"/>
          </p:nvPr>
        </p:nvSpPr>
        <p:spPr/>
        <p:txBody>
          <a:bodyPr/>
          <a:lstStyle/>
          <a:p>
            <a:r>
              <a:rPr lang="en-US" dirty="0" smtClean="0"/>
              <a:t>Skylands District </a:t>
            </a:r>
          </a:p>
          <a:p>
            <a:r>
              <a:rPr lang="en-US" dirty="0" smtClean="0"/>
              <a:t>Monday, August 3, 2015</a:t>
            </a:r>
          </a:p>
        </p:txBody>
      </p:sp>
    </p:spTree>
    <p:extLst>
      <p:ext uri="{BB962C8B-B14F-4D97-AF65-F5344CB8AC3E}">
        <p14:creationId xmlns:p14="http://schemas.microsoft.com/office/powerpoint/2010/main" val="2958405128"/>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3447244" y="1690063"/>
            <a:ext cx="8075054" cy="3477875"/>
          </a:xfrm>
          <a:prstGeom prst="rect">
            <a:avLst/>
          </a:prstGeom>
          <a:noFill/>
        </p:spPr>
        <p:txBody>
          <a:bodyPr wrap="square" rtlCol="0">
            <a:spAutoFit/>
          </a:bodyPr>
          <a:lstStyle/>
          <a:p>
            <a:r>
              <a:rPr lang="en-US" sz="4400" dirty="0" smtClean="0"/>
              <a:t>The purpose of a meeting is not to report on what has already been done, but to focus on what will be happening moving forward. </a:t>
            </a:r>
            <a:endParaRPr lang="en-US" sz="4400" dirty="0"/>
          </a:p>
        </p:txBody>
      </p:sp>
    </p:spTree>
    <p:extLst>
      <p:ext uri="{BB962C8B-B14F-4D97-AF65-F5344CB8AC3E}">
        <p14:creationId xmlns:p14="http://schemas.microsoft.com/office/powerpoint/2010/main" val="3978658980"/>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3679501811"/>
              </p:ext>
            </p:extLst>
          </p:nvPr>
        </p:nvGraphicFramePr>
        <p:xfrm>
          <a:off x="2498502" y="1537125"/>
          <a:ext cx="9092484" cy="3783750"/>
        </p:xfrm>
        <a:graphic>
          <a:graphicData uri="http://schemas.openxmlformats.org/drawingml/2006/table">
            <a:tbl>
              <a:tblPr firstRow="1" firstCol="1" bandRow="1">
                <a:tableStyleId>{17292A2E-F333-43FB-9621-5CBBE7FDCDCB}</a:tableStyleId>
              </a:tblPr>
              <a:tblGrid>
                <a:gridCol w="2269172"/>
                <a:gridCol w="4548875"/>
                <a:gridCol w="2274437"/>
              </a:tblGrid>
              <a:tr h="982781">
                <a:tc gridSpan="3">
                  <a:txBody>
                    <a:bodyPr/>
                    <a:lstStyle/>
                    <a:p>
                      <a:pPr marL="0" marR="0" algn="ctr">
                        <a:lnSpc>
                          <a:spcPct val="107000"/>
                        </a:lnSpc>
                        <a:spcBef>
                          <a:spcPts val="0"/>
                        </a:spcBef>
                        <a:spcAft>
                          <a:spcPts val="0"/>
                        </a:spcAft>
                      </a:pPr>
                      <a:r>
                        <a:rPr lang="en-US" sz="3200" dirty="0">
                          <a:effectLst/>
                        </a:rPr>
                        <a:t>Clustered Church Conference Schedule</a:t>
                      </a:r>
                      <a:endParaRPr lang="en-US" sz="2000" dirty="0">
                        <a:effectLst/>
                      </a:endParaRPr>
                    </a:p>
                    <a:p>
                      <a:pPr marL="0" marR="0" algn="ctr">
                        <a:lnSpc>
                          <a:spcPct val="107000"/>
                        </a:lnSpc>
                        <a:spcBef>
                          <a:spcPts val="0"/>
                        </a:spcBef>
                        <a:spcAft>
                          <a:spcPts val="0"/>
                        </a:spcAft>
                      </a:pPr>
                      <a:r>
                        <a:rPr lang="en-US" sz="1100" dirty="0">
                          <a:effectLst/>
                        </a:rPr>
                        <a:t> </a:t>
                      </a:r>
                      <a:endParaRPr lang="en-US" sz="110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nchor="ctr"/>
                </a:tc>
                <a:tc hMerge="1">
                  <a:txBody>
                    <a:bodyPr/>
                    <a:lstStyle/>
                    <a:p>
                      <a:endParaRPr lang="en-US"/>
                    </a:p>
                  </a:txBody>
                  <a:tcPr/>
                </a:tc>
                <a:tc hMerge="1">
                  <a:txBody>
                    <a:bodyPr/>
                    <a:lstStyle/>
                    <a:p>
                      <a:endParaRPr lang="en-US"/>
                    </a:p>
                  </a:txBody>
                  <a:tcPr/>
                </a:tc>
              </a:tr>
              <a:tr h="472531">
                <a:tc>
                  <a:txBody>
                    <a:bodyPr/>
                    <a:lstStyle/>
                    <a:p>
                      <a:pPr marL="0" marR="0" algn="ctr">
                        <a:lnSpc>
                          <a:spcPct val="107000"/>
                        </a:lnSpc>
                        <a:spcBef>
                          <a:spcPts val="0"/>
                        </a:spcBef>
                        <a:spcAft>
                          <a:spcPts val="0"/>
                        </a:spcAft>
                      </a:pPr>
                      <a:r>
                        <a:rPr lang="en-US" sz="1600" dirty="0">
                          <a:effectLst/>
                        </a:rPr>
                        <a:t>Morning Schedule</a:t>
                      </a:r>
                      <a:endParaRPr lang="en-US" sz="160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nSpc>
                          <a:spcPct val="107000"/>
                        </a:lnSpc>
                        <a:spcBef>
                          <a:spcPts val="0"/>
                        </a:spcBef>
                        <a:spcAft>
                          <a:spcPts val="0"/>
                        </a:spcAft>
                      </a:pPr>
                      <a:r>
                        <a:rPr lang="en-US" sz="1600" dirty="0">
                          <a:effectLst/>
                        </a:rPr>
                        <a:t> </a:t>
                      </a:r>
                      <a:endParaRPr lang="en-US" sz="160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600" b="1" dirty="0">
                          <a:effectLst/>
                        </a:rPr>
                        <a:t>Afternoon Schedule</a:t>
                      </a:r>
                      <a:endParaRPr lang="en-US" sz="1600" b="1"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r>
              <a:tr h="388073">
                <a:tc>
                  <a:txBody>
                    <a:bodyPr/>
                    <a:lstStyle/>
                    <a:p>
                      <a:pPr marL="0" marR="0" algn="ctr">
                        <a:lnSpc>
                          <a:spcPct val="107000"/>
                        </a:lnSpc>
                        <a:spcBef>
                          <a:spcPts val="0"/>
                        </a:spcBef>
                        <a:spcAft>
                          <a:spcPts val="0"/>
                        </a:spcAft>
                      </a:pPr>
                      <a:r>
                        <a:rPr lang="en-US" sz="1800" b="0" dirty="0" smtClean="0">
                          <a:effectLst/>
                        </a:rPr>
                        <a:t>9:00 </a:t>
                      </a:r>
                      <a:r>
                        <a:rPr lang="en-US" sz="1800" b="0" dirty="0">
                          <a:effectLst/>
                        </a:rPr>
                        <a:t>a.m.</a:t>
                      </a:r>
                      <a:endParaRPr lang="en-US" sz="1800" b="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a:effectLst/>
                        </a:rPr>
                        <a:t>Group 1 Individual Business Session</a:t>
                      </a:r>
                      <a:endParaRPr lang="en-US" sz="180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a:effectLst/>
                        </a:rPr>
                        <a:t>2:00 p.m.</a:t>
                      </a:r>
                      <a:endParaRPr lang="en-US" sz="180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r>
              <a:tr h="388073">
                <a:tc>
                  <a:txBody>
                    <a:bodyPr/>
                    <a:lstStyle/>
                    <a:p>
                      <a:pPr marL="0" marR="0" algn="ctr">
                        <a:lnSpc>
                          <a:spcPct val="107000"/>
                        </a:lnSpc>
                        <a:spcBef>
                          <a:spcPts val="0"/>
                        </a:spcBef>
                        <a:spcAft>
                          <a:spcPts val="0"/>
                        </a:spcAft>
                      </a:pPr>
                      <a:r>
                        <a:rPr lang="en-US" sz="1800" b="0" dirty="0" smtClean="0">
                          <a:effectLst/>
                        </a:rPr>
                        <a:t>9:30 </a:t>
                      </a:r>
                      <a:r>
                        <a:rPr lang="en-US" sz="1800" b="0" dirty="0">
                          <a:effectLst/>
                        </a:rPr>
                        <a:t>a.m.</a:t>
                      </a:r>
                      <a:endParaRPr lang="en-US" sz="1800" b="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a:effectLst/>
                        </a:rPr>
                        <a:t>Worship/Fellowship for Group 1 and 2</a:t>
                      </a:r>
                      <a:endParaRPr lang="en-US" sz="180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a:effectLst/>
                        </a:rPr>
                        <a:t>2:45 p.m.</a:t>
                      </a:r>
                      <a:endParaRPr lang="en-US" sz="180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r>
              <a:tr h="388073">
                <a:tc>
                  <a:txBody>
                    <a:bodyPr/>
                    <a:lstStyle/>
                    <a:p>
                      <a:pPr marL="0" marR="0" algn="ctr">
                        <a:lnSpc>
                          <a:spcPct val="107000"/>
                        </a:lnSpc>
                        <a:spcBef>
                          <a:spcPts val="0"/>
                        </a:spcBef>
                        <a:spcAft>
                          <a:spcPts val="0"/>
                        </a:spcAft>
                      </a:pPr>
                      <a:r>
                        <a:rPr lang="en-US" sz="1800" b="0" dirty="0" smtClean="0">
                          <a:effectLst/>
                        </a:rPr>
                        <a:t>10:30 </a:t>
                      </a:r>
                      <a:r>
                        <a:rPr lang="en-US" sz="1800" b="0" dirty="0">
                          <a:effectLst/>
                        </a:rPr>
                        <a:t>a.m.</a:t>
                      </a:r>
                      <a:endParaRPr lang="en-US" sz="1800" b="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a:effectLst/>
                        </a:rPr>
                        <a:t>Workshops for Groups 1 and 2</a:t>
                      </a:r>
                      <a:endParaRPr lang="en-US" sz="180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a:effectLst/>
                        </a:rPr>
                        <a:t>3:45 p.m.</a:t>
                      </a:r>
                      <a:endParaRPr lang="en-US" sz="180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r>
              <a:tr h="388073">
                <a:tc>
                  <a:txBody>
                    <a:bodyPr/>
                    <a:lstStyle/>
                    <a:p>
                      <a:pPr marL="0" marR="0" algn="ctr">
                        <a:lnSpc>
                          <a:spcPct val="107000"/>
                        </a:lnSpc>
                        <a:spcBef>
                          <a:spcPts val="0"/>
                        </a:spcBef>
                        <a:spcAft>
                          <a:spcPts val="0"/>
                        </a:spcAft>
                      </a:pPr>
                      <a:r>
                        <a:rPr lang="en-US" sz="1800" b="0" dirty="0" smtClean="0">
                          <a:effectLst/>
                        </a:rPr>
                        <a:t>12:00 noon</a:t>
                      </a:r>
                      <a:endParaRPr lang="en-US" sz="1800" b="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a:effectLst/>
                        </a:rPr>
                        <a:t>Group 2 Individual Business Session</a:t>
                      </a:r>
                      <a:endParaRPr lang="en-US" sz="180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a:effectLst/>
                        </a:rPr>
                        <a:t>5:15 p.m.</a:t>
                      </a:r>
                      <a:endParaRPr lang="en-US" sz="180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r>
              <a:tr h="388073">
                <a:tc>
                  <a:txBody>
                    <a:bodyPr/>
                    <a:lstStyle/>
                    <a:p>
                      <a:pPr marL="0" marR="0" algn="ctr">
                        <a:lnSpc>
                          <a:spcPct val="107000"/>
                        </a:lnSpc>
                        <a:spcBef>
                          <a:spcPts val="0"/>
                        </a:spcBef>
                        <a:spcAft>
                          <a:spcPts val="0"/>
                        </a:spcAft>
                      </a:pPr>
                      <a:r>
                        <a:rPr lang="en-US" sz="1800" b="0">
                          <a:effectLst/>
                        </a:rPr>
                        <a:t> </a:t>
                      </a:r>
                      <a:endParaRPr lang="en-US" sz="1800" b="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a:effectLst/>
                        </a:rPr>
                        <a:t>Group 1 is free to leave</a:t>
                      </a:r>
                      <a:endParaRPr lang="en-US" sz="180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a:effectLst/>
                        </a:rPr>
                        <a:t> </a:t>
                      </a:r>
                      <a:endParaRPr lang="en-US" sz="180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r>
              <a:tr h="388073">
                <a:tc>
                  <a:txBody>
                    <a:bodyPr/>
                    <a:lstStyle/>
                    <a:p>
                      <a:pPr marL="0" marR="0" algn="ctr">
                        <a:lnSpc>
                          <a:spcPct val="107000"/>
                        </a:lnSpc>
                        <a:spcBef>
                          <a:spcPts val="0"/>
                        </a:spcBef>
                        <a:spcAft>
                          <a:spcPts val="0"/>
                        </a:spcAft>
                      </a:pPr>
                      <a:r>
                        <a:rPr lang="en-US" sz="1800" b="0" dirty="0" smtClean="0">
                          <a:effectLst/>
                        </a:rPr>
                        <a:t>12:30 p.m.</a:t>
                      </a:r>
                      <a:endParaRPr lang="en-US" sz="1800" b="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dirty="0">
                          <a:effectLst/>
                        </a:rPr>
                        <a:t>Adjourn for the day</a:t>
                      </a:r>
                      <a:endParaRPr lang="en-US" sz="180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dirty="0">
                          <a:effectLst/>
                        </a:rPr>
                        <a:t>6:00 p.m.</a:t>
                      </a:r>
                      <a:endParaRPr lang="en-US" sz="180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r>
            </a:tbl>
          </a:graphicData>
        </a:graphic>
      </p:graphicFrame>
    </p:spTree>
    <p:extLst>
      <p:ext uri="{BB962C8B-B14F-4D97-AF65-F5344CB8AC3E}">
        <p14:creationId xmlns:p14="http://schemas.microsoft.com/office/powerpoint/2010/main" val="3489306083"/>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1297597147"/>
              </p:ext>
            </p:extLst>
          </p:nvPr>
        </p:nvGraphicFramePr>
        <p:xfrm>
          <a:off x="2498502" y="1248314"/>
          <a:ext cx="9092484" cy="4391471"/>
        </p:xfrm>
        <a:graphic>
          <a:graphicData uri="http://schemas.openxmlformats.org/drawingml/2006/table">
            <a:tbl>
              <a:tblPr firstRow="1" firstCol="1" bandRow="1">
                <a:tableStyleId>{17292A2E-F333-43FB-9621-5CBBE7FDCDCB}</a:tableStyleId>
              </a:tblPr>
              <a:tblGrid>
                <a:gridCol w="2269172"/>
                <a:gridCol w="4548875"/>
                <a:gridCol w="2274437"/>
              </a:tblGrid>
              <a:tr h="982781">
                <a:tc gridSpan="3">
                  <a:txBody>
                    <a:bodyPr/>
                    <a:lstStyle/>
                    <a:p>
                      <a:pPr marL="0" marR="0" algn="ctr">
                        <a:lnSpc>
                          <a:spcPct val="107000"/>
                        </a:lnSpc>
                        <a:spcBef>
                          <a:spcPts val="0"/>
                        </a:spcBef>
                        <a:spcAft>
                          <a:spcPts val="0"/>
                        </a:spcAft>
                      </a:pPr>
                      <a:r>
                        <a:rPr lang="en-US" sz="3200" i="0" dirty="0" smtClean="0">
                          <a:effectLst/>
                        </a:rPr>
                        <a:t>Individual</a:t>
                      </a:r>
                      <a:r>
                        <a:rPr lang="en-US" sz="3200" dirty="0" smtClean="0">
                          <a:effectLst/>
                        </a:rPr>
                        <a:t> </a:t>
                      </a:r>
                      <a:r>
                        <a:rPr lang="en-US" sz="3200" dirty="0">
                          <a:effectLst/>
                        </a:rPr>
                        <a:t>Church Conference Schedule</a:t>
                      </a:r>
                      <a:endParaRPr lang="en-US" sz="2000" dirty="0">
                        <a:effectLst/>
                      </a:endParaRPr>
                    </a:p>
                    <a:p>
                      <a:pPr marL="0" marR="0" algn="ctr">
                        <a:lnSpc>
                          <a:spcPct val="107000"/>
                        </a:lnSpc>
                        <a:spcBef>
                          <a:spcPts val="0"/>
                        </a:spcBef>
                        <a:spcAft>
                          <a:spcPts val="0"/>
                        </a:spcAft>
                      </a:pPr>
                      <a:r>
                        <a:rPr lang="en-US" sz="1100" dirty="0">
                          <a:effectLst/>
                        </a:rPr>
                        <a:t> </a:t>
                      </a:r>
                      <a:endParaRPr lang="en-US" sz="110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nchor="ctr"/>
                </a:tc>
                <a:tc hMerge="1">
                  <a:txBody>
                    <a:bodyPr/>
                    <a:lstStyle/>
                    <a:p>
                      <a:endParaRPr lang="en-US"/>
                    </a:p>
                  </a:txBody>
                  <a:tcPr/>
                </a:tc>
                <a:tc hMerge="1">
                  <a:txBody>
                    <a:bodyPr/>
                    <a:lstStyle/>
                    <a:p>
                      <a:endParaRPr lang="en-US"/>
                    </a:p>
                  </a:txBody>
                  <a:tcPr/>
                </a:tc>
              </a:tr>
              <a:tr h="472531">
                <a:tc>
                  <a:txBody>
                    <a:bodyPr/>
                    <a:lstStyle/>
                    <a:p>
                      <a:pPr marL="0" marR="0" algn="ctr">
                        <a:lnSpc>
                          <a:spcPct val="107000"/>
                        </a:lnSpc>
                        <a:spcBef>
                          <a:spcPts val="0"/>
                        </a:spcBef>
                        <a:spcAft>
                          <a:spcPts val="0"/>
                        </a:spcAft>
                      </a:pPr>
                      <a:r>
                        <a:rPr lang="en-US" sz="1600" dirty="0" smtClean="0">
                          <a:effectLst/>
                        </a:rPr>
                        <a:t>Sample Sunday Morning</a:t>
                      </a:r>
                      <a:endParaRPr lang="en-US" sz="160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nSpc>
                          <a:spcPct val="107000"/>
                        </a:lnSpc>
                        <a:spcBef>
                          <a:spcPts val="0"/>
                        </a:spcBef>
                        <a:spcAft>
                          <a:spcPts val="0"/>
                        </a:spcAft>
                      </a:pPr>
                      <a:r>
                        <a:rPr lang="en-US" sz="1600" dirty="0">
                          <a:effectLst/>
                        </a:rPr>
                        <a:t> </a:t>
                      </a:r>
                      <a:endParaRPr lang="en-US" sz="160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600" b="1" dirty="0" smtClean="0">
                          <a:effectLst/>
                        </a:rPr>
                        <a:t>Evening</a:t>
                      </a:r>
                      <a:r>
                        <a:rPr lang="en-US" sz="1600" b="1" baseline="0" dirty="0" smtClean="0">
                          <a:effectLst/>
                        </a:rPr>
                        <a:t> </a:t>
                      </a:r>
                    </a:p>
                    <a:p>
                      <a:pPr marL="0" marR="0" algn="ctr">
                        <a:lnSpc>
                          <a:spcPct val="107000"/>
                        </a:lnSpc>
                        <a:spcBef>
                          <a:spcPts val="0"/>
                        </a:spcBef>
                        <a:spcAft>
                          <a:spcPts val="0"/>
                        </a:spcAft>
                      </a:pPr>
                      <a:r>
                        <a:rPr lang="en-US" sz="1600" b="1" baseline="0" dirty="0" smtClean="0">
                          <a:effectLst/>
                        </a:rPr>
                        <a:t>Schedule</a:t>
                      </a:r>
                      <a:endParaRPr lang="en-US" sz="1600" b="1"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r>
              <a:tr h="388073">
                <a:tc>
                  <a:txBody>
                    <a:bodyPr/>
                    <a:lstStyle/>
                    <a:p>
                      <a:pPr marL="0" marR="0" algn="ctr">
                        <a:lnSpc>
                          <a:spcPct val="107000"/>
                        </a:lnSpc>
                        <a:spcBef>
                          <a:spcPts val="0"/>
                        </a:spcBef>
                        <a:spcAft>
                          <a:spcPts val="0"/>
                        </a:spcAft>
                      </a:pPr>
                      <a:r>
                        <a:rPr lang="en-US" sz="1800" b="0">
                          <a:effectLst/>
                        </a:rPr>
                        <a:t>9:00 a.m.</a:t>
                      </a:r>
                      <a:endParaRPr lang="en-US" sz="1800" b="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dirty="0" smtClean="0">
                          <a:effectLst/>
                        </a:rPr>
                        <a:t>SPRC or other Small Group Conversation</a:t>
                      </a:r>
                      <a:endParaRPr lang="en-US" sz="180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dirty="0" smtClean="0">
                          <a:effectLst/>
                        </a:rPr>
                        <a:t>6:30 p.m.</a:t>
                      </a:r>
                      <a:endParaRPr lang="en-US" sz="180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r>
              <a:tr h="388073">
                <a:tc>
                  <a:txBody>
                    <a:bodyPr/>
                    <a:lstStyle/>
                    <a:p>
                      <a:pPr marL="0" marR="0" algn="ctr">
                        <a:lnSpc>
                          <a:spcPct val="107000"/>
                        </a:lnSpc>
                        <a:spcBef>
                          <a:spcPts val="0"/>
                        </a:spcBef>
                        <a:spcAft>
                          <a:spcPts val="0"/>
                        </a:spcAft>
                      </a:pPr>
                      <a:r>
                        <a:rPr lang="en-US" sz="1800" b="0" dirty="0" smtClean="0">
                          <a:effectLst/>
                        </a:rPr>
                        <a:t>10:00 a.m.</a:t>
                      </a:r>
                      <a:endParaRPr lang="en-US" sz="1800" b="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dirty="0" smtClean="0">
                          <a:effectLst/>
                        </a:rPr>
                        <a:t>Worship – </a:t>
                      </a:r>
                    </a:p>
                    <a:p>
                      <a:pPr marL="0" marR="0" algn="ctr">
                        <a:lnSpc>
                          <a:spcPct val="107000"/>
                        </a:lnSpc>
                        <a:spcBef>
                          <a:spcPts val="0"/>
                        </a:spcBef>
                        <a:spcAft>
                          <a:spcPts val="0"/>
                        </a:spcAft>
                      </a:pPr>
                      <a:r>
                        <a:rPr lang="en-US" sz="1800" dirty="0" smtClean="0">
                          <a:effectLst/>
                        </a:rPr>
                        <a:t>A Celebration of Ministry</a:t>
                      </a:r>
                      <a:endParaRPr lang="en-US" sz="180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dirty="0" smtClean="0">
                          <a:effectLst/>
                        </a:rPr>
                        <a:t>7:30 p.m.</a:t>
                      </a:r>
                      <a:endParaRPr lang="en-US" sz="180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r>
              <a:tr h="388073">
                <a:tc>
                  <a:txBody>
                    <a:bodyPr/>
                    <a:lstStyle/>
                    <a:p>
                      <a:pPr marL="0" marR="0" algn="ctr">
                        <a:lnSpc>
                          <a:spcPct val="107000"/>
                        </a:lnSpc>
                        <a:spcBef>
                          <a:spcPts val="0"/>
                        </a:spcBef>
                        <a:spcAft>
                          <a:spcPts val="0"/>
                        </a:spcAft>
                      </a:pPr>
                      <a:r>
                        <a:rPr lang="en-US" sz="1800" b="0" dirty="0" smtClean="0">
                          <a:effectLst/>
                        </a:rPr>
                        <a:t>11:00 a.m.</a:t>
                      </a:r>
                      <a:endParaRPr lang="en-US" sz="1800" b="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dirty="0" smtClean="0">
                          <a:effectLst/>
                        </a:rPr>
                        <a:t>Business of the Church Conference</a:t>
                      </a:r>
                      <a:endParaRPr lang="en-US" sz="180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dirty="0" smtClean="0">
                          <a:effectLst/>
                        </a:rPr>
                        <a:t>7:50 p.m.</a:t>
                      </a:r>
                      <a:endParaRPr lang="en-US" sz="180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r>
              <a:tr h="388073">
                <a:tc>
                  <a:txBody>
                    <a:bodyPr/>
                    <a:lstStyle/>
                    <a:p>
                      <a:pPr marL="0" marR="0" algn="ctr">
                        <a:lnSpc>
                          <a:spcPct val="107000"/>
                        </a:lnSpc>
                        <a:spcBef>
                          <a:spcPts val="0"/>
                        </a:spcBef>
                        <a:spcAft>
                          <a:spcPts val="0"/>
                        </a:spcAft>
                      </a:pPr>
                      <a:r>
                        <a:rPr lang="en-US" sz="1800" b="0" dirty="0" smtClean="0">
                          <a:effectLst/>
                        </a:rPr>
                        <a:t>11:30 a.m.</a:t>
                      </a:r>
                      <a:endParaRPr lang="en-US" sz="1800" b="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dirty="0" smtClean="0">
                          <a:effectLst/>
                          <a:latin typeface="+mn-lt"/>
                          <a:ea typeface="SimSun" panose="02010600030101010101" pitchFamily="2" charset="-122"/>
                          <a:cs typeface="Times New Roman" panose="02020603050405020304" pitchFamily="18" charset="0"/>
                        </a:rPr>
                        <a:t>Thriving in the new mission field</a:t>
                      </a:r>
                      <a:endParaRPr lang="en-US" sz="1800" dirty="0">
                        <a:effectLst/>
                        <a:latin typeface="+mn-lt"/>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dirty="0" smtClean="0">
                          <a:effectLst/>
                        </a:rPr>
                        <a:t>8:15 </a:t>
                      </a:r>
                      <a:r>
                        <a:rPr lang="en-US" sz="1800" dirty="0">
                          <a:effectLst/>
                        </a:rPr>
                        <a:t>p.m.</a:t>
                      </a:r>
                      <a:endParaRPr lang="en-US" sz="180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r>
              <a:tr h="388073">
                <a:tc>
                  <a:txBody>
                    <a:bodyPr/>
                    <a:lstStyle/>
                    <a:p>
                      <a:pPr marL="0" marR="0" algn="ctr">
                        <a:lnSpc>
                          <a:spcPct val="107000"/>
                        </a:lnSpc>
                        <a:spcBef>
                          <a:spcPts val="0"/>
                        </a:spcBef>
                        <a:spcAft>
                          <a:spcPts val="0"/>
                        </a:spcAft>
                      </a:pPr>
                      <a:r>
                        <a:rPr lang="en-US" sz="1800" b="0" dirty="0" smtClean="0">
                          <a:effectLst/>
                        </a:rPr>
                        <a:t> </a:t>
                      </a:r>
                      <a:endParaRPr lang="en-US" sz="1800" b="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lvl="0" algn="ctr"/>
                      <a:r>
                        <a:rPr lang="en-US" sz="1800" kern="1200" dirty="0" smtClean="0">
                          <a:solidFill>
                            <a:schemeClr val="tx1"/>
                          </a:solidFill>
                          <a:effectLst/>
                          <a:latin typeface="+mn-lt"/>
                          <a:ea typeface="+mn-ea"/>
                          <a:cs typeface="+mn-cs"/>
                        </a:rPr>
                        <a:t>Equipping  and improving ministry </a:t>
                      </a:r>
                    </a:p>
                    <a:p>
                      <a:pPr lvl="0" algn="ctr"/>
                      <a:r>
                        <a:rPr lang="en-US" sz="1800" kern="1200" dirty="0" smtClean="0">
                          <a:solidFill>
                            <a:schemeClr val="tx1"/>
                          </a:solidFill>
                          <a:effectLst/>
                          <a:latin typeface="+mn-lt"/>
                          <a:ea typeface="+mn-ea"/>
                          <a:cs typeface="+mn-cs"/>
                        </a:rPr>
                        <a:t>the coming year</a:t>
                      </a:r>
                      <a:endParaRPr lang="en-US" sz="1800" kern="1200" dirty="0">
                        <a:solidFill>
                          <a:schemeClr val="tx1"/>
                        </a:solidFill>
                        <a:effectLst/>
                        <a:latin typeface="+mn-lt"/>
                        <a:ea typeface="+mn-ea"/>
                        <a:cs typeface="+mn-cs"/>
                      </a:endParaRPr>
                    </a:p>
                  </a:txBody>
                  <a:tcPr marL="68580" marR="68580" marT="0" marB="0"/>
                </a:tc>
                <a:tc>
                  <a:txBody>
                    <a:bodyPr/>
                    <a:lstStyle/>
                    <a:p>
                      <a:pPr marL="0" marR="0" algn="ctr">
                        <a:lnSpc>
                          <a:spcPct val="107000"/>
                        </a:lnSpc>
                        <a:spcBef>
                          <a:spcPts val="0"/>
                        </a:spcBef>
                        <a:spcAft>
                          <a:spcPts val="0"/>
                        </a:spcAft>
                      </a:pPr>
                      <a:r>
                        <a:rPr lang="en-US" sz="1800">
                          <a:effectLst/>
                        </a:rPr>
                        <a:t> </a:t>
                      </a:r>
                      <a:endParaRPr lang="en-US" sz="180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r>
              <a:tr h="388073">
                <a:tc>
                  <a:txBody>
                    <a:bodyPr/>
                    <a:lstStyle/>
                    <a:p>
                      <a:pPr marL="0" marR="0" algn="ctr">
                        <a:lnSpc>
                          <a:spcPct val="107000"/>
                        </a:lnSpc>
                        <a:spcBef>
                          <a:spcPts val="0"/>
                        </a:spcBef>
                        <a:spcAft>
                          <a:spcPts val="0"/>
                        </a:spcAft>
                      </a:pPr>
                      <a:r>
                        <a:rPr lang="en-US" sz="1800" b="0" dirty="0" smtClean="0">
                          <a:effectLst/>
                        </a:rPr>
                        <a:t>12:00 noon</a:t>
                      </a:r>
                      <a:endParaRPr lang="en-US" sz="1800" b="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a:effectLst/>
                        </a:rPr>
                        <a:t>Adjourn for the day</a:t>
                      </a:r>
                      <a:endParaRPr lang="en-US" sz="180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c>
                  <a:txBody>
                    <a:bodyPr/>
                    <a:lstStyle/>
                    <a:p>
                      <a:pPr marL="0" marR="0" algn="ctr">
                        <a:lnSpc>
                          <a:spcPct val="107000"/>
                        </a:lnSpc>
                        <a:spcBef>
                          <a:spcPts val="0"/>
                        </a:spcBef>
                        <a:spcAft>
                          <a:spcPts val="0"/>
                        </a:spcAft>
                      </a:pPr>
                      <a:r>
                        <a:rPr lang="en-US" sz="1800" dirty="0" smtClean="0">
                          <a:effectLst/>
                        </a:rPr>
                        <a:t>9:00 </a:t>
                      </a:r>
                      <a:r>
                        <a:rPr lang="en-US" sz="1800" dirty="0">
                          <a:effectLst/>
                        </a:rPr>
                        <a:t>p.m.</a:t>
                      </a:r>
                      <a:endParaRPr lang="en-US" sz="1800" dirty="0">
                        <a:effectLst/>
                        <a:latin typeface="Calibri" panose="020F0502020204030204" pitchFamily="34" charset="0"/>
                        <a:ea typeface="SimSun" panose="02010600030101010101" pitchFamily="2" charset="-122"/>
                        <a:cs typeface="Times New Roman" panose="02020603050405020304" pitchFamily="18" charset="0"/>
                      </a:endParaRPr>
                    </a:p>
                  </a:txBody>
                  <a:tcPr marL="68580" marR="68580" marT="0" marB="0"/>
                </a:tc>
              </a:tr>
            </a:tbl>
          </a:graphicData>
        </a:graphic>
      </p:graphicFrame>
    </p:spTree>
    <p:extLst>
      <p:ext uri="{BB962C8B-B14F-4D97-AF65-F5344CB8AC3E}">
        <p14:creationId xmlns:p14="http://schemas.microsoft.com/office/powerpoint/2010/main" val="3773350730"/>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2856534" y="612845"/>
            <a:ext cx="8525814" cy="5355312"/>
          </a:xfrm>
          <a:prstGeom prst="rect">
            <a:avLst/>
          </a:prstGeom>
          <a:noFill/>
        </p:spPr>
        <p:txBody>
          <a:bodyPr wrap="square" rtlCol="0">
            <a:spAutoFit/>
          </a:bodyPr>
          <a:lstStyle/>
          <a:p>
            <a:r>
              <a:rPr lang="en-US" b="1" dirty="0" smtClean="0"/>
              <a:t>Expectations in Preparation for Church Conference</a:t>
            </a:r>
          </a:p>
          <a:p>
            <a:endParaRPr lang="en-US" dirty="0"/>
          </a:p>
          <a:p>
            <a:pPr marL="285750" indent="-285750">
              <a:buFont typeface="Arial" panose="020B0604020202020204" pitchFamily="34" charset="0"/>
              <a:buChar char="•"/>
            </a:pPr>
            <a:r>
              <a:rPr lang="en-US" dirty="0" smtClean="0"/>
              <a:t>All paperwork needs to be completed and submitted electronically – forms from last year can be updated and submitted. </a:t>
            </a:r>
          </a:p>
          <a:p>
            <a:endParaRPr lang="en-US" dirty="0" smtClean="0"/>
          </a:p>
          <a:p>
            <a:pPr marL="285750" indent="-285750">
              <a:buFont typeface="Arial" panose="020B0604020202020204" pitchFamily="34" charset="0"/>
              <a:buChar char="•"/>
            </a:pPr>
            <a:r>
              <a:rPr lang="en-US" dirty="0" smtClean="0"/>
              <a:t>Work will be done ahead of time: </a:t>
            </a:r>
          </a:p>
          <a:p>
            <a:pPr lvl="2"/>
            <a:r>
              <a:rPr lang="en-US" dirty="0" smtClean="0"/>
              <a:t>-    Nominations completed and submitted</a:t>
            </a:r>
          </a:p>
          <a:p>
            <a:pPr marL="1200150" lvl="2" indent="-285750">
              <a:buFontTx/>
              <a:buChar char="-"/>
            </a:pPr>
            <a:r>
              <a:rPr lang="en-US" dirty="0" smtClean="0"/>
              <a:t>Compensation report for 2016 will be recommended by SPRC and approved by Church Council prior to submission</a:t>
            </a:r>
          </a:p>
          <a:p>
            <a:pPr marL="1200150" lvl="2" indent="-285750">
              <a:buFontTx/>
              <a:buChar char="-"/>
            </a:pPr>
            <a:r>
              <a:rPr lang="en-US" dirty="0" smtClean="0"/>
              <a:t>Audit for 2014 (due June 1</a:t>
            </a:r>
            <a:r>
              <a:rPr lang="en-US" baseline="30000" dirty="0" smtClean="0"/>
              <a:t>st</a:t>
            </a:r>
            <a:r>
              <a:rPr lang="en-US" dirty="0" smtClean="0"/>
              <a:t>) will be submitted if not previously done (if already submitted, no need to resubmit)</a:t>
            </a:r>
          </a:p>
          <a:p>
            <a:pPr marL="1200150" lvl="2" indent="-285750">
              <a:buFontTx/>
              <a:buChar char="-"/>
            </a:pPr>
            <a:r>
              <a:rPr lang="en-US" dirty="0" smtClean="0"/>
              <a:t>Reports from Lay Servants will be completed and signed prior to submission</a:t>
            </a:r>
          </a:p>
          <a:p>
            <a:pPr marL="1200150" lvl="2" indent="-285750">
              <a:buFontTx/>
              <a:buChar char="-"/>
            </a:pPr>
            <a:r>
              <a:rPr lang="en-US" dirty="0" smtClean="0"/>
              <a:t>Pastor’s and Church Profiles (SPRC) will be updated and submitted with other paperwork – pastors who have submitted profile for one on ones need not resubmit</a:t>
            </a:r>
          </a:p>
          <a:p>
            <a:pPr marL="1200150" lvl="2" indent="-285750">
              <a:buFontTx/>
              <a:buChar char="-"/>
            </a:pPr>
            <a:r>
              <a:rPr lang="en-US" dirty="0" smtClean="0"/>
              <a:t>Required forms and reports not printed for book still need to be submitted</a:t>
            </a:r>
          </a:p>
          <a:p>
            <a:pPr lvl="2"/>
            <a:endParaRPr lang="en-US" dirty="0" smtClean="0"/>
          </a:p>
        </p:txBody>
      </p:sp>
    </p:spTree>
    <p:extLst>
      <p:ext uri="{BB962C8B-B14F-4D97-AF65-F5344CB8AC3E}">
        <p14:creationId xmlns:p14="http://schemas.microsoft.com/office/powerpoint/2010/main" val="896930871"/>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8" fill="hold" nodeType="clickEffect">
                                  <p:stCondLst>
                                    <p:cond delay="0"/>
                                  </p:stCondLst>
                                  <p:childTnLst>
                                    <p:set>
                                      <p:cBhvr>
                                        <p:cTn id="6" dur="1" fill="hold">
                                          <p:stCondLst>
                                            <p:cond delay="0"/>
                                          </p:stCondLst>
                                        </p:cTn>
                                        <p:tgtEl>
                                          <p:spTgt spid="2">
                                            <p:txEl>
                                              <p:pRg st="2" end="2"/>
                                            </p:txEl>
                                          </p:spTgt>
                                        </p:tgtEl>
                                        <p:attrNameLst>
                                          <p:attrName>style.visibility</p:attrName>
                                        </p:attrNameLst>
                                      </p:cBhvr>
                                      <p:to>
                                        <p:strVal val="visible"/>
                                      </p:to>
                                    </p:set>
                                    <p:animEffect transition="in" filter="wipe(left)">
                                      <p:cBhvr>
                                        <p:cTn id="7" dur="2000"/>
                                        <p:tgtEl>
                                          <p:spTgt spid="2">
                                            <p:txEl>
                                              <p:pRg st="2" end="2"/>
                                            </p:txEl>
                                          </p:spTgt>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nodeType="clickEffect">
                                  <p:stCondLst>
                                    <p:cond delay="0"/>
                                  </p:stCondLst>
                                  <p:childTnLst>
                                    <p:set>
                                      <p:cBhvr>
                                        <p:cTn id="11" dur="1" fill="hold">
                                          <p:stCondLst>
                                            <p:cond delay="0"/>
                                          </p:stCondLst>
                                        </p:cTn>
                                        <p:tgtEl>
                                          <p:spTgt spid="2">
                                            <p:txEl>
                                              <p:pRg st="4" end="4"/>
                                            </p:txEl>
                                          </p:spTgt>
                                        </p:tgtEl>
                                        <p:attrNameLst>
                                          <p:attrName>style.visibility</p:attrName>
                                        </p:attrNameLst>
                                      </p:cBhvr>
                                      <p:to>
                                        <p:strVal val="visible"/>
                                      </p:to>
                                    </p:set>
                                    <p:animEffect transition="in" filter="wipe(left)">
                                      <p:cBhvr>
                                        <p:cTn id="12" dur="2000"/>
                                        <p:tgtEl>
                                          <p:spTgt spid="2">
                                            <p:txEl>
                                              <p:pRg st="4" end="4"/>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nodeType="clickEffect">
                                  <p:stCondLst>
                                    <p:cond delay="0"/>
                                  </p:stCondLst>
                                  <p:childTnLst>
                                    <p:set>
                                      <p:cBhvr>
                                        <p:cTn id="16" dur="1" fill="hold">
                                          <p:stCondLst>
                                            <p:cond delay="0"/>
                                          </p:stCondLst>
                                        </p:cTn>
                                        <p:tgtEl>
                                          <p:spTgt spid="2">
                                            <p:txEl>
                                              <p:pRg st="5" end="5"/>
                                            </p:txEl>
                                          </p:spTgt>
                                        </p:tgtEl>
                                        <p:attrNameLst>
                                          <p:attrName>style.visibility</p:attrName>
                                        </p:attrNameLst>
                                      </p:cBhvr>
                                      <p:to>
                                        <p:strVal val="visible"/>
                                      </p:to>
                                    </p:set>
                                    <p:animEffect transition="in" filter="wipe(left)">
                                      <p:cBhvr>
                                        <p:cTn id="17" dur="2000"/>
                                        <p:tgtEl>
                                          <p:spTgt spid="2">
                                            <p:txEl>
                                              <p:pRg st="5" end="5"/>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22" presetClass="entr" presetSubtype="8" fill="hold" nodeType="clickEffect">
                                  <p:stCondLst>
                                    <p:cond delay="0"/>
                                  </p:stCondLst>
                                  <p:childTnLst>
                                    <p:set>
                                      <p:cBhvr>
                                        <p:cTn id="21" dur="1" fill="hold">
                                          <p:stCondLst>
                                            <p:cond delay="0"/>
                                          </p:stCondLst>
                                        </p:cTn>
                                        <p:tgtEl>
                                          <p:spTgt spid="2">
                                            <p:txEl>
                                              <p:pRg st="6" end="6"/>
                                            </p:txEl>
                                          </p:spTgt>
                                        </p:tgtEl>
                                        <p:attrNameLst>
                                          <p:attrName>style.visibility</p:attrName>
                                        </p:attrNameLst>
                                      </p:cBhvr>
                                      <p:to>
                                        <p:strVal val="visible"/>
                                      </p:to>
                                    </p:set>
                                    <p:animEffect transition="in" filter="wipe(left)">
                                      <p:cBhvr>
                                        <p:cTn id="22" dur="2000"/>
                                        <p:tgtEl>
                                          <p:spTgt spid="2">
                                            <p:txEl>
                                              <p:pRg st="6" end="6"/>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22" presetClass="entr" presetSubtype="8" fill="hold" nodeType="clickEffect">
                                  <p:stCondLst>
                                    <p:cond delay="0"/>
                                  </p:stCondLst>
                                  <p:childTnLst>
                                    <p:set>
                                      <p:cBhvr>
                                        <p:cTn id="26" dur="1" fill="hold">
                                          <p:stCondLst>
                                            <p:cond delay="0"/>
                                          </p:stCondLst>
                                        </p:cTn>
                                        <p:tgtEl>
                                          <p:spTgt spid="2">
                                            <p:txEl>
                                              <p:pRg st="7" end="7"/>
                                            </p:txEl>
                                          </p:spTgt>
                                        </p:tgtEl>
                                        <p:attrNameLst>
                                          <p:attrName>style.visibility</p:attrName>
                                        </p:attrNameLst>
                                      </p:cBhvr>
                                      <p:to>
                                        <p:strVal val="visible"/>
                                      </p:to>
                                    </p:set>
                                    <p:animEffect transition="in" filter="wipe(left)">
                                      <p:cBhvr>
                                        <p:cTn id="27" dur="2000"/>
                                        <p:tgtEl>
                                          <p:spTgt spid="2">
                                            <p:txEl>
                                              <p:pRg st="7" end="7"/>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22" presetClass="entr" presetSubtype="8" fill="hold" nodeType="clickEffect">
                                  <p:stCondLst>
                                    <p:cond delay="0"/>
                                  </p:stCondLst>
                                  <p:childTnLst>
                                    <p:set>
                                      <p:cBhvr>
                                        <p:cTn id="31" dur="1" fill="hold">
                                          <p:stCondLst>
                                            <p:cond delay="0"/>
                                          </p:stCondLst>
                                        </p:cTn>
                                        <p:tgtEl>
                                          <p:spTgt spid="2">
                                            <p:txEl>
                                              <p:pRg st="8" end="8"/>
                                            </p:txEl>
                                          </p:spTgt>
                                        </p:tgtEl>
                                        <p:attrNameLst>
                                          <p:attrName>style.visibility</p:attrName>
                                        </p:attrNameLst>
                                      </p:cBhvr>
                                      <p:to>
                                        <p:strVal val="visible"/>
                                      </p:to>
                                    </p:set>
                                    <p:animEffect transition="in" filter="wipe(left)">
                                      <p:cBhvr>
                                        <p:cTn id="32" dur="2000"/>
                                        <p:tgtEl>
                                          <p:spTgt spid="2">
                                            <p:txEl>
                                              <p:pRg st="8" end="8"/>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22" presetClass="entr" presetSubtype="8" fill="hold" nodeType="clickEffect">
                                  <p:stCondLst>
                                    <p:cond delay="0"/>
                                  </p:stCondLst>
                                  <p:childTnLst>
                                    <p:set>
                                      <p:cBhvr>
                                        <p:cTn id="36" dur="1" fill="hold">
                                          <p:stCondLst>
                                            <p:cond delay="0"/>
                                          </p:stCondLst>
                                        </p:cTn>
                                        <p:tgtEl>
                                          <p:spTgt spid="2">
                                            <p:txEl>
                                              <p:pRg st="9" end="9"/>
                                            </p:txEl>
                                          </p:spTgt>
                                        </p:tgtEl>
                                        <p:attrNameLst>
                                          <p:attrName>style.visibility</p:attrName>
                                        </p:attrNameLst>
                                      </p:cBhvr>
                                      <p:to>
                                        <p:strVal val="visible"/>
                                      </p:to>
                                    </p:set>
                                    <p:animEffect transition="in" filter="wipe(left)">
                                      <p:cBhvr>
                                        <p:cTn id="37" dur="2000"/>
                                        <p:tgtEl>
                                          <p:spTgt spid="2">
                                            <p:txEl>
                                              <p:pRg st="9" end="9"/>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22" presetClass="entr" presetSubtype="8" fill="hold" nodeType="clickEffect">
                                  <p:stCondLst>
                                    <p:cond delay="0"/>
                                  </p:stCondLst>
                                  <p:childTnLst>
                                    <p:set>
                                      <p:cBhvr>
                                        <p:cTn id="41" dur="1" fill="hold">
                                          <p:stCondLst>
                                            <p:cond delay="0"/>
                                          </p:stCondLst>
                                        </p:cTn>
                                        <p:tgtEl>
                                          <p:spTgt spid="2">
                                            <p:txEl>
                                              <p:pRg st="10" end="10"/>
                                            </p:txEl>
                                          </p:spTgt>
                                        </p:tgtEl>
                                        <p:attrNameLst>
                                          <p:attrName>style.visibility</p:attrName>
                                        </p:attrNameLst>
                                      </p:cBhvr>
                                      <p:to>
                                        <p:strVal val="visible"/>
                                      </p:to>
                                    </p:set>
                                    <p:animEffect transition="in" filter="wipe(left)">
                                      <p:cBhvr>
                                        <p:cTn id="42" dur="2000"/>
                                        <p:tgtEl>
                                          <p:spTgt spid="2">
                                            <p:txEl>
                                              <p:pRg st="10" end="1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2989987" y="335846"/>
            <a:ext cx="8525814" cy="6186309"/>
          </a:xfrm>
          <a:prstGeom prst="rect">
            <a:avLst/>
          </a:prstGeom>
          <a:noFill/>
        </p:spPr>
        <p:txBody>
          <a:bodyPr wrap="square" rtlCol="0">
            <a:spAutoFit/>
          </a:bodyPr>
          <a:lstStyle/>
          <a:p>
            <a:r>
              <a:rPr lang="en-US" b="1" dirty="0" smtClean="0"/>
              <a:t>Expectations in Preparation for Church Conference, continued</a:t>
            </a:r>
          </a:p>
          <a:p>
            <a:endParaRPr lang="en-US" dirty="0" smtClean="0"/>
          </a:p>
          <a:p>
            <a:endParaRPr lang="en-US" dirty="0"/>
          </a:p>
          <a:p>
            <a:pPr marL="285750" indent="-285750">
              <a:buFont typeface="Arial" panose="020B0604020202020204" pitchFamily="34" charset="0"/>
              <a:buChar char="•"/>
            </a:pPr>
            <a:r>
              <a:rPr lang="en-US" dirty="0" smtClean="0"/>
              <a:t>Ministerial Candidates seeking Church Conference approval for the first time must be voted on with a paper ballot.  Please be prepared for this ahead of time. </a:t>
            </a:r>
          </a:p>
          <a:p>
            <a:pPr marL="285750" indent="-285750">
              <a:buFont typeface="Arial" panose="020B0604020202020204" pitchFamily="34" charset="0"/>
              <a:buChar char="•"/>
            </a:pPr>
            <a:r>
              <a:rPr lang="en-US" dirty="0"/>
              <a:t>Any additional recommendations or resolutions for adoption at the church conference must be submitted, in </a:t>
            </a:r>
            <a:r>
              <a:rPr lang="en-US" dirty="0" smtClean="0"/>
              <a:t>full written form, </a:t>
            </a:r>
            <a:r>
              <a:rPr lang="en-US" dirty="0"/>
              <a:t>with other reports. </a:t>
            </a:r>
            <a:endParaRPr lang="en-US" dirty="0" smtClean="0"/>
          </a:p>
          <a:p>
            <a:pPr marL="285750" indent="-285750">
              <a:buFont typeface="Arial" panose="020B0604020202020204" pitchFamily="34" charset="0"/>
              <a:buChar char="•"/>
            </a:pPr>
            <a:r>
              <a:rPr lang="en-US" dirty="0" smtClean="0"/>
              <a:t>Most financial reports are not required to be printed for distribution.  You are free to do so, however, it is the assumption that these reports have been readily available to your church leadership, and therefore need not be duplicated again.</a:t>
            </a:r>
          </a:p>
          <a:p>
            <a:pPr marL="285750" indent="-285750">
              <a:buFont typeface="Arial" panose="020B0604020202020204" pitchFamily="34" charset="0"/>
              <a:buChar char="•"/>
            </a:pPr>
            <a:r>
              <a:rPr lang="en-US" u="sng" dirty="0" smtClean="0"/>
              <a:t>All</a:t>
            </a:r>
            <a:r>
              <a:rPr lang="en-US" dirty="0" smtClean="0"/>
              <a:t> forms that need signatures can be signed ahead of time, scanned and submitted as a PDF.  If signatures are not available by the time of submission, submit the form without signatures and have a completed form with signatures at the church conference.  </a:t>
            </a:r>
            <a:r>
              <a:rPr lang="en-US" u="sng" dirty="0" smtClean="0"/>
              <a:t>No form should be signed at the conference itself</a:t>
            </a:r>
            <a:r>
              <a:rPr lang="en-US" dirty="0" smtClean="0"/>
              <a:t>!  </a:t>
            </a:r>
          </a:p>
          <a:p>
            <a:pPr marL="285750" indent="-285750">
              <a:buFont typeface="Arial" panose="020B0604020202020204" pitchFamily="34" charset="0"/>
              <a:buChar char="•"/>
            </a:pPr>
            <a:r>
              <a:rPr lang="en-US" dirty="0" smtClean="0"/>
              <a:t>Once your church conference has been held, the work of the conference should be complete. </a:t>
            </a:r>
          </a:p>
          <a:p>
            <a:pPr marL="285750" indent="-285750">
              <a:buFont typeface="Arial" panose="020B0604020202020204" pitchFamily="34" charset="0"/>
              <a:buChar char="•"/>
            </a:pPr>
            <a:r>
              <a:rPr lang="en-US" dirty="0"/>
              <a:t>The pastor is the administrative officer for the congregation – pastors are accountable for the completion of requirements for church </a:t>
            </a:r>
            <a:r>
              <a:rPr lang="en-US" dirty="0" smtClean="0"/>
              <a:t>conference</a:t>
            </a:r>
          </a:p>
        </p:txBody>
      </p:sp>
    </p:spTree>
    <p:extLst>
      <p:ext uri="{BB962C8B-B14F-4D97-AF65-F5344CB8AC3E}">
        <p14:creationId xmlns:p14="http://schemas.microsoft.com/office/powerpoint/2010/main" val="2179833636"/>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8" fill="hold" nodeType="clickEffect">
                                  <p:stCondLst>
                                    <p:cond delay="0"/>
                                  </p:stCondLst>
                                  <p:childTnLst>
                                    <p:set>
                                      <p:cBhvr>
                                        <p:cTn id="6" dur="1" fill="hold">
                                          <p:stCondLst>
                                            <p:cond delay="0"/>
                                          </p:stCondLst>
                                        </p:cTn>
                                        <p:tgtEl>
                                          <p:spTgt spid="2">
                                            <p:txEl>
                                              <p:pRg st="3" end="3"/>
                                            </p:txEl>
                                          </p:spTgt>
                                        </p:tgtEl>
                                        <p:attrNameLst>
                                          <p:attrName>style.visibility</p:attrName>
                                        </p:attrNameLst>
                                      </p:cBhvr>
                                      <p:to>
                                        <p:strVal val="visible"/>
                                      </p:to>
                                    </p:set>
                                    <p:animEffect transition="in" filter="wipe(left)">
                                      <p:cBhvr>
                                        <p:cTn id="7" dur="2000"/>
                                        <p:tgtEl>
                                          <p:spTgt spid="2">
                                            <p:txEl>
                                              <p:pRg st="3" end="3"/>
                                            </p:txEl>
                                          </p:spTgt>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nodeType="clickEffect">
                                  <p:stCondLst>
                                    <p:cond delay="0"/>
                                  </p:stCondLst>
                                  <p:childTnLst>
                                    <p:set>
                                      <p:cBhvr>
                                        <p:cTn id="11" dur="1" fill="hold">
                                          <p:stCondLst>
                                            <p:cond delay="0"/>
                                          </p:stCondLst>
                                        </p:cTn>
                                        <p:tgtEl>
                                          <p:spTgt spid="2">
                                            <p:txEl>
                                              <p:pRg st="4" end="4"/>
                                            </p:txEl>
                                          </p:spTgt>
                                        </p:tgtEl>
                                        <p:attrNameLst>
                                          <p:attrName>style.visibility</p:attrName>
                                        </p:attrNameLst>
                                      </p:cBhvr>
                                      <p:to>
                                        <p:strVal val="visible"/>
                                      </p:to>
                                    </p:set>
                                    <p:animEffect transition="in" filter="wipe(left)">
                                      <p:cBhvr>
                                        <p:cTn id="12" dur="2000"/>
                                        <p:tgtEl>
                                          <p:spTgt spid="2">
                                            <p:txEl>
                                              <p:pRg st="4" end="4"/>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nodeType="clickEffect">
                                  <p:stCondLst>
                                    <p:cond delay="0"/>
                                  </p:stCondLst>
                                  <p:childTnLst>
                                    <p:set>
                                      <p:cBhvr>
                                        <p:cTn id="16" dur="1" fill="hold">
                                          <p:stCondLst>
                                            <p:cond delay="0"/>
                                          </p:stCondLst>
                                        </p:cTn>
                                        <p:tgtEl>
                                          <p:spTgt spid="2">
                                            <p:txEl>
                                              <p:pRg st="5" end="5"/>
                                            </p:txEl>
                                          </p:spTgt>
                                        </p:tgtEl>
                                        <p:attrNameLst>
                                          <p:attrName>style.visibility</p:attrName>
                                        </p:attrNameLst>
                                      </p:cBhvr>
                                      <p:to>
                                        <p:strVal val="visible"/>
                                      </p:to>
                                    </p:set>
                                    <p:animEffect transition="in" filter="wipe(left)">
                                      <p:cBhvr>
                                        <p:cTn id="17" dur="2000"/>
                                        <p:tgtEl>
                                          <p:spTgt spid="2">
                                            <p:txEl>
                                              <p:pRg st="5" end="5"/>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22" presetClass="entr" presetSubtype="8" fill="hold" nodeType="clickEffect">
                                  <p:stCondLst>
                                    <p:cond delay="0"/>
                                  </p:stCondLst>
                                  <p:childTnLst>
                                    <p:set>
                                      <p:cBhvr>
                                        <p:cTn id="21" dur="1" fill="hold">
                                          <p:stCondLst>
                                            <p:cond delay="0"/>
                                          </p:stCondLst>
                                        </p:cTn>
                                        <p:tgtEl>
                                          <p:spTgt spid="2">
                                            <p:txEl>
                                              <p:pRg st="6" end="6"/>
                                            </p:txEl>
                                          </p:spTgt>
                                        </p:tgtEl>
                                        <p:attrNameLst>
                                          <p:attrName>style.visibility</p:attrName>
                                        </p:attrNameLst>
                                      </p:cBhvr>
                                      <p:to>
                                        <p:strVal val="visible"/>
                                      </p:to>
                                    </p:set>
                                    <p:animEffect transition="in" filter="wipe(left)">
                                      <p:cBhvr>
                                        <p:cTn id="22" dur="2000"/>
                                        <p:tgtEl>
                                          <p:spTgt spid="2">
                                            <p:txEl>
                                              <p:pRg st="6" end="6"/>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22" presetClass="entr" presetSubtype="8" fill="hold" nodeType="clickEffect">
                                  <p:stCondLst>
                                    <p:cond delay="0"/>
                                  </p:stCondLst>
                                  <p:childTnLst>
                                    <p:set>
                                      <p:cBhvr>
                                        <p:cTn id="26" dur="1" fill="hold">
                                          <p:stCondLst>
                                            <p:cond delay="0"/>
                                          </p:stCondLst>
                                        </p:cTn>
                                        <p:tgtEl>
                                          <p:spTgt spid="2">
                                            <p:txEl>
                                              <p:pRg st="7" end="7"/>
                                            </p:txEl>
                                          </p:spTgt>
                                        </p:tgtEl>
                                        <p:attrNameLst>
                                          <p:attrName>style.visibility</p:attrName>
                                        </p:attrNameLst>
                                      </p:cBhvr>
                                      <p:to>
                                        <p:strVal val="visible"/>
                                      </p:to>
                                    </p:set>
                                    <p:animEffect transition="in" filter="wipe(left)">
                                      <p:cBhvr>
                                        <p:cTn id="27" dur="2000"/>
                                        <p:tgtEl>
                                          <p:spTgt spid="2">
                                            <p:txEl>
                                              <p:pRg st="7" end="7"/>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22" presetClass="entr" presetSubtype="8" fill="hold" nodeType="clickEffect">
                                  <p:stCondLst>
                                    <p:cond delay="0"/>
                                  </p:stCondLst>
                                  <p:childTnLst>
                                    <p:set>
                                      <p:cBhvr>
                                        <p:cTn id="31" dur="1" fill="hold">
                                          <p:stCondLst>
                                            <p:cond delay="0"/>
                                          </p:stCondLst>
                                        </p:cTn>
                                        <p:tgtEl>
                                          <p:spTgt spid="2">
                                            <p:txEl>
                                              <p:pRg st="8" end="8"/>
                                            </p:txEl>
                                          </p:spTgt>
                                        </p:tgtEl>
                                        <p:attrNameLst>
                                          <p:attrName>style.visibility</p:attrName>
                                        </p:attrNameLst>
                                      </p:cBhvr>
                                      <p:to>
                                        <p:strVal val="visible"/>
                                      </p:to>
                                    </p:set>
                                    <p:animEffect transition="in" filter="wipe(left)">
                                      <p:cBhvr>
                                        <p:cTn id="32" dur="2000"/>
                                        <p:tgtEl>
                                          <p:spTgt spid="2">
                                            <p:txEl>
                                              <p:pRg st="8" end="8"/>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2825496" y="374904"/>
            <a:ext cx="8924544" cy="5632311"/>
          </a:xfrm>
          <a:prstGeom prst="rect">
            <a:avLst/>
          </a:prstGeom>
          <a:noFill/>
        </p:spPr>
        <p:txBody>
          <a:bodyPr wrap="square" rtlCol="0">
            <a:spAutoFit/>
          </a:bodyPr>
          <a:lstStyle/>
          <a:p>
            <a:r>
              <a:rPr lang="en-US" b="1" dirty="0" smtClean="0"/>
              <a:t>The Role and Function of a Circuit Elder for Church Conferences</a:t>
            </a:r>
          </a:p>
          <a:p>
            <a:endParaRPr lang="en-US" b="1" dirty="0"/>
          </a:p>
          <a:p>
            <a:pPr marL="742950" lvl="1" indent="-285750">
              <a:buFont typeface="Arial" panose="020B0604020202020204" pitchFamily="34" charset="0"/>
              <a:buChar char="•"/>
            </a:pPr>
            <a:r>
              <a:rPr lang="en-US" dirty="0" smtClean="0"/>
              <a:t>Circuit Elders will be presiding at the business sections of each church conference. </a:t>
            </a:r>
          </a:p>
          <a:p>
            <a:pPr marL="742950" lvl="1" indent="-285750">
              <a:buFont typeface="Arial" panose="020B0604020202020204" pitchFamily="34" charset="0"/>
              <a:buChar char="•"/>
            </a:pPr>
            <a:r>
              <a:rPr lang="en-US" dirty="0" smtClean="0"/>
              <a:t>They will receive their packet of reports from the district office (reports are not to be submitted to them directly)</a:t>
            </a:r>
          </a:p>
          <a:p>
            <a:pPr marL="742950" lvl="1" indent="-285750">
              <a:buFont typeface="Arial" panose="020B0604020202020204" pitchFamily="34" charset="0"/>
              <a:buChar char="•"/>
            </a:pPr>
            <a:r>
              <a:rPr lang="en-US" dirty="0" smtClean="0"/>
              <a:t>Reports will have been reviewed by the Administrative Assistant in the office and by the District Superintendent. </a:t>
            </a:r>
          </a:p>
          <a:p>
            <a:pPr marL="742950" lvl="1" indent="-285750">
              <a:buFont typeface="Arial" panose="020B0604020202020204" pitchFamily="34" charset="0"/>
              <a:buChar char="•"/>
            </a:pPr>
            <a:r>
              <a:rPr lang="en-US" dirty="0" smtClean="0"/>
              <a:t>In clustered Church Conferences, the DS will not preside at any one conference, but will rotate among the churches.  </a:t>
            </a:r>
          </a:p>
          <a:p>
            <a:pPr marL="742950" lvl="1" indent="-285750">
              <a:buFont typeface="Arial" panose="020B0604020202020204" pitchFamily="34" charset="0"/>
              <a:buChar char="•"/>
            </a:pPr>
            <a:r>
              <a:rPr lang="en-US" dirty="0" smtClean="0"/>
              <a:t>Circuit Elders are not supervisors, and therefore do not have the authority to be in conversation with the Staff/Pastor Parish Relations Committee around effectiveness or appointment issues.  </a:t>
            </a:r>
          </a:p>
          <a:p>
            <a:pPr marL="742950" lvl="1" indent="-285750">
              <a:buFont typeface="Arial" panose="020B0604020202020204" pitchFamily="34" charset="0"/>
              <a:buChar char="•"/>
            </a:pPr>
            <a:r>
              <a:rPr lang="en-US" dirty="0" smtClean="0"/>
              <a:t>Circuit Elders only sign reports that say “presiding elder” on them.  If a report calls for a DS signature, only the DS can sign (after consultation with the Circuit Elder that the item has been approved)</a:t>
            </a:r>
          </a:p>
          <a:p>
            <a:pPr marL="742950" lvl="1" indent="-285750">
              <a:buFont typeface="Arial" panose="020B0604020202020204" pitchFamily="34" charset="0"/>
              <a:buChar char="•"/>
            </a:pPr>
            <a:r>
              <a:rPr lang="en-US" dirty="0" smtClean="0"/>
              <a:t>Circuit Elders may be involved in workshop leadership at the Clustered Church Conference</a:t>
            </a:r>
          </a:p>
          <a:p>
            <a:pPr marL="742950" lvl="1" indent="-285750">
              <a:buFont typeface="Arial" panose="020B0604020202020204" pitchFamily="34" charset="0"/>
              <a:buChar char="•"/>
            </a:pPr>
            <a:r>
              <a:rPr lang="en-US" dirty="0" smtClean="0"/>
              <a:t>Additional Elders may be asked to preside at business sessions.</a:t>
            </a:r>
          </a:p>
          <a:p>
            <a:pPr marL="742950" lvl="1" indent="-285750">
              <a:buFont typeface="Arial" panose="020B0604020202020204" pitchFamily="34" charset="0"/>
              <a:buChar char="•"/>
            </a:pPr>
            <a:endParaRPr lang="en-US" dirty="0"/>
          </a:p>
        </p:txBody>
      </p:sp>
    </p:spTree>
    <p:extLst>
      <p:ext uri="{BB962C8B-B14F-4D97-AF65-F5344CB8AC3E}">
        <p14:creationId xmlns:p14="http://schemas.microsoft.com/office/powerpoint/2010/main" val="3506840624"/>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2825496" y="751344"/>
            <a:ext cx="8924544" cy="5355312"/>
          </a:xfrm>
          <a:prstGeom prst="rect">
            <a:avLst/>
          </a:prstGeom>
          <a:noFill/>
        </p:spPr>
        <p:txBody>
          <a:bodyPr wrap="square" rtlCol="0">
            <a:spAutoFit/>
          </a:bodyPr>
          <a:lstStyle/>
          <a:p>
            <a:r>
              <a:rPr lang="en-US" b="1" dirty="0" smtClean="0"/>
              <a:t>Workshops</a:t>
            </a:r>
          </a:p>
          <a:p>
            <a:endParaRPr lang="en-US" b="1" dirty="0"/>
          </a:p>
          <a:p>
            <a:r>
              <a:rPr lang="en-US" dirty="0" smtClean="0"/>
              <a:t>At clustered Church Conferences, the workshops are an opportunity to bring resourcing closer to the local church.  Three to five different workshops will be offered, and each grouping will have a different set of workshops.  The purpose of workshops is: </a:t>
            </a:r>
          </a:p>
          <a:p>
            <a:endParaRPr lang="en-US" dirty="0"/>
          </a:p>
          <a:p>
            <a:pPr marL="742950" lvl="1" indent="-285750">
              <a:buFont typeface="Arial" panose="020B0604020202020204" pitchFamily="34" charset="0"/>
              <a:buChar char="•"/>
            </a:pPr>
            <a:r>
              <a:rPr lang="en-US" dirty="0" smtClean="0"/>
              <a:t>Resource closer to the local church geared to the specific context of an area </a:t>
            </a:r>
          </a:p>
          <a:p>
            <a:pPr marL="742950" lvl="1" indent="-285750">
              <a:buFont typeface="Arial" panose="020B0604020202020204" pitchFamily="34" charset="0"/>
              <a:buChar char="•"/>
            </a:pPr>
            <a:r>
              <a:rPr lang="en-US" dirty="0" smtClean="0"/>
              <a:t>Engage persons from churches in a designated area </a:t>
            </a:r>
            <a:r>
              <a:rPr lang="en-US" dirty="0" smtClean="0"/>
              <a:t>of</a:t>
            </a:r>
            <a:r>
              <a:rPr lang="en-US" dirty="0" smtClean="0"/>
              <a:t> </a:t>
            </a:r>
            <a:r>
              <a:rPr lang="en-US" dirty="0" smtClean="0"/>
              <a:t>learning together and from one another</a:t>
            </a:r>
          </a:p>
          <a:p>
            <a:pPr marL="742950" lvl="1" indent="-285750">
              <a:buFont typeface="Arial" panose="020B0604020202020204" pitchFamily="34" charset="0"/>
              <a:buChar char="•"/>
            </a:pPr>
            <a:r>
              <a:rPr lang="en-US" dirty="0" smtClean="0"/>
              <a:t>Provide opportunities for learning and inspiration for laity</a:t>
            </a:r>
          </a:p>
          <a:p>
            <a:pPr marL="742950" lvl="1" indent="-285750">
              <a:buFont typeface="Arial" panose="020B0604020202020204" pitchFamily="34" charset="0"/>
              <a:buChar char="•"/>
            </a:pPr>
            <a:r>
              <a:rPr lang="en-US" dirty="0" smtClean="0"/>
              <a:t>A list of all workshops will be published in early September for all churches so that persons are free to attend workshop sessions that are interesting or relevant to them. </a:t>
            </a:r>
          </a:p>
          <a:p>
            <a:endParaRPr lang="en-US" dirty="0"/>
          </a:p>
          <a:p>
            <a:r>
              <a:rPr lang="en-US" dirty="0" smtClean="0"/>
              <a:t>In churches with individual church conferences, the DS will work collaboratively with the pastor to use the conference time for creative conversation and/or learning.  </a:t>
            </a:r>
          </a:p>
        </p:txBody>
      </p:sp>
    </p:spTree>
    <p:extLst>
      <p:ext uri="{BB962C8B-B14F-4D97-AF65-F5344CB8AC3E}">
        <p14:creationId xmlns:p14="http://schemas.microsoft.com/office/powerpoint/2010/main" val="1120018553"/>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2825496" y="335846"/>
            <a:ext cx="8924544" cy="6463308"/>
          </a:xfrm>
          <a:prstGeom prst="rect">
            <a:avLst/>
          </a:prstGeom>
          <a:noFill/>
        </p:spPr>
        <p:txBody>
          <a:bodyPr wrap="square" rtlCol="0">
            <a:spAutoFit/>
          </a:bodyPr>
          <a:lstStyle/>
          <a:p>
            <a:r>
              <a:rPr lang="en-US" b="1" dirty="0" smtClean="0"/>
              <a:t>Worship</a:t>
            </a:r>
          </a:p>
          <a:p>
            <a:r>
              <a:rPr lang="en-US" i="1" dirty="0" smtClean="0"/>
              <a:t>(note:  there is no order of worship being done this year)</a:t>
            </a:r>
          </a:p>
          <a:p>
            <a:endParaRPr lang="en-US" b="1" dirty="0"/>
          </a:p>
          <a:p>
            <a:r>
              <a:rPr lang="en-US" dirty="0" smtClean="0"/>
              <a:t>At churches with individual church conferences, </a:t>
            </a:r>
          </a:p>
          <a:p>
            <a:pPr marL="742950" lvl="1" indent="-285750">
              <a:buFont typeface="Arial" panose="020B0604020202020204" pitchFamily="34" charset="0"/>
              <a:buChar char="•"/>
            </a:pPr>
            <a:r>
              <a:rPr lang="en-US" dirty="0"/>
              <a:t>T</a:t>
            </a:r>
            <a:r>
              <a:rPr lang="en-US" dirty="0" smtClean="0"/>
              <a:t>he pastor(s) is/are responsible for planning a worship experience that celebrates the ministry of the congregation and a vision for the future.  </a:t>
            </a:r>
          </a:p>
          <a:p>
            <a:pPr marL="742950" lvl="1" indent="-285750">
              <a:buFont typeface="Arial" panose="020B0604020202020204" pitchFamily="34" charset="0"/>
              <a:buChar char="•"/>
            </a:pPr>
            <a:r>
              <a:rPr lang="en-US" dirty="0" smtClean="0"/>
              <a:t>Worship should be something that inspires and lifts up the ministry of the church.  </a:t>
            </a:r>
          </a:p>
          <a:p>
            <a:pPr marL="742950" lvl="1" indent="-285750">
              <a:buFont typeface="Arial" panose="020B0604020202020204" pitchFamily="34" charset="0"/>
              <a:buChar char="•"/>
            </a:pPr>
            <a:r>
              <a:rPr lang="en-US" dirty="0" smtClean="0"/>
              <a:t>It need not be complicated or intricate (sometimes less is more), but should reflect the church and community. </a:t>
            </a:r>
          </a:p>
          <a:p>
            <a:pPr marL="742950" lvl="1" indent="-285750">
              <a:buFont typeface="Arial" panose="020B0604020202020204" pitchFamily="34" charset="0"/>
              <a:buChar char="•"/>
            </a:pPr>
            <a:r>
              <a:rPr lang="en-US" dirty="0" smtClean="0"/>
              <a:t>You may include the celebration of communion if you wish.  </a:t>
            </a:r>
          </a:p>
          <a:p>
            <a:pPr marL="742950" lvl="1" indent="-285750">
              <a:buFont typeface="Arial" panose="020B0604020202020204" pitchFamily="34" charset="0"/>
              <a:buChar char="•"/>
            </a:pPr>
            <a:r>
              <a:rPr lang="en-US" dirty="0" smtClean="0"/>
              <a:t>Please send an order of worship to the DS prior to the conference if you have something in particular you want him to do in the service. </a:t>
            </a:r>
          </a:p>
          <a:p>
            <a:endParaRPr lang="en-US" dirty="0"/>
          </a:p>
          <a:p>
            <a:r>
              <a:rPr lang="en-US" dirty="0" smtClean="0"/>
              <a:t>At clustered conferences, </a:t>
            </a:r>
          </a:p>
          <a:p>
            <a:pPr marL="742950" lvl="1" indent="-285750">
              <a:buFont typeface="Arial" panose="020B0604020202020204" pitchFamily="34" charset="0"/>
              <a:buChar char="•"/>
            </a:pPr>
            <a:r>
              <a:rPr lang="en-US" dirty="0" smtClean="0"/>
              <a:t>DS and Circuit Elders will be taking primary responsibility for planning worship, </a:t>
            </a:r>
          </a:p>
          <a:p>
            <a:pPr marL="742950" lvl="1" indent="-285750">
              <a:buFont typeface="Arial" panose="020B0604020202020204" pitchFamily="34" charset="0"/>
              <a:buChar char="•"/>
            </a:pPr>
            <a:r>
              <a:rPr lang="en-US" dirty="0" smtClean="0"/>
              <a:t>clergy and laity from the cluster will have significant leadership.  </a:t>
            </a:r>
          </a:p>
          <a:p>
            <a:pPr marL="742950" lvl="1" indent="-285750">
              <a:buFont typeface="Arial" panose="020B0604020202020204" pitchFamily="34" charset="0"/>
              <a:buChar char="•"/>
            </a:pPr>
            <a:r>
              <a:rPr lang="en-US" dirty="0" smtClean="0"/>
              <a:t>Each church in encouraged to send 3 to 5 pictures to the district office (</a:t>
            </a:r>
            <a:r>
              <a:rPr lang="en-US" dirty="0" smtClean="0">
                <a:hlinkClick r:id="rId2"/>
              </a:rPr>
              <a:t>skylands@gnjumc.org</a:t>
            </a:r>
            <a:r>
              <a:rPr lang="en-US" dirty="0" smtClean="0"/>
              <a:t>) to be used in our celebration of ministry.  </a:t>
            </a:r>
          </a:p>
          <a:p>
            <a:pPr marL="742950" lvl="1" indent="-285750">
              <a:buFont typeface="Arial" panose="020B0604020202020204" pitchFamily="34" charset="0"/>
              <a:buChar char="•"/>
            </a:pPr>
            <a:r>
              <a:rPr lang="en-US" dirty="0" smtClean="0"/>
              <a:t>Holy Communion may be celebrated, depending on cluster’s thoughts around this. </a:t>
            </a:r>
          </a:p>
          <a:p>
            <a:endParaRPr lang="en-US" dirty="0" smtClean="0"/>
          </a:p>
        </p:txBody>
      </p:sp>
    </p:spTree>
    <p:extLst>
      <p:ext uri="{BB962C8B-B14F-4D97-AF65-F5344CB8AC3E}">
        <p14:creationId xmlns:p14="http://schemas.microsoft.com/office/powerpoint/2010/main" val="3862819255"/>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159471" y="291587"/>
            <a:ext cx="4804519" cy="6326659"/>
          </a:xfrm>
          <a:prstGeom prst="rect">
            <a:avLst/>
          </a:prstGeom>
        </p:spPr>
      </p:pic>
      <p:sp>
        <p:nvSpPr>
          <p:cNvPr id="2" name="TextBox 1"/>
          <p:cNvSpPr txBox="1"/>
          <p:nvPr/>
        </p:nvSpPr>
        <p:spPr>
          <a:xfrm>
            <a:off x="2586681" y="551935"/>
            <a:ext cx="4201297" cy="5093702"/>
          </a:xfrm>
          <a:prstGeom prst="rect">
            <a:avLst/>
          </a:prstGeom>
          <a:noFill/>
        </p:spPr>
        <p:txBody>
          <a:bodyPr wrap="square" rtlCol="0">
            <a:spAutoFit/>
          </a:bodyPr>
          <a:lstStyle/>
          <a:p>
            <a:r>
              <a:rPr lang="en-US" b="1" dirty="0" smtClean="0"/>
              <a:t>Business Session Agenda</a:t>
            </a:r>
          </a:p>
          <a:p>
            <a:endParaRPr lang="en-US" dirty="0" smtClean="0"/>
          </a:p>
          <a:p>
            <a:pPr>
              <a:spcAft>
                <a:spcPts val="600"/>
              </a:spcAft>
            </a:pPr>
            <a:r>
              <a:rPr lang="en-US" dirty="0" smtClean="0"/>
              <a:t>Approval of Minutes (#1)</a:t>
            </a:r>
          </a:p>
          <a:p>
            <a:pPr>
              <a:spcAft>
                <a:spcPts val="600"/>
              </a:spcAft>
            </a:pPr>
            <a:r>
              <a:rPr lang="en-US" dirty="0" smtClean="0"/>
              <a:t>Nominations and Lay			Leadership (#2)</a:t>
            </a:r>
          </a:p>
          <a:p>
            <a:pPr>
              <a:spcAft>
                <a:spcPts val="600"/>
              </a:spcAft>
            </a:pPr>
            <a:r>
              <a:rPr lang="en-US" dirty="0" smtClean="0"/>
              <a:t>Lay Servant/CLM Approvals (#7 &amp; 8)</a:t>
            </a:r>
          </a:p>
          <a:p>
            <a:pPr>
              <a:spcAft>
                <a:spcPts val="600"/>
              </a:spcAft>
            </a:pPr>
            <a:r>
              <a:rPr lang="en-US" dirty="0" smtClean="0"/>
              <a:t>Candidacy Approvals</a:t>
            </a:r>
          </a:p>
          <a:p>
            <a:pPr>
              <a:spcAft>
                <a:spcPts val="600"/>
              </a:spcAft>
            </a:pPr>
            <a:r>
              <a:rPr lang="en-US" dirty="0" smtClean="0"/>
              <a:t>Clergy Compensation (#3)</a:t>
            </a:r>
          </a:p>
          <a:p>
            <a:pPr>
              <a:spcAft>
                <a:spcPts val="600"/>
              </a:spcAft>
            </a:pPr>
            <a:r>
              <a:rPr lang="en-US" dirty="0"/>
              <a:t> </a:t>
            </a:r>
            <a:r>
              <a:rPr lang="en-US" dirty="0" smtClean="0"/>
              <a:t>     Housing Exclusion (#3 – Line 11)</a:t>
            </a:r>
          </a:p>
          <a:p>
            <a:pPr>
              <a:spcAft>
                <a:spcPts val="600"/>
              </a:spcAft>
            </a:pPr>
            <a:r>
              <a:rPr lang="en-US" dirty="0" smtClean="0"/>
              <a:t>Audit Report</a:t>
            </a:r>
          </a:p>
          <a:p>
            <a:pPr>
              <a:spcAft>
                <a:spcPts val="600"/>
              </a:spcAft>
            </a:pPr>
            <a:r>
              <a:rPr lang="en-US" dirty="0" smtClean="0"/>
              <a:t>Trustees Report (#4)</a:t>
            </a:r>
          </a:p>
          <a:p>
            <a:pPr>
              <a:spcAft>
                <a:spcPts val="600"/>
              </a:spcAft>
            </a:pPr>
            <a:r>
              <a:rPr lang="en-US" dirty="0" smtClean="0"/>
              <a:t>Membership Items (#5)</a:t>
            </a:r>
          </a:p>
          <a:p>
            <a:pPr>
              <a:spcAft>
                <a:spcPts val="600"/>
              </a:spcAft>
            </a:pPr>
            <a:r>
              <a:rPr lang="en-US" dirty="0" smtClean="0"/>
              <a:t>Additional Resolutions (#10)</a:t>
            </a:r>
          </a:p>
          <a:p>
            <a:pPr>
              <a:spcAft>
                <a:spcPts val="600"/>
              </a:spcAft>
            </a:pPr>
            <a:r>
              <a:rPr lang="en-US" dirty="0" smtClean="0"/>
              <a:t>Setting of Goals for 2016</a:t>
            </a:r>
          </a:p>
          <a:p>
            <a:endParaRPr lang="en-US" dirty="0"/>
          </a:p>
        </p:txBody>
      </p:sp>
    </p:spTree>
    <p:extLst>
      <p:ext uri="{BB962C8B-B14F-4D97-AF65-F5344CB8AC3E}">
        <p14:creationId xmlns:p14="http://schemas.microsoft.com/office/powerpoint/2010/main" val="423582161"/>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159471" y="291587"/>
            <a:ext cx="4804519" cy="6326659"/>
          </a:xfrm>
          <a:prstGeom prst="rect">
            <a:avLst/>
          </a:prstGeom>
        </p:spPr>
      </p:pic>
      <p:sp>
        <p:nvSpPr>
          <p:cNvPr id="2" name="TextBox 1"/>
          <p:cNvSpPr txBox="1"/>
          <p:nvPr/>
        </p:nvSpPr>
        <p:spPr>
          <a:xfrm>
            <a:off x="2586681" y="551935"/>
            <a:ext cx="4201297" cy="5170646"/>
          </a:xfrm>
          <a:prstGeom prst="rect">
            <a:avLst/>
          </a:prstGeom>
          <a:noFill/>
        </p:spPr>
        <p:txBody>
          <a:bodyPr wrap="square" rtlCol="0">
            <a:spAutoFit/>
          </a:bodyPr>
          <a:lstStyle/>
          <a:p>
            <a:r>
              <a:rPr lang="en-US" b="1" dirty="0" smtClean="0"/>
              <a:t>Other Reports: Required</a:t>
            </a:r>
          </a:p>
          <a:p>
            <a:endParaRPr lang="en-US" dirty="0" smtClean="0"/>
          </a:p>
          <a:p>
            <a:pPr>
              <a:spcAft>
                <a:spcPts val="600"/>
              </a:spcAft>
            </a:pPr>
            <a:r>
              <a:rPr lang="en-US" dirty="0" smtClean="0"/>
              <a:t>Directory of Officials (#11)</a:t>
            </a:r>
          </a:p>
          <a:p>
            <a:pPr>
              <a:spcAft>
                <a:spcPts val="600"/>
              </a:spcAft>
            </a:pPr>
            <a:r>
              <a:rPr lang="en-US" dirty="0" smtClean="0"/>
              <a:t>Clergy Housing Exclusion (#12)</a:t>
            </a:r>
          </a:p>
          <a:p>
            <a:pPr>
              <a:spcAft>
                <a:spcPts val="600"/>
              </a:spcAft>
            </a:pPr>
            <a:r>
              <a:rPr lang="en-US" dirty="0" smtClean="0"/>
              <a:t>Parsonage Evaluation (#13)</a:t>
            </a:r>
          </a:p>
          <a:p>
            <a:pPr>
              <a:spcAft>
                <a:spcPts val="600"/>
              </a:spcAft>
            </a:pPr>
            <a:r>
              <a:rPr lang="en-US" dirty="0" smtClean="0"/>
              <a:t>Treasurer’s Report YTD (#14)</a:t>
            </a:r>
          </a:p>
          <a:p>
            <a:pPr>
              <a:spcAft>
                <a:spcPts val="600"/>
              </a:spcAft>
            </a:pPr>
            <a:r>
              <a:rPr lang="en-US" dirty="0" smtClean="0"/>
              <a:t>Church Profile (#15)</a:t>
            </a:r>
          </a:p>
          <a:p>
            <a:pPr>
              <a:spcAft>
                <a:spcPts val="600"/>
              </a:spcAft>
            </a:pPr>
            <a:r>
              <a:rPr lang="en-US" dirty="0" smtClean="0"/>
              <a:t>Pastor’s Profile (#16)</a:t>
            </a:r>
          </a:p>
          <a:p>
            <a:pPr>
              <a:spcAft>
                <a:spcPts val="600"/>
              </a:spcAft>
            </a:pPr>
            <a:endParaRPr lang="en-US" dirty="0"/>
          </a:p>
          <a:p>
            <a:pPr>
              <a:spcAft>
                <a:spcPts val="600"/>
              </a:spcAft>
            </a:pPr>
            <a:r>
              <a:rPr lang="en-US" b="1" dirty="0" smtClean="0"/>
              <a:t>Other Reports: As Needed</a:t>
            </a:r>
          </a:p>
          <a:p>
            <a:pPr>
              <a:spcAft>
                <a:spcPts val="600"/>
              </a:spcAft>
            </a:pPr>
            <a:endParaRPr lang="en-US" dirty="0"/>
          </a:p>
          <a:p>
            <a:pPr>
              <a:spcAft>
                <a:spcPts val="600"/>
              </a:spcAft>
            </a:pPr>
            <a:r>
              <a:rPr lang="en-US" dirty="0" smtClean="0"/>
              <a:t>Lay Servant Reports (#7)</a:t>
            </a:r>
          </a:p>
          <a:p>
            <a:pPr>
              <a:spcAft>
                <a:spcPts val="600"/>
              </a:spcAft>
            </a:pPr>
            <a:r>
              <a:rPr lang="en-US" dirty="0" smtClean="0"/>
              <a:t>CLM Reports (#8)</a:t>
            </a:r>
          </a:p>
          <a:p>
            <a:pPr>
              <a:spcAft>
                <a:spcPts val="600"/>
              </a:spcAft>
            </a:pPr>
            <a:r>
              <a:rPr lang="en-US" dirty="0" smtClean="0"/>
              <a:t>Deacon’s Report (#9)</a:t>
            </a:r>
          </a:p>
          <a:p>
            <a:endParaRPr lang="en-US" dirty="0"/>
          </a:p>
        </p:txBody>
      </p:sp>
    </p:spTree>
    <p:extLst>
      <p:ext uri="{BB962C8B-B14F-4D97-AF65-F5344CB8AC3E}">
        <p14:creationId xmlns:p14="http://schemas.microsoft.com/office/powerpoint/2010/main" val="3480051239"/>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1392195" y="1392976"/>
            <a:ext cx="10657479" cy="4464127"/>
          </a:xfrm>
          <a:prstGeom prst="rect">
            <a:avLst/>
          </a:prstGeom>
        </p:spPr>
      </p:pic>
    </p:spTree>
    <p:extLst>
      <p:ext uri="{BB962C8B-B14F-4D97-AF65-F5344CB8AC3E}">
        <p14:creationId xmlns:p14="http://schemas.microsoft.com/office/powerpoint/2010/main" val="494538260"/>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782005" y="675503"/>
            <a:ext cx="7099205" cy="5717059"/>
          </a:xfrm>
          <a:prstGeom prst="rect">
            <a:avLst/>
          </a:prstGeom>
        </p:spPr>
      </p:pic>
    </p:spTree>
    <p:extLst>
      <p:ext uri="{BB962C8B-B14F-4D97-AF65-F5344CB8AC3E}">
        <p14:creationId xmlns:p14="http://schemas.microsoft.com/office/powerpoint/2010/main" val="2329374660"/>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3707027" y="527222"/>
            <a:ext cx="8196649" cy="6093976"/>
          </a:xfrm>
          <a:prstGeom prst="rect">
            <a:avLst/>
          </a:prstGeom>
          <a:noFill/>
        </p:spPr>
        <p:txBody>
          <a:bodyPr wrap="square" rtlCol="0">
            <a:spAutoFit/>
          </a:bodyPr>
          <a:lstStyle/>
          <a:p>
            <a:r>
              <a:rPr lang="en-US" sz="1600" b="1" u="sng" dirty="0" smtClean="0"/>
              <a:t>Nominations and Lay Leadership Report</a:t>
            </a:r>
          </a:p>
          <a:p>
            <a:endParaRPr lang="en-US" sz="1600" dirty="0"/>
          </a:p>
          <a:p>
            <a:r>
              <a:rPr lang="en-US" sz="1600" dirty="0" smtClean="0"/>
              <a:t>Church Council Chair 								Frank Asbury</a:t>
            </a:r>
          </a:p>
          <a:p>
            <a:r>
              <a:rPr lang="en-US" sz="1600" dirty="0" smtClean="0"/>
              <a:t>Council Vice-Chair								Tommy Coke</a:t>
            </a:r>
          </a:p>
          <a:p>
            <a:r>
              <a:rPr lang="en-US" sz="1600" dirty="0" smtClean="0"/>
              <a:t>Treasurer											Barb Heck</a:t>
            </a:r>
          </a:p>
          <a:p>
            <a:r>
              <a:rPr lang="en-US" sz="1600" dirty="0" smtClean="0"/>
              <a:t>Secretary										Willy Otterbein</a:t>
            </a:r>
          </a:p>
          <a:p>
            <a:r>
              <a:rPr lang="en-US" sz="1600" dirty="0" smtClean="0"/>
              <a:t>Finance Chair 									Sue Wesley</a:t>
            </a:r>
          </a:p>
          <a:p>
            <a:r>
              <a:rPr lang="en-US" sz="1600" dirty="0" smtClean="0"/>
              <a:t>Worship Chair 									Jake Albright</a:t>
            </a:r>
          </a:p>
          <a:p>
            <a:r>
              <a:rPr lang="en-US" sz="1600" dirty="0" smtClean="0"/>
              <a:t>Missions Chair 									Hank </a:t>
            </a:r>
            <a:r>
              <a:rPr lang="en-US" sz="1600" dirty="0" err="1" smtClean="0"/>
              <a:t>Appenzeller</a:t>
            </a:r>
            <a:endParaRPr lang="en-US" sz="1600" dirty="0" smtClean="0"/>
          </a:p>
          <a:p>
            <a:r>
              <a:rPr lang="en-US" sz="1600" dirty="0" smtClean="0"/>
              <a:t>Evangelism Chair 									Annie H. Shaw</a:t>
            </a:r>
          </a:p>
          <a:p>
            <a:r>
              <a:rPr lang="en-US" sz="1600" dirty="0" smtClean="0"/>
              <a:t>Chair – Strategic Planning Committee				Chuck Wesley</a:t>
            </a:r>
          </a:p>
          <a:p>
            <a:r>
              <a:rPr lang="en-US" sz="1600" dirty="0" smtClean="0"/>
              <a:t>Lay Member to Annual Conference 					Marge Matthews </a:t>
            </a:r>
          </a:p>
          <a:p>
            <a:r>
              <a:rPr lang="en-US" sz="1600" dirty="0" smtClean="0"/>
              <a:t>Lay Leader										Rich </a:t>
            </a:r>
            <a:r>
              <a:rPr lang="en-US" sz="1600" dirty="0" err="1" smtClean="0"/>
              <a:t>Whatcoat</a:t>
            </a:r>
            <a:endParaRPr lang="en-US" sz="1600" dirty="0" smtClean="0"/>
          </a:p>
          <a:p>
            <a:r>
              <a:rPr lang="en-US" sz="1600" dirty="0" smtClean="0"/>
              <a:t>President, Board of Trustees							Rich Allen		</a:t>
            </a:r>
            <a:endParaRPr lang="en-US" sz="1600" dirty="0"/>
          </a:p>
          <a:p>
            <a:r>
              <a:rPr lang="en-US" sz="1600" dirty="0" smtClean="0"/>
              <a:t>SPRC Chair										Maud Jensen										</a:t>
            </a:r>
          </a:p>
          <a:p>
            <a:r>
              <a:rPr lang="en-US" sz="1600" dirty="0" smtClean="0"/>
              <a:t>Staff Parish Relations Committee</a:t>
            </a:r>
          </a:p>
          <a:p>
            <a:endParaRPr lang="en-US" sz="1600" dirty="0" smtClean="0"/>
          </a:p>
          <a:p>
            <a:pPr marL="342900" indent="-342900">
              <a:buAutoNum type="arabicPlain" startAt="2016"/>
            </a:pPr>
            <a:r>
              <a:rPr lang="en-US" sz="1600" dirty="0" smtClean="0"/>
              <a:t> 					2017						2018</a:t>
            </a:r>
          </a:p>
          <a:p>
            <a:r>
              <a:rPr lang="en-US" sz="1600" dirty="0" smtClean="0"/>
              <a:t>Anna Oliver 				Maud Jensen				George Whitfield</a:t>
            </a:r>
          </a:p>
          <a:p>
            <a:r>
              <a:rPr lang="en-US" sz="1600" dirty="0" smtClean="0"/>
              <a:t>Fred Gwynne				Will Rogers				Donna Reed</a:t>
            </a:r>
          </a:p>
          <a:p>
            <a:r>
              <a:rPr lang="en-US" dirty="0" smtClean="0"/>
              <a:t>Rosa Parks				Bart Starr				Walter Reed</a:t>
            </a:r>
          </a:p>
          <a:p>
            <a:endParaRPr lang="en-US" dirty="0"/>
          </a:p>
          <a:p>
            <a:r>
              <a:rPr lang="en-US" i="1" dirty="0" smtClean="0"/>
              <a:t>etc.  </a:t>
            </a:r>
            <a:endParaRPr lang="en-US" i="1" dirty="0"/>
          </a:p>
        </p:txBody>
      </p:sp>
    </p:spTree>
    <p:extLst>
      <p:ext uri="{BB962C8B-B14F-4D97-AF65-F5344CB8AC3E}">
        <p14:creationId xmlns:p14="http://schemas.microsoft.com/office/powerpoint/2010/main" val="79455804"/>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2931898" y="563648"/>
            <a:ext cx="9052560" cy="5777448"/>
          </a:xfrm>
          <a:prstGeom prst="rect">
            <a:avLst/>
          </a:prstGeom>
        </p:spPr>
      </p:pic>
    </p:spTree>
    <p:extLst>
      <p:ext uri="{BB962C8B-B14F-4D97-AF65-F5344CB8AC3E}">
        <p14:creationId xmlns:p14="http://schemas.microsoft.com/office/powerpoint/2010/main" val="749257424"/>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stretch>
            <a:fillRect/>
          </a:stretch>
        </p:blipFill>
        <p:spPr>
          <a:xfrm>
            <a:off x="2032430" y="355128"/>
            <a:ext cx="4156422" cy="6119814"/>
          </a:xfrm>
          <a:prstGeom prst="rect">
            <a:avLst/>
          </a:prstGeom>
        </p:spPr>
      </p:pic>
      <p:pic>
        <p:nvPicPr>
          <p:cNvPr id="4" name="Picture 3"/>
          <p:cNvPicPr>
            <a:picLocks noChangeAspect="1"/>
          </p:cNvPicPr>
          <p:nvPr/>
        </p:nvPicPr>
        <p:blipFill>
          <a:blip r:embed="rId3"/>
          <a:stretch>
            <a:fillRect/>
          </a:stretch>
        </p:blipFill>
        <p:spPr>
          <a:xfrm>
            <a:off x="6847879" y="361752"/>
            <a:ext cx="4281440" cy="6106565"/>
          </a:xfrm>
          <a:prstGeom prst="rect">
            <a:avLst/>
          </a:prstGeom>
        </p:spPr>
      </p:pic>
    </p:spTree>
    <p:extLst>
      <p:ext uri="{BB962C8B-B14F-4D97-AF65-F5344CB8AC3E}">
        <p14:creationId xmlns:p14="http://schemas.microsoft.com/office/powerpoint/2010/main" val="946300006"/>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3102446" y="144032"/>
            <a:ext cx="5020061" cy="6526911"/>
          </a:xfrm>
          <a:prstGeom prst="rect">
            <a:avLst/>
          </a:prstGeom>
        </p:spPr>
      </p:pic>
    </p:spTree>
    <p:extLst>
      <p:ext uri="{BB962C8B-B14F-4D97-AF65-F5344CB8AC3E}">
        <p14:creationId xmlns:p14="http://schemas.microsoft.com/office/powerpoint/2010/main" val="4127115681"/>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2534293" y="584757"/>
            <a:ext cx="9418320" cy="5872064"/>
          </a:xfrm>
          <a:prstGeom prst="rect">
            <a:avLst/>
          </a:prstGeom>
        </p:spPr>
      </p:pic>
    </p:spTree>
    <p:extLst>
      <p:ext uri="{BB962C8B-B14F-4D97-AF65-F5344CB8AC3E}">
        <p14:creationId xmlns:p14="http://schemas.microsoft.com/office/powerpoint/2010/main" val="4033074098"/>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2173965" y="343699"/>
            <a:ext cx="9843418" cy="6188890"/>
          </a:xfrm>
          <a:prstGeom prst="rect">
            <a:avLst/>
          </a:prstGeom>
        </p:spPr>
      </p:pic>
    </p:spTree>
    <p:extLst>
      <p:ext uri="{BB962C8B-B14F-4D97-AF65-F5344CB8AC3E}">
        <p14:creationId xmlns:p14="http://schemas.microsoft.com/office/powerpoint/2010/main" val="3998616736"/>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2714928" y="1399032"/>
            <a:ext cx="8957395" cy="2834831"/>
          </a:xfrm>
          <a:prstGeom prst="rect">
            <a:avLst/>
          </a:prstGeom>
        </p:spPr>
      </p:pic>
      <p:cxnSp>
        <p:nvCxnSpPr>
          <p:cNvPr id="4" name="Straight Arrow Connector 3"/>
          <p:cNvCxnSpPr/>
          <p:nvPr/>
        </p:nvCxnSpPr>
        <p:spPr>
          <a:xfrm>
            <a:off x="2194560" y="859536"/>
            <a:ext cx="740664" cy="585216"/>
          </a:xfrm>
          <a:prstGeom prst="straightConnector1">
            <a:avLst/>
          </a:prstGeom>
          <a:ln w="38100">
            <a:solidFill>
              <a:srgbClr val="C00000"/>
            </a:solidFill>
            <a:tailEnd type="triangle"/>
          </a:ln>
        </p:spPr>
        <p:style>
          <a:lnRef idx="1">
            <a:schemeClr val="accent1"/>
          </a:lnRef>
          <a:fillRef idx="0">
            <a:schemeClr val="accent1"/>
          </a:fillRef>
          <a:effectRef idx="0">
            <a:schemeClr val="accent1"/>
          </a:effectRef>
          <a:fontRef idx="minor">
            <a:schemeClr val="tx1"/>
          </a:fontRef>
        </p:style>
      </p:cxnSp>
      <p:cxnSp>
        <p:nvCxnSpPr>
          <p:cNvPr id="14" name="Straight Arrow Connector 13"/>
          <p:cNvCxnSpPr/>
          <p:nvPr/>
        </p:nvCxnSpPr>
        <p:spPr>
          <a:xfrm>
            <a:off x="2564892" y="2139696"/>
            <a:ext cx="516636" cy="0"/>
          </a:xfrm>
          <a:prstGeom prst="straightConnector1">
            <a:avLst/>
          </a:prstGeom>
          <a:ln w="38100">
            <a:solidFill>
              <a:srgbClr val="C00000"/>
            </a:solidFill>
            <a:tailEnd type="triangle"/>
          </a:ln>
        </p:spPr>
        <p:style>
          <a:lnRef idx="1">
            <a:schemeClr val="accent1"/>
          </a:lnRef>
          <a:fillRef idx="0">
            <a:schemeClr val="accent1"/>
          </a:fillRef>
          <a:effectRef idx="0">
            <a:schemeClr val="accent1"/>
          </a:effectRef>
          <a:fontRef idx="minor">
            <a:schemeClr val="tx1"/>
          </a:fontRef>
        </p:style>
      </p:cxnSp>
      <p:cxnSp>
        <p:nvCxnSpPr>
          <p:cNvPr id="16" name="Straight Connector 15"/>
          <p:cNvCxnSpPr/>
          <p:nvPr/>
        </p:nvCxnSpPr>
        <p:spPr>
          <a:xfrm>
            <a:off x="2564892" y="2139696"/>
            <a:ext cx="0" cy="2642616"/>
          </a:xfrm>
          <a:prstGeom prst="line">
            <a:avLst/>
          </a:prstGeom>
          <a:ln w="38100"/>
        </p:spPr>
        <p:style>
          <a:lnRef idx="1">
            <a:schemeClr val="accent1"/>
          </a:lnRef>
          <a:fillRef idx="0">
            <a:schemeClr val="accent1"/>
          </a:fillRef>
          <a:effectRef idx="0">
            <a:schemeClr val="accent1"/>
          </a:effectRef>
          <a:fontRef idx="minor">
            <a:schemeClr val="tx1"/>
          </a:fontRef>
        </p:style>
      </p:cxnSp>
      <p:sp>
        <p:nvSpPr>
          <p:cNvPr id="17" name="TextBox 16"/>
          <p:cNvSpPr txBox="1"/>
          <p:nvPr/>
        </p:nvSpPr>
        <p:spPr>
          <a:xfrm>
            <a:off x="2468880" y="4908839"/>
            <a:ext cx="6419088" cy="646331"/>
          </a:xfrm>
          <a:prstGeom prst="rect">
            <a:avLst/>
          </a:prstGeom>
          <a:noFill/>
          <a:ln>
            <a:solidFill>
              <a:srgbClr val="C00000"/>
            </a:solidFill>
          </a:ln>
        </p:spPr>
        <p:txBody>
          <a:bodyPr wrap="square" rtlCol="0">
            <a:spAutoFit/>
          </a:bodyPr>
          <a:lstStyle/>
          <a:p>
            <a:r>
              <a:rPr lang="en-US" dirty="0" smtClean="0"/>
              <a:t>Senior Pastors and any appointed associates should submit a narrative report to the Church Conference</a:t>
            </a:r>
            <a:endParaRPr lang="en-US" dirty="0"/>
          </a:p>
        </p:txBody>
      </p:sp>
    </p:spTree>
    <p:extLst>
      <p:ext uri="{BB962C8B-B14F-4D97-AF65-F5344CB8AC3E}">
        <p14:creationId xmlns:p14="http://schemas.microsoft.com/office/powerpoint/2010/main" val="1409206234"/>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2999232" y="474345"/>
            <a:ext cx="8695944" cy="5909310"/>
          </a:xfrm>
          <a:prstGeom prst="rect">
            <a:avLst/>
          </a:prstGeom>
          <a:noFill/>
        </p:spPr>
        <p:txBody>
          <a:bodyPr wrap="square" rtlCol="0">
            <a:spAutoFit/>
          </a:bodyPr>
          <a:lstStyle/>
          <a:p>
            <a:r>
              <a:rPr lang="en-US" dirty="0" smtClean="0"/>
              <a:t>Parsonage:  </a:t>
            </a:r>
          </a:p>
          <a:p>
            <a:pPr marL="800100" lvl="1" indent="-342900">
              <a:buFont typeface="+mj-lt"/>
              <a:buAutoNum type="arabicPeriod"/>
            </a:pPr>
            <a:r>
              <a:rPr lang="en-US" dirty="0" smtClean="0"/>
              <a:t>Report on parsonage is to be completed by the chair or representative of SPRC and Trustees in consultation with the pastoral family. </a:t>
            </a:r>
          </a:p>
          <a:p>
            <a:pPr marL="800100" lvl="1" indent="-342900">
              <a:buFont typeface="+mj-lt"/>
              <a:buAutoNum type="arabicPeriod"/>
            </a:pPr>
            <a:r>
              <a:rPr lang="en-US" dirty="0" smtClean="0"/>
              <a:t>Written </a:t>
            </a:r>
            <a:r>
              <a:rPr lang="en-US" dirty="0"/>
              <a:t>report needs to be completed and submitted with other paperwork.  </a:t>
            </a:r>
            <a:endParaRPr lang="en-US" dirty="0" smtClean="0"/>
          </a:p>
          <a:p>
            <a:pPr marL="800100" lvl="1" indent="-342900">
              <a:buFont typeface="+mj-lt"/>
              <a:buAutoNum type="arabicPeriod"/>
            </a:pPr>
            <a:r>
              <a:rPr lang="en-US" dirty="0" smtClean="0"/>
              <a:t>Walk through with the Superintendent will </a:t>
            </a:r>
            <a:r>
              <a:rPr lang="en-US" dirty="0"/>
              <a:t>be done upon request of pastor, congregation, or </a:t>
            </a:r>
            <a:r>
              <a:rPr lang="en-US" dirty="0" smtClean="0"/>
              <a:t>DS</a:t>
            </a:r>
            <a:r>
              <a:rPr lang="en-US" dirty="0"/>
              <a:t> </a:t>
            </a:r>
            <a:r>
              <a:rPr lang="en-US" dirty="0" smtClean="0"/>
              <a:t>after submission of the report</a:t>
            </a:r>
          </a:p>
          <a:p>
            <a:r>
              <a:rPr lang="en-US" dirty="0" smtClean="0"/>
              <a:t> </a:t>
            </a:r>
          </a:p>
          <a:p>
            <a:r>
              <a:rPr lang="en-US" dirty="0" smtClean="0"/>
              <a:t>Staff/Pastor Parish Relations Committee</a:t>
            </a:r>
          </a:p>
          <a:p>
            <a:pPr marL="800100" lvl="1" indent="-342900">
              <a:buFont typeface="+mj-lt"/>
              <a:buAutoNum type="arabicPeriod"/>
            </a:pPr>
            <a:r>
              <a:rPr lang="en-US" dirty="0" smtClean="0"/>
              <a:t>Meetings are not a requirement of the Discipline.  Will do them upon request of committee, pastor, or DS.  </a:t>
            </a:r>
          </a:p>
          <a:p>
            <a:pPr marL="800100" lvl="1" indent="-342900">
              <a:buFont typeface="+mj-lt"/>
              <a:buAutoNum type="arabicPeriod"/>
            </a:pPr>
            <a:r>
              <a:rPr lang="en-US" dirty="0" smtClean="0"/>
              <a:t>Prior to meeting, agenda items should be discussed with the committee so as to bring focus and meaning to the meeting.</a:t>
            </a:r>
          </a:p>
          <a:p>
            <a:pPr marL="800100" lvl="1" indent="-342900">
              <a:buFont typeface="+mj-lt"/>
              <a:buAutoNum type="arabicPeriod"/>
            </a:pPr>
            <a:r>
              <a:rPr lang="en-US" dirty="0" smtClean="0"/>
              <a:t>Meetings for churches engaged with clustered church conferences will be held at another time that is worked out with the DS and committee.</a:t>
            </a:r>
          </a:p>
          <a:p>
            <a:pPr marL="800100" lvl="1" indent="-342900">
              <a:buFont typeface="+mj-lt"/>
              <a:buAutoNum type="arabicPeriod"/>
            </a:pPr>
            <a:r>
              <a:rPr lang="en-US" dirty="0" smtClean="0"/>
              <a:t>By Discipline, only a District Superintendent can meet in this closed door session with the SPRC.  Circuit Elders are not permitted to do these meetings. </a:t>
            </a:r>
          </a:p>
          <a:p>
            <a:endParaRPr lang="en-US" dirty="0"/>
          </a:p>
        </p:txBody>
      </p:sp>
    </p:spTree>
    <p:extLst>
      <p:ext uri="{BB962C8B-B14F-4D97-AF65-F5344CB8AC3E}">
        <p14:creationId xmlns:p14="http://schemas.microsoft.com/office/powerpoint/2010/main" val="3125948266"/>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3246120" y="197346"/>
            <a:ext cx="8695944" cy="6463308"/>
          </a:xfrm>
          <a:prstGeom prst="rect">
            <a:avLst/>
          </a:prstGeom>
          <a:noFill/>
        </p:spPr>
        <p:txBody>
          <a:bodyPr wrap="square" rtlCol="0">
            <a:spAutoFit/>
          </a:bodyPr>
          <a:lstStyle/>
          <a:p>
            <a:r>
              <a:rPr lang="en-US" dirty="0"/>
              <a:t>Additional </a:t>
            </a:r>
            <a:r>
              <a:rPr lang="en-US" dirty="0" smtClean="0"/>
              <a:t>Option</a:t>
            </a:r>
            <a:endParaRPr lang="en-US" dirty="0"/>
          </a:p>
          <a:p>
            <a:pPr marL="742950" lvl="1" indent="-285750">
              <a:buFont typeface="Arial" panose="020B0604020202020204" pitchFamily="34" charset="0"/>
              <a:buChar char="•"/>
            </a:pPr>
            <a:r>
              <a:rPr lang="en-US" dirty="0"/>
              <a:t>Meetings can be set up for other areas such as strategic planning, stewardship, evangelism, mission, </a:t>
            </a:r>
            <a:r>
              <a:rPr lang="en-US" dirty="0" smtClean="0"/>
              <a:t>church council, etc</a:t>
            </a:r>
            <a:r>
              <a:rPr lang="en-US" dirty="0"/>
              <a:t>.  </a:t>
            </a:r>
            <a:endParaRPr lang="en-US" dirty="0" smtClean="0"/>
          </a:p>
          <a:p>
            <a:pPr marL="742950" lvl="1" indent="-285750">
              <a:buFont typeface="Arial" panose="020B0604020202020204" pitchFamily="34" charset="0"/>
              <a:buChar char="•"/>
            </a:pPr>
            <a:r>
              <a:rPr lang="en-US" dirty="0" smtClean="0"/>
              <a:t>These can be at other points in the year.  </a:t>
            </a:r>
          </a:p>
          <a:p>
            <a:pPr marL="742950" lvl="1" indent="-285750">
              <a:buFont typeface="Arial" panose="020B0604020202020204" pitchFamily="34" charset="0"/>
              <a:buChar char="•"/>
            </a:pPr>
            <a:r>
              <a:rPr lang="en-US" dirty="0" smtClean="0"/>
              <a:t>Some may engage Circuit Elders or conference connectional ministries staff if this is best for the need.  This will be negotiated with the DS.</a:t>
            </a:r>
          </a:p>
          <a:p>
            <a:endParaRPr lang="en-US" dirty="0"/>
          </a:p>
          <a:p>
            <a:r>
              <a:rPr lang="en-US" dirty="0" smtClean="0"/>
              <a:t>Process for setting up another meeting</a:t>
            </a:r>
          </a:p>
          <a:p>
            <a:pPr marL="742950" lvl="1" indent="-285750">
              <a:buFont typeface="Arial" panose="020B0604020202020204" pitchFamily="34" charset="0"/>
              <a:buChar char="•"/>
            </a:pPr>
            <a:r>
              <a:rPr lang="en-US" dirty="0" smtClean="0"/>
              <a:t>Complete a DS consultation form, indicating the area of focus, potential agenda, steps that have been taken thus far.   </a:t>
            </a:r>
          </a:p>
          <a:p>
            <a:pPr marL="742950" lvl="1" indent="-285750">
              <a:buFont typeface="Arial" panose="020B0604020202020204" pitchFamily="34" charset="0"/>
              <a:buChar char="•"/>
            </a:pPr>
            <a:r>
              <a:rPr lang="en-US" dirty="0"/>
              <a:t>Pastors or </a:t>
            </a:r>
            <a:r>
              <a:rPr lang="en-US" dirty="0" smtClean="0"/>
              <a:t>committee chairs can </a:t>
            </a:r>
            <a:r>
              <a:rPr lang="en-US" dirty="0"/>
              <a:t>request (but only with knowledge of the pastor</a:t>
            </a:r>
            <a:r>
              <a:rPr lang="en-US" dirty="0" smtClean="0"/>
              <a:t>) a meeting.   </a:t>
            </a:r>
          </a:p>
          <a:p>
            <a:pPr marL="742950" lvl="1" indent="-285750">
              <a:buFont typeface="Arial" panose="020B0604020202020204" pitchFamily="34" charset="0"/>
              <a:buChar char="•"/>
            </a:pPr>
            <a:r>
              <a:rPr lang="en-US" dirty="0" smtClean="0"/>
              <a:t>It is recommended that a gathering include no more than 12 lay persons. </a:t>
            </a:r>
          </a:p>
          <a:p>
            <a:pPr marL="742950" lvl="1" indent="-285750">
              <a:buFont typeface="Arial" panose="020B0604020202020204" pitchFamily="34" charset="0"/>
              <a:buChar char="•"/>
            </a:pPr>
            <a:r>
              <a:rPr lang="en-US" dirty="0" smtClean="0"/>
              <a:t>Meetings will be approximately 60 – 75 minutes in length. </a:t>
            </a:r>
          </a:p>
          <a:p>
            <a:pPr lvl="1"/>
            <a:endParaRPr lang="en-US" dirty="0" smtClean="0"/>
          </a:p>
          <a:p>
            <a:r>
              <a:rPr lang="en-US" dirty="0" smtClean="0"/>
              <a:t>Pastors in churches where there will be individual church conferences can request a different group other than SPRC.  This meeting will be for one hour prior to the Church Conference. </a:t>
            </a:r>
          </a:p>
          <a:p>
            <a:endParaRPr lang="en-US" dirty="0" smtClean="0"/>
          </a:p>
          <a:p>
            <a:endParaRPr lang="en-US" dirty="0"/>
          </a:p>
          <a:p>
            <a:endParaRPr lang="en-US" dirty="0"/>
          </a:p>
        </p:txBody>
      </p:sp>
    </p:spTree>
    <p:extLst>
      <p:ext uri="{BB962C8B-B14F-4D97-AF65-F5344CB8AC3E}">
        <p14:creationId xmlns:p14="http://schemas.microsoft.com/office/powerpoint/2010/main" val="2503199876"/>
      </p:ext>
    </p:extLst>
  </p:cSld>
  <p:clrMapOvr>
    <a:masterClrMapping/>
  </p:clrMapOvr>
  <mc:AlternateContent xmlns:mc="http://schemas.openxmlformats.org/markup-compatibility/2006" xmlns:p14="http://schemas.microsoft.com/office/powerpoint/2010/main">
    <mc:Choice Requires="p14">
      <p:transition spd="slow" p14:dur="2000">
        <p:fade thruBlk="1"/>
      </p:transition>
    </mc:Choice>
    <mc:Fallback xmlns="">
      <p:transition spd="slow">
        <p:fade thruBlk="1"/>
      </p:transition>
    </mc:Fallback>
  </mc:AlternateContent>
</p:sld>
</file>

<file path=ppt/theme/theme1.xml><?xml version="1.0" encoding="utf-8"?>
<a:theme xmlns:a="http://schemas.openxmlformats.org/drawingml/2006/main" name="Wisp">
  <a:themeElements>
    <a:clrScheme name="Wisp">
      <a:dk1>
        <a:sysClr val="windowText" lastClr="000000"/>
      </a:dk1>
      <a:lt1>
        <a:sysClr val="window" lastClr="FFFFFF"/>
      </a:lt1>
      <a:dk2>
        <a:srgbClr val="766F54"/>
      </a:dk2>
      <a:lt2>
        <a:srgbClr val="E3EACF"/>
      </a:lt2>
      <a:accent1>
        <a:srgbClr val="A53010"/>
      </a:accent1>
      <a:accent2>
        <a:srgbClr val="DE7E18"/>
      </a:accent2>
      <a:accent3>
        <a:srgbClr val="9F8351"/>
      </a:accent3>
      <a:accent4>
        <a:srgbClr val="728653"/>
      </a:accent4>
      <a:accent5>
        <a:srgbClr val="92AA4C"/>
      </a:accent5>
      <a:accent6>
        <a:srgbClr val="6AAC91"/>
      </a:accent6>
      <a:hlink>
        <a:srgbClr val="FB4A18"/>
      </a:hlink>
      <a:folHlink>
        <a:srgbClr val="FB9318"/>
      </a:folHlink>
    </a:clrScheme>
    <a:fontScheme name="Wisp">
      <a:majorFont>
        <a:latin typeface="Century Gothic" panose="020B0502020202020204"/>
        <a:ea typeface=""/>
        <a:cs typeface=""/>
        <a:font script="Jpan" typeface="メイリオ"/>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entury Gothic" panose="020B0502020202020204"/>
        <a:ea typeface=""/>
        <a:cs typeface=""/>
        <a:font script="Jpan" typeface="メイリオ"/>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Wisp">
      <a:fillStyleLst>
        <a:solidFill>
          <a:schemeClr val="phClr"/>
        </a:solidFill>
        <a:solidFill>
          <a:schemeClr val="phClr">
            <a:tint val="70000"/>
            <a:lumMod val="104000"/>
          </a:schemeClr>
        </a:solidFill>
        <a:gradFill rotWithShape="1">
          <a:gsLst>
            <a:gs pos="0">
              <a:schemeClr val="phClr">
                <a:tint val="96000"/>
                <a:lumMod val="104000"/>
              </a:schemeClr>
            </a:gs>
            <a:gs pos="100000">
              <a:schemeClr val="phClr">
                <a:shade val="98000"/>
                <a:lumMod val="94000"/>
              </a:schemeClr>
            </a:gs>
          </a:gsLst>
          <a:lin ang="5400000" scaled="0"/>
        </a:gradFill>
      </a:fillStyleLst>
      <a:lnStyleLst>
        <a:ln w="9525" cap="rnd" cmpd="sng" algn="ctr">
          <a:solidFill>
            <a:schemeClr val="phClr">
              <a:shade val="90000"/>
            </a:schemeClr>
          </a:solidFill>
          <a:prstDash val="solid"/>
        </a:ln>
        <a:ln w="15875" cap="rnd" cmpd="sng" algn="ctr">
          <a:solidFill>
            <a:schemeClr val="phClr"/>
          </a:solidFill>
          <a:prstDash val="solid"/>
        </a:ln>
        <a:ln w="22225" cap="rnd" cmpd="sng" algn="ctr">
          <a:solidFill>
            <a:schemeClr val="phClr"/>
          </a:solidFill>
          <a:prstDash val="solid"/>
        </a:ln>
      </a:lnStyleLst>
      <a:effectStyleLst>
        <a:effectStyle>
          <a:effectLst/>
        </a:effectStyle>
        <a:effectStyle>
          <a:effectLst>
            <a:outerShdw blurRad="38100" dist="25400" dir="5400000" rotWithShape="0">
              <a:srgbClr val="000000">
                <a:alpha val="25000"/>
              </a:srgbClr>
            </a:outerShdw>
          </a:effectLst>
        </a:effectStyle>
        <a:effectStyle>
          <a:effectLst>
            <a:outerShdw blurRad="50800" dist="38100" dir="5400000" rotWithShape="0">
              <a:srgbClr val="000000">
                <a:alpha val="60000"/>
              </a:srgbClr>
            </a:outerShdw>
          </a:effectLst>
        </a:effectStyle>
      </a:effectStyleLst>
      <a:bgFillStyleLst>
        <a:solidFill>
          <a:schemeClr val="phClr"/>
        </a:solidFill>
        <a:gradFill rotWithShape="1">
          <a:gsLst>
            <a:gs pos="0">
              <a:schemeClr val="phClr">
                <a:tint val="90000"/>
                <a:lumMod val="120000"/>
              </a:schemeClr>
            </a:gs>
            <a:gs pos="100000">
              <a:schemeClr val="phClr">
                <a:shade val="98000"/>
                <a:satMod val="120000"/>
                <a:lumMod val="98000"/>
              </a:schemeClr>
            </a:gs>
          </a:gsLst>
          <a:lin ang="5400000" scaled="0"/>
        </a:gradFill>
        <a:gradFill rotWithShape="1">
          <a:gsLst>
            <a:gs pos="0">
              <a:schemeClr val="phClr">
                <a:tint val="90000"/>
                <a:satMod val="92000"/>
                <a:lumMod val="120000"/>
              </a:schemeClr>
            </a:gs>
            <a:gs pos="100000">
              <a:schemeClr val="phClr">
                <a:shade val="98000"/>
                <a:satMod val="120000"/>
                <a:lumMod val="98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Wisp" id="{7CB32D59-10C0-40DD-B7BD-2E94284A981C}" vid="{24B1A44C-C006-48B2-A4D7-E5549B3D8CD4}"/>
    </a:ext>
  </a:extLst>
</a:theme>
</file>

<file path=docProps/app.xml><?xml version="1.0" encoding="utf-8"?>
<Properties xmlns="http://schemas.openxmlformats.org/officeDocument/2006/extended-properties" xmlns:vt="http://schemas.openxmlformats.org/officeDocument/2006/docPropsVTypes">
  <Template>Wisp</Template>
  <TotalTime>585</TotalTime>
  <Words>1444</Words>
  <Application>Microsoft Office PowerPoint</Application>
  <PresentationFormat>Widescreen</PresentationFormat>
  <Paragraphs>182</Paragraphs>
  <Slides>22</Slides>
  <Notes>0</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22</vt:i4>
      </vt:variant>
    </vt:vector>
  </HeadingPairs>
  <TitlesOfParts>
    <vt:vector size="29" baseType="lpstr">
      <vt:lpstr>SimSun</vt:lpstr>
      <vt:lpstr>Arial</vt:lpstr>
      <vt:lpstr>Calibri</vt:lpstr>
      <vt:lpstr>Century Gothic</vt:lpstr>
      <vt:lpstr>Times New Roman</vt:lpstr>
      <vt:lpstr>Wingdings 3</vt:lpstr>
      <vt:lpstr>Wisp</vt:lpstr>
      <vt:lpstr>Church Conference Preparation Workshop</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Microsoft</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Church Conference Preparation Workshop</dc:title>
  <dc:creator>Steven Bechtold</dc:creator>
  <cp:lastModifiedBy>Cari Cruz</cp:lastModifiedBy>
  <cp:revision>38</cp:revision>
  <dcterms:created xsi:type="dcterms:W3CDTF">2015-08-03T11:09:42Z</dcterms:created>
  <dcterms:modified xsi:type="dcterms:W3CDTF">2015-08-07T15:45:31Z</dcterms:modified>
</cp:coreProperties>
</file>