
<file path=[Content_Types].xml><?xml version="1.0" encoding="utf-8"?>
<Types xmlns="http://schemas.openxmlformats.org/package/2006/content-types">
  <Default Extension="xml" ContentType="application/xml"/>
  <Default Extension="jpeg" ContentType="image/jpeg"/>
  <Default Extension="jpg" ContentType="image/jpeg"/>
  <Default Extension="tiff" ContentType="image/tiff"/>
  <Default Extension="xlsx" ContentType="application/vnd.openxmlformats-officedocument.spreadsheetml.sheet"/>
  <Default Extension="rels" ContentType="application/vnd.openxmlformats-package.relationships+xml"/>
  <Default Extension="vml" ContentType="application/vnd.openxmlformats-officedocument.vmlDrawing"/>
  <Default Extension="png" ContentType="image/png"/>
  <Default Extension="bin" ContentType="application/vnd.openxmlformats-officedocument.oleObject"/>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theme/theme3.xml" ContentType="application/vnd.openxmlformats-officedocument.theme+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theme/theme4.xml" ContentType="application/vnd.openxmlformats-officedocument.theme+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theme/theme5.xml" ContentType="application/vnd.openxmlformats-officedocument.theme+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theme/theme6.xml" ContentType="application/vnd.openxmlformats-officedocument.theme+xml"/>
  <Override PartName="/ppt/theme/theme7.xml" ContentType="application/vnd.openxmlformats-officedocument.theme+xml"/>
  <Override PartName="/ppt/theme/theme8.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charts/chart1.xml" ContentType="application/vnd.openxmlformats-officedocument.drawingml.chart+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4" Type="http://schemas.openxmlformats.org/officeDocument/2006/relationships/custom-properties" Target="docProps/custom.xml"/><Relationship Id="rId1" Type="http://schemas.openxmlformats.org/officeDocument/2006/relationships/officeDocument" Target="ppt/presentation.xml"/><Relationship Id="rId2" Type="http://schemas.openxmlformats.org/package/2006/relationships/metadata/core-properties" Target="docProps/core.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852" r:id="rId4"/>
    <p:sldMasterId id="2147483866" r:id="rId5"/>
    <p:sldMasterId id="2147483879" r:id="rId6"/>
    <p:sldMasterId id="2147483892" r:id="rId7"/>
    <p:sldMasterId id="2147483905" r:id="rId8"/>
    <p:sldMasterId id="2147484092" r:id="rId9"/>
  </p:sldMasterIdLst>
  <p:notesMasterIdLst>
    <p:notesMasterId r:id="rId89"/>
  </p:notesMasterIdLst>
  <p:handoutMasterIdLst>
    <p:handoutMasterId r:id="rId90"/>
  </p:handoutMasterIdLst>
  <p:sldIdLst>
    <p:sldId id="256" r:id="rId10"/>
    <p:sldId id="383" r:id="rId11"/>
    <p:sldId id="308" r:id="rId12"/>
    <p:sldId id="309" r:id="rId13"/>
    <p:sldId id="310" r:id="rId14"/>
    <p:sldId id="384" r:id="rId15"/>
    <p:sldId id="312" r:id="rId16"/>
    <p:sldId id="313" r:id="rId17"/>
    <p:sldId id="314" r:id="rId18"/>
    <p:sldId id="315" r:id="rId19"/>
    <p:sldId id="316" r:id="rId20"/>
    <p:sldId id="317" r:id="rId21"/>
    <p:sldId id="319" r:id="rId22"/>
    <p:sldId id="323" r:id="rId23"/>
    <p:sldId id="320" r:id="rId24"/>
    <p:sldId id="322" r:id="rId25"/>
    <p:sldId id="321" r:id="rId26"/>
    <p:sldId id="324" r:id="rId27"/>
    <p:sldId id="325" r:id="rId28"/>
    <p:sldId id="339" r:id="rId29"/>
    <p:sldId id="329" r:id="rId30"/>
    <p:sldId id="332" r:id="rId31"/>
    <p:sldId id="333" r:id="rId32"/>
    <p:sldId id="336" r:id="rId33"/>
    <p:sldId id="337" r:id="rId34"/>
    <p:sldId id="340" r:id="rId35"/>
    <p:sldId id="368" r:id="rId36"/>
    <p:sldId id="369" r:id="rId37"/>
    <p:sldId id="343" r:id="rId38"/>
    <p:sldId id="344" r:id="rId39"/>
    <p:sldId id="345" r:id="rId40"/>
    <p:sldId id="346" r:id="rId41"/>
    <p:sldId id="347" r:id="rId42"/>
    <p:sldId id="348" r:id="rId43"/>
    <p:sldId id="350" r:id="rId44"/>
    <p:sldId id="371" r:id="rId45"/>
    <p:sldId id="372" r:id="rId46"/>
    <p:sldId id="351" r:id="rId47"/>
    <p:sldId id="370" r:id="rId48"/>
    <p:sldId id="354" r:id="rId49"/>
    <p:sldId id="356" r:id="rId50"/>
    <p:sldId id="357" r:id="rId51"/>
    <p:sldId id="375" r:id="rId52"/>
    <p:sldId id="358" r:id="rId53"/>
    <p:sldId id="374" r:id="rId54"/>
    <p:sldId id="363" r:id="rId55"/>
    <p:sldId id="364" r:id="rId56"/>
    <p:sldId id="365" r:id="rId57"/>
    <p:sldId id="366" r:id="rId58"/>
    <p:sldId id="273" r:id="rId59"/>
    <p:sldId id="377" r:id="rId60"/>
    <p:sldId id="378" r:id="rId61"/>
    <p:sldId id="379" r:id="rId62"/>
    <p:sldId id="380" r:id="rId63"/>
    <p:sldId id="294" r:id="rId64"/>
    <p:sldId id="304" r:id="rId65"/>
    <p:sldId id="281" r:id="rId66"/>
    <p:sldId id="282" r:id="rId67"/>
    <p:sldId id="283" r:id="rId68"/>
    <p:sldId id="297" r:id="rId69"/>
    <p:sldId id="298" r:id="rId70"/>
    <p:sldId id="300" r:id="rId71"/>
    <p:sldId id="299" r:id="rId72"/>
    <p:sldId id="301" r:id="rId73"/>
    <p:sldId id="303" r:id="rId74"/>
    <p:sldId id="291" r:id="rId75"/>
    <p:sldId id="274" r:id="rId76"/>
    <p:sldId id="288" r:id="rId77"/>
    <p:sldId id="296" r:id="rId78"/>
    <p:sldId id="279" r:id="rId79"/>
    <p:sldId id="382" r:id="rId80"/>
    <p:sldId id="385" r:id="rId81"/>
    <p:sldId id="292" r:id="rId82"/>
    <p:sldId id="275" r:id="rId83"/>
    <p:sldId id="276" r:id="rId84"/>
    <p:sldId id="277" r:id="rId85"/>
    <p:sldId id="286" r:id="rId86"/>
    <p:sldId id="295" r:id="rId87"/>
    <p:sldId id="278" r:id="rId8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guide id="3" pos="2884">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handouts2" clrMode="gray" frameSlides="1"/>
  <p:clrMru>
    <a:srgbClr val="4E0500"/>
    <a:srgbClr val="54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0566" autoAdjust="0"/>
    <p:restoredTop sz="50472"/>
  </p:normalViewPr>
  <p:slideViewPr>
    <p:cSldViewPr snapToGrid="0">
      <p:cViewPr varScale="1">
        <p:scale>
          <a:sx n="32" d="100"/>
          <a:sy n="32" d="100"/>
        </p:scale>
        <p:origin x="1920" y="168"/>
      </p:cViewPr>
      <p:guideLst>
        <p:guide orient="horz" pos="2160"/>
        <p:guide pos="3840"/>
        <p:guide pos="2884"/>
      </p:guideLst>
    </p:cSldViewPr>
  </p:slideViewPr>
  <p:notesTextViewPr>
    <p:cViewPr>
      <p:scale>
        <a:sx n="1" d="1"/>
        <a:sy n="1" d="1"/>
      </p:scale>
      <p:origin x="0" y="0"/>
    </p:cViewPr>
  </p:notesTextViewPr>
  <p:sorterViewPr>
    <p:cViewPr>
      <p:scale>
        <a:sx n="100" d="100"/>
        <a:sy n="100" d="100"/>
      </p:scale>
      <p:origin x="0" y="0"/>
    </p:cViewPr>
  </p:sorterViewPr>
  <p:notesViewPr>
    <p:cSldViewPr snapToGrid="0" snapToObjects="1">
      <p:cViewPr>
        <p:scale>
          <a:sx n="150" d="100"/>
          <a:sy n="150" d="100"/>
        </p:scale>
        <p:origin x="-1464" y="840"/>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1" Type="http://schemas.openxmlformats.org/officeDocument/2006/relationships/customXml" Target="../customXml/item1.xml"/><Relationship Id="rId2" Type="http://schemas.openxmlformats.org/officeDocument/2006/relationships/customXml" Target="../customXml/item2.xml"/><Relationship Id="rId3" Type="http://schemas.openxmlformats.org/officeDocument/2006/relationships/customXml" Target="../customXml/item3.xml"/><Relationship Id="rId4" Type="http://schemas.openxmlformats.org/officeDocument/2006/relationships/slideMaster" Target="slideMasters/slideMaster1.xml"/><Relationship Id="rId5" Type="http://schemas.openxmlformats.org/officeDocument/2006/relationships/slideMaster" Target="slideMasters/slideMaster2.xml"/><Relationship Id="rId6" Type="http://schemas.openxmlformats.org/officeDocument/2006/relationships/slideMaster" Target="slideMasters/slideMaster3.xml"/><Relationship Id="rId7" Type="http://schemas.openxmlformats.org/officeDocument/2006/relationships/slideMaster" Target="slideMasters/slideMaster4.xml"/><Relationship Id="rId8" Type="http://schemas.openxmlformats.org/officeDocument/2006/relationships/slideMaster" Target="slideMasters/slideMaster5.xml"/><Relationship Id="rId9" Type="http://schemas.openxmlformats.org/officeDocument/2006/relationships/slideMaster" Target="slideMasters/slideMaster6.xml"/><Relationship Id="rId10" Type="http://schemas.openxmlformats.org/officeDocument/2006/relationships/slide" Target="slides/slide1.xml"/><Relationship Id="rId11" Type="http://schemas.openxmlformats.org/officeDocument/2006/relationships/slide" Target="slides/slide2.xml"/><Relationship Id="rId12" Type="http://schemas.openxmlformats.org/officeDocument/2006/relationships/slide" Target="slides/slide3.xml"/><Relationship Id="rId13" Type="http://schemas.openxmlformats.org/officeDocument/2006/relationships/slide" Target="slides/slide4.xml"/><Relationship Id="rId14" Type="http://schemas.openxmlformats.org/officeDocument/2006/relationships/slide" Target="slides/slide5.xml"/><Relationship Id="rId15" Type="http://schemas.openxmlformats.org/officeDocument/2006/relationships/slide" Target="slides/slide6.xml"/><Relationship Id="rId16" Type="http://schemas.openxmlformats.org/officeDocument/2006/relationships/slide" Target="slides/slide7.xml"/><Relationship Id="rId17" Type="http://schemas.openxmlformats.org/officeDocument/2006/relationships/slide" Target="slides/slide8.xml"/><Relationship Id="rId18" Type="http://schemas.openxmlformats.org/officeDocument/2006/relationships/slide" Target="slides/slide9.xml"/><Relationship Id="rId19" Type="http://schemas.openxmlformats.org/officeDocument/2006/relationships/slide" Target="slides/slide10.xml"/><Relationship Id="rId30" Type="http://schemas.openxmlformats.org/officeDocument/2006/relationships/slide" Target="slides/slide21.xml"/><Relationship Id="rId31" Type="http://schemas.openxmlformats.org/officeDocument/2006/relationships/slide" Target="slides/slide22.xml"/><Relationship Id="rId32" Type="http://schemas.openxmlformats.org/officeDocument/2006/relationships/slide" Target="slides/slide23.xml"/><Relationship Id="rId33" Type="http://schemas.openxmlformats.org/officeDocument/2006/relationships/slide" Target="slides/slide24.xml"/><Relationship Id="rId34" Type="http://schemas.openxmlformats.org/officeDocument/2006/relationships/slide" Target="slides/slide25.xml"/><Relationship Id="rId35" Type="http://schemas.openxmlformats.org/officeDocument/2006/relationships/slide" Target="slides/slide26.xml"/><Relationship Id="rId36" Type="http://schemas.openxmlformats.org/officeDocument/2006/relationships/slide" Target="slides/slide27.xml"/><Relationship Id="rId37" Type="http://schemas.openxmlformats.org/officeDocument/2006/relationships/slide" Target="slides/slide28.xml"/><Relationship Id="rId38" Type="http://schemas.openxmlformats.org/officeDocument/2006/relationships/slide" Target="slides/slide29.xml"/><Relationship Id="rId39" Type="http://schemas.openxmlformats.org/officeDocument/2006/relationships/slide" Target="slides/slide30.xml"/><Relationship Id="rId50" Type="http://schemas.openxmlformats.org/officeDocument/2006/relationships/slide" Target="slides/slide41.xml"/><Relationship Id="rId51" Type="http://schemas.openxmlformats.org/officeDocument/2006/relationships/slide" Target="slides/slide42.xml"/><Relationship Id="rId52" Type="http://schemas.openxmlformats.org/officeDocument/2006/relationships/slide" Target="slides/slide43.xml"/><Relationship Id="rId53" Type="http://schemas.openxmlformats.org/officeDocument/2006/relationships/slide" Target="slides/slide44.xml"/><Relationship Id="rId54" Type="http://schemas.openxmlformats.org/officeDocument/2006/relationships/slide" Target="slides/slide45.xml"/><Relationship Id="rId55" Type="http://schemas.openxmlformats.org/officeDocument/2006/relationships/slide" Target="slides/slide46.xml"/><Relationship Id="rId56" Type="http://schemas.openxmlformats.org/officeDocument/2006/relationships/slide" Target="slides/slide47.xml"/><Relationship Id="rId57" Type="http://schemas.openxmlformats.org/officeDocument/2006/relationships/slide" Target="slides/slide48.xml"/><Relationship Id="rId58" Type="http://schemas.openxmlformats.org/officeDocument/2006/relationships/slide" Target="slides/slide49.xml"/><Relationship Id="rId59" Type="http://schemas.openxmlformats.org/officeDocument/2006/relationships/slide" Target="slides/slide50.xml"/><Relationship Id="rId70" Type="http://schemas.openxmlformats.org/officeDocument/2006/relationships/slide" Target="slides/slide61.xml"/><Relationship Id="rId71" Type="http://schemas.openxmlformats.org/officeDocument/2006/relationships/slide" Target="slides/slide62.xml"/><Relationship Id="rId72" Type="http://schemas.openxmlformats.org/officeDocument/2006/relationships/slide" Target="slides/slide63.xml"/><Relationship Id="rId73" Type="http://schemas.openxmlformats.org/officeDocument/2006/relationships/slide" Target="slides/slide64.xml"/><Relationship Id="rId74" Type="http://schemas.openxmlformats.org/officeDocument/2006/relationships/slide" Target="slides/slide65.xml"/><Relationship Id="rId75" Type="http://schemas.openxmlformats.org/officeDocument/2006/relationships/slide" Target="slides/slide66.xml"/><Relationship Id="rId76" Type="http://schemas.openxmlformats.org/officeDocument/2006/relationships/slide" Target="slides/slide67.xml"/><Relationship Id="rId77" Type="http://schemas.openxmlformats.org/officeDocument/2006/relationships/slide" Target="slides/slide68.xml"/><Relationship Id="rId78" Type="http://schemas.openxmlformats.org/officeDocument/2006/relationships/slide" Target="slides/slide69.xml"/><Relationship Id="rId79" Type="http://schemas.openxmlformats.org/officeDocument/2006/relationships/slide" Target="slides/slide70.xml"/><Relationship Id="rId90" Type="http://schemas.openxmlformats.org/officeDocument/2006/relationships/handoutMaster" Target="handoutMasters/handoutMaster1.xml"/><Relationship Id="rId91" Type="http://schemas.openxmlformats.org/officeDocument/2006/relationships/presProps" Target="presProps.xml"/><Relationship Id="rId92" Type="http://schemas.openxmlformats.org/officeDocument/2006/relationships/viewProps" Target="viewProps.xml"/><Relationship Id="rId93" Type="http://schemas.openxmlformats.org/officeDocument/2006/relationships/theme" Target="theme/theme1.xml"/><Relationship Id="rId94" Type="http://schemas.openxmlformats.org/officeDocument/2006/relationships/tableStyles" Target="tableStyles.xml"/><Relationship Id="rId20" Type="http://schemas.openxmlformats.org/officeDocument/2006/relationships/slide" Target="slides/slide11.xml"/><Relationship Id="rId21" Type="http://schemas.openxmlformats.org/officeDocument/2006/relationships/slide" Target="slides/slide12.xml"/><Relationship Id="rId22" Type="http://schemas.openxmlformats.org/officeDocument/2006/relationships/slide" Target="slides/slide13.xml"/><Relationship Id="rId23" Type="http://schemas.openxmlformats.org/officeDocument/2006/relationships/slide" Target="slides/slide14.xml"/><Relationship Id="rId24" Type="http://schemas.openxmlformats.org/officeDocument/2006/relationships/slide" Target="slides/slide15.xml"/><Relationship Id="rId25" Type="http://schemas.openxmlformats.org/officeDocument/2006/relationships/slide" Target="slides/slide16.xml"/><Relationship Id="rId26" Type="http://schemas.openxmlformats.org/officeDocument/2006/relationships/slide" Target="slides/slide17.xml"/><Relationship Id="rId27" Type="http://schemas.openxmlformats.org/officeDocument/2006/relationships/slide" Target="slides/slide18.xml"/><Relationship Id="rId28" Type="http://schemas.openxmlformats.org/officeDocument/2006/relationships/slide" Target="slides/slide19.xml"/><Relationship Id="rId29" Type="http://schemas.openxmlformats.org/officeDocument/2006/relationships/slide" Target="slides/slide20.xml"/><Relationship Id="rId40" Type="http://schemas.openxmlformats.org/officeDocument/2006/relationships/slide" Target="slides/slide31.xml"/><Relationship Id="rId41" Type="http://schemas.openxmlformats.org/officeDocument/2006/relationships/slide" Target="slides/slide32.xml"/><Relationship Id="rId42" Type="http://schemas.openxmlformats.org/officeDocument/2006/relationships/slide" Target="slides/slide33.xml"/><Relationship Id="rId43" Type="http://schemas.openxmlformats.org/officeDocument/2006/relationships/slide" Target="slides/slide34.xml"/><Relationship Id="rId44" Type="http://schemas.openxmlformats.org/officeDocument/2006/relationships/slide" Target="slides/slide35.xml"/><Relationship Id="rId45" Type="http://schemas.openxmlformats.org/officeDocument/2006/relationships/slide" Target="slides/slide36.xml"/><Relationship Id="rId46" Type="http://schemas.openxmlformats.org/officeDocument/2006/relationships/slide" Target="slides/slide37.xml"/><Relationship Id="rId47" Type="http://schemas.openxmlformats.org/officeDocument/2006/relationships/slide" Target="slides/slide38.xml"/><Relationship Id="rId48" Type="http://schemas.openxmlformats.org/officeDocument/2006/relationships/slide" Target="slides/slide39.xml"/><Relationship Id="rId49" Type="http://schemas.openxmlformats.org/officeDocument/2006/relationships/slide" Target="slides/slide40.xml"/><Relationship Id="rId60" Type="http://schemas.openxmlformats.org/officeDocument/2006/relationships/slide" Target="slides/slide51.xml"/><Relationship Id="rId61" Type="http://schemas.openxmlformats.org/officeDocument/2006/relationships/slide" Target="slides/slide52.xml"/><Relationship Id="rId62" Type="http://schemas.openxmlformats.org/officeDocument/2006/relationships/slide" Target="slides/slide53.xml"/><Relationship Id="rId63" Type="http://schemas.openxmlformats.org/officeDocument/2006/relationships/slide" Target="slides/slide54.xml"/><Relationship Id="rId64" Type="http://schemas.openxmlformats.org/officeDocument/2006/relationships/slide" Target="slides/slide55.xml"/><Relationship Id="rId65" Type="http://schemas.openxmlformats.org/officeDocument/2006/relationships/slide" Target="slides/slide56.xml"/><Relationship Id="rId66" Type="http://schemas.openxmlformats.org/officeDocument/2006/relationships/slide" Target="slides/slide57.xml"/><Relationship Id="rId67" Type="http://schemas.openxmlformats.org/officeDocument/2006/relationships/slide" Target="slides/slide58.xml"/><Relationship Id="rId68" Type="http://schemas.openxmlformats.org/officeDocument/2006/relationships/slide" Target="slides/slide59.xml"/><Relationship Id="rId69" Type="http://schemas.openxmlformats.org/officeDocument/2006/relationships/slide" Target="slides/slide60.xml"/><Relationship Id="rId80" Type="http://schemas.openxmlformats.org/officeDocument/2006/relationships/slide" Target="slides/slide71.xml"/><Relationship Id="rId81" Type="http://schemas.openxmlformats.org/officeDocument/2006/relationships/slide" Target="slides/slide72.xml"/><Relationship Id="rId82" Type="http://schemas.openxmlformats.org/officeDocument/2006/relationships/slide" Target="slides/slide73.xml"/><Relationship Id="rId83" Type="http://schemas.openxmlformats.org/officeDocument/2006/relationships/slide" Target="slides/slide74.xml"/><Relationship Id="rId84" Type="http://schemas.openxmlformats.org/officeDocument/2006/relationships/slide" Target="slides/slide75.xml"/><Relationship Id="rId85" Type="http://schemas.openxmlformats.org/officeDocument/2006/relationships/slide" Target="slides/slide76.xml"/><Relationship Id="rId86" Type="http://schemas.openxmlformats.org/officeDocument/2006/relationships/slide" Target="slides/slide77.xml"/><Relationship Id="rId87" Type="http://schemas.openxmlformats.org/officeDocument/2006/relationships/slide" Target="slides/slide78.xml"/><Relationship Id="rId88" Type="http://schemas.openxmlformats.org/officeDocument/2006/relationships/slide" Target="slides/slide79.xml"/><Relationship Id="rId89" Type="http://schemas.openxmlformats.org/officeDocument/2006/relationships/notesMaster" Target="notesMasters/notesMaster1.xml"/></Relationships>
</file>

<file path=ppt/charts/_rels/chart1.xml.rels><?xml version="1.0" encoding="UTF-8" standalone="yes"?>
<Relationships xmlns="http://schemas.openxmlformats.org/package/2006/relationships"><Relationship Id="rId1" Type="http://schemas.openxmlformats.org/officeDocument/2006/relationships/package" Target="../embeddings/Microsoft_Excel_Worksheet1.xlsx"/></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18"/>
    </mc:Choice>
    <mc:Fallback>
      <c:style val="18"/>
    </mc:Fallback>
  </mc:AlternateContent>
  <c:chart>
    <c:autoTitleDeleted val="0"/>
    <c:plotArea>
      <c:layout>
        <c:manualLayout>
          <c:layoutTarget val="inner"/>
          <c:xMode val="edge"/>
          <c:yMode val="edge"/>
          <c:x val="0.0996580232926901"/>
          <c:y val="0.0665275997360335"/>
          <c:w val="0.860858923884514"/>
          <c:h val="0.894385334645669"/>
        </c:manualLayout>
      </c:layout>
      <c:barChart>
        <c:barDir val="col"/>
        <c:grouping val="clustered"/>
        <c:varyColors val="0"/>
        <c:ser>
          <c:idx val="0"/>
          <c:order val="0"/>
          <c:tx>
            <c:strRef>
              <c:f>Sheet1!$B$1</c:f>
              <c:strCache>
                <c:ptCount val="1"/>
                <c:pt idx="0">
                  <c:v>1987</c:v>
                </c:pt>
              </c:strCache>
            </c:strRef>
          </c:tx>
          <c:invertIfNegative val="0"/>
          <c:dLbls>
            <c:spPr>
              <a:noFill/>
              <a:ln>
                <a:noFill/>
              </a:ln>
              <a:effectLst/>
            </c:spPr>
            <c:dLblPos val="outEnd"/>
            <c:showLegendKey val="0"/>
            <c:showVal val="1"/>
            <c:showCatName val="0"/>
            <c:showSerName val="0"/>
            <c:showPercent val="0"/>
            <c:showBubbleSize val="0"/>
            <c:showLeaderLines val="0"/>
            <c:extLst>
              <c:ext xmlns:c15="http://schemas.microsoft.com/office/drawing/2012/chart" uri="{CE6537A1-D6FC-4f65-9D91-7224C49458BB}">
                <c15:layout/>
                <c15:showLeaderLines val="0"/>
              </c:ext>
            </c:extLst>
          </c:dLbls>
          <c:cat>
            <c:numRef>
              <c:f>Sheet1!$A$2</c:f>
              <c:numCache>
                <c:formatCode>General</c:formatCode>
                <c:ptCount val="1"/>
              </c:numCache>
            </c:numRef>
          </c:cat>
          <c:val>
            <c:numRef>
              <c:f>Sheet1!$B$2</c:f>
              <c:numCache>
                <c:formatCode>General</c:formatCode>
                <c:ptCount val="1"/>
                <c:pt idx="0">
                  <c:v>52.0</c:v>
                </c:pt>
              </c:numCache>
            </c:numRef>
          </c:val>
        </c:ser>
        <c:ser>
          <c:idx val="1"/>
          <c:order val="1"/>
          <c:tx>
            <c:strRef>
              <c:f>Sheet1!$C$1</c:f>
              <c:strCache>
                <c:ptCount val="1"/>
                <c:pt idx="0">
                  <c:v>2015</c:v>
                </c:pt>
              </c:strCache>
            </c:strRef>
          </c:tx>
          <c:invertIfNegative val="0"/>
          <c:dLbls>
            <c:spPr>
              <a:noFill/>
              <a:ln>
                <a:noFill/>
              </a:ln>
              <a:effectLst/>
            </c:spPr>
            <c:dLblPos val="outEnd"/>
            <c:showLegendKey val="0"/>
            <c:showVal val="1"/>
            <c:showCatName val="0"/>
            <c:showSerName val="0"/>
            <c:showPercent val="0"/>
            <c:showBubbleSize val="0"/>
            <c:showLeaderLines val="0"/>
            <c:extLst>
              <c:ext xmlns:c15="http://schemas.microsoft.com/office/drawing/2012/chart" uri="{CE6537A1-D6FC-4f65-9D91-7224C49458BB}">
                <c15:layout/>
                <c15:showLeaderLines val="0"/>
              </c:ext>
            </c:extLst>
          </c:dLbls>
          <c:cat>
            <c:numRef>
              <c:f>Sheet1!$A$2</c:f>
              <c:numCache>
                <c:formatCode>General</c:formatCode>
                <c:ptCount val="1"/>
              </c:numCache>
            </c:numRef>
          </c:cat>
          <c:val>
            <c:numRef>
              <c:f>Sheet1!$C$2</c:f>
              <c:numCache>
                <c:formatCode>General</c:formatCode>
                <c:ptCount val="1"/>
                <c:pt idx="0">
                  <c:v>32.0</c:v>
                </c:pt>
              </c:numCache>
            </c:numRef>
          </c:val>
        </c:ser>
        <c:dLbls>
          <c:dLblPos val="outEnd"/>
          <c:showLegendKey val="0"/>
          <c:showVal val="1"/>
          <c:showCatName val="0"/>
          <c:showSerName val="0"/>
          <c:showPercent val="0"/>
          <c:showBubbleSize val="0"/>
        </c:dLbls>
        <c:gapWidth val="150"/>
        <c:axId val="1506856416"/>
        <c:axId val="1506858048"/>
      </c:barChart>
      <c:catAx>
        <c:axId val="1506856416"/>
        <c:scaling>
          <c:orientation val="minMax"/>
        </c:scaling>
        <c:delete val="0"/>
        <c:axPos val="b"/>
        <c:numFmt formatCode="General" sourceLinked="1"/>
        <c:majorTickMark val="out"/>
        <c:minorTickMark val="none"/>
        <c:tickLblPos val="nextTo"/>
        <c:crossAx val="1506858048"/>
        <c:crosses val="autoZero"/>
        <c:auto val="1"/>
        <c:lblAlgn val="ctr"/>
        <c:lblOffset val="100"/>
        <c:noMultiLvlLbl val="0"/>
      </c:catAx>
      <c:valAx>
        <c:axId val="1506858048"/>
        <c:scaling>
          <c:orientation val="minMax"/>
          <c:max val="100.0"/>
        </c:scaling>
        <c:delete val="0"/>
        <c:axPos val="l"/>
        <c:majorGridlines/>
        <c:numFmt formatCode="General" sourceLinked="1"/>
        <c:majorTickMark val="out"/>
        <c:minorTickMark val="none"/>
        <c:tickLblPos val="nextTo"/>
        <c:crossAx val="1506856416"/>
        <c:crosses val="autoZero"/>
        <c:crossBetween val="between"/>
      </c:valAx>
    </c:plotArea>
    <c:legend>
      <c:legendPos val="r"/>
      <c:layout/>
      <c:overlay val="0"/>
    </c:legend>
    <c:plotVisOnly val="1"/>
    <c:dispBlanksAs val="gap"/>
    <c:showDLblsOverMax val="0"/>
  </c:chart>
  <c:txPr>
    <a:bodyPr/>
    <a:lstStyle/>
    <a:p>
      <a:pPr>
        <a:defRPr sz="1800"/>
      </a:pPr>
      <a:endParaRPr lang="en-US"/>
    </a:p>
  </c:txPr>
  <c:externalData r:id="rId1">
    <c:autoUpdate val="0"/>
  </c:externalData>
</c:chartSpace>
</file>

<file path=ppt/drawings/_rels/vmlDrawing1.vml.rels><?xml version="1.0" encoding="UTF-8" standalone="yes"?>
<Relationships xmlns="http://schemas.openxmlformats.org/package/2006/relationships"><Relationship Id="rId1" Type="http://schemas.openxmlformats.org/officeDocument/2006/relationships/image" Target="../media/image20.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8.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0DFA7023-1E04-6240-9AF9-3D28FA740279}" type="datetime1">
              <a:rPr lang="en-US" smtClean="0"/>
              <a:t>10/11/17</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006356DC-A06E-C949-AF33-1089F2E6B23A}" type="slidenum">
              <a:rPr lang="en-US" smtClean="0"/>
              <a:t>‹#›</a:t>
            </a:fld>
            <a:endParaRPr lang="en-US"/>
          </a:p>
        </p:txBody>
      </p:sp>
    </p:spTree>
    <p:extLst>
      <p:ext uri="{BB962C8B-B14F-4D97-AF65-F5344CB8AC3E}">
        <p14:creationId xmlns:p14="http://schemas.microsoft.com/office/powerpoint/2010/main" val="2599001328"/>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7.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43559FF-6526-DC43-9E5E-4C8B1A638E2A}" type="datetime1">
              <a:rPr lang="en-US" smtClean="0"/>
              <a:t>10/11/17</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F9E2A242-7171-E749-BBD5-9E20DEE1E978}" type="slidenum">
              <a:rPr lang="en-US" smtClean="0"/>
              <a:t>‹#›</a:t>
            </a:fld>
            <a:endParaRPr lang="en-US"/>
          </a:p>
        </p:txBody>
      </p:sp>
    </p:spTree>
    <p:extLst>
      <p:ext uri="{BB962C8B-B14F-4D97-AF65-F5344CB8AC3E}">
        <p14:creationId xmlns:p14="http://schemas.microsoft.com/office/powerpoint/2010/main" val="3965863131"/>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7.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8.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_rels/notesSlide18.xml.rels><?xml version="1.0" encoding="UTF-8" standalone="yes"?>
<Relationships xmlns="http://schemas.openxmlformats.org/package/2006/relationships"><Relationship Id="rId3" Type="http://schemas.openxmlformats.org/officeDocument/2006/relationships/hyperlink" Target="http://www.goodreads.com/author/show/12008.Peter_F_Drucker" TargetMode="External"/><Relationship Id="rId4" Type="http://schemas.openxmlformats.org/officeDocument/2006/relationships/hyperlink" Target="http://www.goodreads.com/author/quotes/12008.Peter_F_Drucker" TargetMode="External"/><Relationship Id="rId5" Type="http://schemas.openxmlformats.org/officeDocument/2006/relationships/hyperlink" Target="http://www.goodreads.com/work/quotes/46993" TargetMode="External"/><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3.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5.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6.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7.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8.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9.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0.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2.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3.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8.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9.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0.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2.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4.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5.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6.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7.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8.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9.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0.xml"/></Relationships>
</file>

<file path=ppt/notesSlides/_rels/notesSlide4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2.xml"/></Relationships>
</file>

<file path=ppt/notesSlides/_rels/notesSlide4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5.xml"/></Relationships>
</file>

<file path=ppt/notesSlides/_rels/notesSlide4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7.xml"/></Relationships>
</file>

<file path=ppt/notesSlides/_rels/notesSlide4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8.xml"/></Relationships>
</file>

<file path=ppt/notesSlides/_rels/notesSlide4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9.xml"/></Relationships>
</file>

<file path=ppt/notesSlides/_rels/notesSlide4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6.xml"/></Relationships>
</file>

<file path=ppt/notesSlides/_rels/notesSlide5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7.xml"/></Relationships>
</file>

<file path=ppt/notesSlides/_rels/notesSlide5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8.xml"/></Relationships>
</file>

<file path=ppt/notesSlides/_rels/notesSlide5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1.xml"/></Relationships>
</file>

<file path=ppt/notesSlides/_rels/notesSlide5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3.xml"/></Relationships>
</file>

<file path=ppt/notesSlides/_rels/notesSlide5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4.xml"/></Relationships>
</file>

<file path=ppt/notesSlides/_rels/notesSlide5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9.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Introduce</a:t>
            </a:r>
            <a:r>
              <a:rPr lang="en-US" sz="1200" kern="1200" baseline="0" dirty="0" smtClean="0">
                <a:solidFill>
                  <a:schemeClr val="tx1"/>
                </a:solidFill>
                <a:effectLst/>
                <a:latin typeface="+mn-lt"/>
                <a:ea typeface="+mn-ea"/>
                <a:cs typeface="+mn-cs"/>
              </a:rPr>
              <a:t> me, Joe, Lisa</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Let me begin by saying thank you.  Thank you for being here and giving up your precious time.  </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You might be wondering </a:t>
            </a:r>
            <a:r>
              <a:rPr lang="is-IS" sz="1200" kern="1200" baseline="0" dirty="0" smtClean="0">
                <a:solidFill>
                  <a:schemeClr val="tx1"/>
                </a:solidFill>
                <a:effectLst/>
                <a:latin typeface="+mn-lt"/>
                <a:ea typeface="+mn-ea"/>
                <a:cs typeface="+mn-cs"/>
              </a:rPr>
              <a:t>…Why are you here?</a:t>
            </a:r>
          </a:p>
          <a:p>
            <a:endParaRPr lang="is-IS" sz="1200" kern="1200" baseline="0" dirty="0" smtClean="0">
              <a:solidFill>
                <a:schemeClr val="tx1"/>
              </a:solidFill>
              <a:effectLst/>
              <a:latin typeface="+mn-lt"/>
              <a:ea typeface="+mn-ea"/>
              <a:cs typeface="+mn-cs"/>
            </a:endParaRPr>
          </a:p>
          <a:p>
            <a:r>
              <a:rPr lang="is-IS" sz="1200" kern="1200" baseline="0" dirty="0" smtClean="0">
                <a:solidFill>
                  <a:schemeClr val="tx1"/>
                </a:solidFill>
                <a:effectLst/>
                <a:latin typeface="+mn-lt"/>
                <a:ea typeface="+mn-ea"/>
                <a:cs typeface="+mn-cs"/>
              </a:rPr>
              <a:t>A month ago I met withabout 60 pastors and we talked about how to start a revolution in generoisty in our churches.  We talked about moving from a culture of fund raising to a culture of generosity.  </a:t>
            </a:r>
          </a:p>
          <a:p>
            <a:endParaRPr lang="is-IS" sz="1200" kern="1200" baseline="0" dirty="0" smtClean="0">
              <a:solidFill>
                <a:schemeClr val="tx1"/>
              </a:solidFill>
              <a:effectLst/>
              <a:latin typeface="+mn-lt"/>
              <a:ea typeface="+mn-ea"/>
              <a:cs typeface="+mn-cs"/>
            </a:endParaRPr>
          </a:p>
          <a:p>
            <a:r>
              <a:rPr lang="is-IS" sz="1200" kern="1200" baseline="0" dirty="0" smtClean="0">
                <a:solidFill>
                  <a:schemeClr val="tx1"/>
                </a:solidFill>
                <a:effectLst/>
                <a:latin typeface="+mn-lt"/>
                <a:ea typeface="+mn-ea"/>
                <a:cs typeface="+mn-cs"/>
              </a:rPr>
              <a:t>You are here because of this video.....</a:t>
            </a:r>
          </a:p>
          <a:p>
            <a:endParaRPr lang="is-IS" sz="1200" kern="1200" baseline="0" dirty="0" smtClean="0">
              <a:solidFill>
                <a:schemeClr val="tx1"/>
              </a:solidFill>
              <a:effectLst/>
              <a:latin typeface="+mn-lt"/>
              <a:ea typeface="+mn-ea"/>
              <a:cs typeface="+mn-cs"/>
            </a:endParaRPr>
          </a:p>
          <a:p>
            <a:r>
              <a:rPr lang="is-IS" sz="1200" b="1" kern="1200" baseline="0" dirty="0" smtClean="0">
                <a:solidFill>
                  <a:schemeClr val="tx1"/>
                </a:solidFill>
                <a:effectLst/>
                <a:latin typeface="+mn-lt"/>
                <a:ea typeface="+mn-ea"/>
                <a:cs typeface="+mn-cs"/>
              </a:rPr>
              <a:t>SHOW THE DANCING MAN VIDEO</a:t>
            </a:r>
          </a:p>
          <a:p>
            <a:endParaRPr lang="is-IS" sz="1200" b="1" kern="1200" baseline="0" dirty="0" smtClean="0">
              <a:solidFill>
                <a:schemeClr val="tx1"/>
              </a:solidFill>
              <a:effectLst/>
              <a:latin typeface="+mn-lt"/>
              <a:ea typeface="+mn-ea"/>
              <a:cs typeface="+mn-cs"/>
            </a:endParaRPr>
          </a:p>
        </p:txBody>
      </p:sp>
      <p:sp>
        <p:nvSpPr>
          <p:cNvPr id="5" name="Slide Number Placeholder 4"/>
          <p:cNvSpPr>
            <a:spLocks noGrp="1"/>
          </p:cNvSpPr>
          <p:nvPr>
            <p:ph type="sldNum" sz="quarter" idx="10"/>
          </p:nvPr>
        </p:nvSpPr>
        <p:spPr/>
        <p:txBody>
          <a:bodyPr/>
          <a:lstStyle/>
          <a:p>
            <a:fld id="{F9E2A242-7171-E749-BBD5-9E20DEE1E978}" type="slidenum">
              <a:rPr lang="en-US" smtClean="0"/>
              <a:t>1</a:t>
            </a:fld>
            <a:endParaRPr lang="en-US"/>
          </a:p>
        </p:txBody>
      </p:sp>
    </p:spTree>
    <p:extLst>
      <p:ext uri="{BB962C8B-B14F-4D97-AF65-F5344CB8AC3E}">
        <p14:creationId xmlns:p14="http://schemas.microsoft.com/office/powerpoint/2010/main" val="432155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F9E2A242-7171-E749-BBD5-9E20DEE1E978}" type="slidenum">
              <a:rPr lang="en-US" smtClean="0"/>
              <a:t>2</a:t>
            </a:fld>
            <a:endParaRPr lang="en-US"/>
          </a:p>
        </p:txBody>
      </p:sp>
    </p:spTree>
    <p:extLst>
      <p:ext uri="{BB962C8B-B14F-4D97-AF65-F5344CB8AC3E}">
        <p14:creationId xmlns:p14="http://schemas.microsoft.com/office/powerpoint/2010/main" val="15487057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0000"/>
              </a:lnSpc>
              <a:defRPr/>
            </a:pPr>
            <a:r>
              <a:rPr lang="en-US" sz="1400" b="0" dirty="0" smtClean="0">
                <a:latin typeface="Times New Roman"/>
                <a:cs typeface="Times New Roman"/>
              </a:rPr>
              <a:t>As</a:t>
            </a:r>
            <a:r>
              <a:rPr lang="en-US" sz="1400" b="0" baseline="0" dirty="0" smtClean="0">
                <a:latin typeface="Times New Roman"/>
                <a:cs typeface="Times New Roman"/>
              </a:rPr>
              <a:t> we move forward we may be tempted to think that the most important question is what?</a:t>
            </a:r>
          </a:p>
          <a:p>
            <a:pPr>
              <a:lnSpc>
                <a:spcPct val="100000"/>
              </a:lnSpc>
              <a:defRPr/>
            </a:pPr>
            <a:endParaRPr lang="en-US" sz="1400" b="0" baseline="0" dirty="0" smtClean="0">
              <a:latin typeface="Times New Roman"/>
              <a:cs typeface="Times New Roman"/>
            </a:endParaRPr>
          </a:p>
          <a:p>
            <a:pPr>
              <a:lnSpc>
                <a:spcPct val="100000"/>
              </a:lnSpc>
              <a:defRPr/>
            </a:pPr>
            <a:r>
              <a:rPr lang="en-US" sz="1400" b="0" baseline="0" dirty="0" smtClean="0">
                <a:latin typeface="Times New Roman"/>
                <a:cs typeface="Times New Roman"/>
              </a:rPr>
              <a:t>What are we trying to do?</a:t>
            </a:r>
          </a:p>
          <a:p>
            <a:pPr>
              <a:lnSpc>
                <a:spcPct val="100000"/>
              </a:lnSpc>
              <a:defRPr/>
            </a:pPr>
            <a:endParaRPr lang="en-US" sz="1400" b="0" baseline="0" dirty="0" smtClean="0">
              <a:latin typeface="Times New Roman"/>
              <a:cs typeface="Times New Roman"/>
            </a:endParaRPr>
          </a:p>
          <a:p>
            <a:pPr>
              <a:lnSpc>
                <a:spcPct val="100000"/>
              </a:lnSpc>
              <a:defRPr/>
            </a:pPr>
            <a:endParaRPr lang="en-US" sz="1400" b="0" baseline="0" dirty="0" smtClean="0">
              <a:latin typeface="Times New Roman"/>
              <a:cs typeface="Times New Roman"/>
            </a:endParaRPr>
          </a:p>
          <a:p>
            <a:pPr>
              <a:lnSpc>
                <a:spcPct val="100000"/>
              </a:lnSpc>
              <a:defRPr/>
            </a:pPr>
            <a:r>
              <a:rPr lang="en-US" sz="1400" b="0" baseline="0" dirty="0" smtClean="0">
                <a:latin typeface="Times New Roman"/>
                <a:cs typeface="Times New Roman"/>
              </a:rPr>
              <a:t>Or maybe the How?</a:t>
            </a:r>
          </a:p>
          <a:p>
            <a:pPr>
              <a:lnSpc>
                <a:spcPct val="100000"/>
              </a:lnSpc>
              <a:defRPr/>
            </a:pPr>
            <a:endParaRPr lang="en-US" sz="1400" b="0" baseline="0" dirty="0" smtClean="0">
              <a:latin typeface="Times New Roman"/>
              <a:cs typeface="Times New Roman"/>
            </a:endParaRPr>
          </a:p>
          <a:p>
            <a:pPr>
              <a:lnSpc>
                <a:spcPct val="100000"/>
              </a:lnSpc>
              <a:defRPr/>
            </a:pPr>
            <a:r>
              <a:rPr lang="en-US" sz="1400" b="0" baseline="0" dirty="0" smtClean="0">
                <a:latin typeface="Times New Roman"/>
                <a:cs typeface="Times New Roman"/>
              </a:rPr>
              <a:t>NEXT SLIDE</a:t>
            </a:r>
          </a:p>
          <a:p>
            <a:pPr>
              <a:lnSpc>
                <a:spcPct val="100000"/>
              </a:lnSpc>
              <a:defRPr/>
            </a:pPr>
            <a:endParaRPr lang="en-US" sz="1400" b="0" baseline="0" dirty="0" smtClean="0">
              <a:latin typeface="Times New Roman"/>
              <a:cs typeface="Times New Roman"/>
            </a:endParaRPr>
          </a:p>
        </p:txBody>
      </p:sp>
    </p:spTree>
    <p:extLst>
      <p:ext uri="{BB962C8B-B14F-4D97-AF65-F5344CB8AC3E}">
        <p14:creationId xmlns:p14="http://schemas.microsoft.com/office/powerpoint/2010/main" val="200846231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Rectangle 1"/>
          <p:cNvSpPr>
            <a:spLocks noGrp="1" noRot="1" noChangeAspect="1" noChangeArrowheads="1"/>
          </p:cNvSpPr>
          <p:nvPr>
            <p:ph type="sldImg"/>
          </p:nvPr>
        </p:nvSpPr>
        <p:spPr>
          <a:xfrm>
            <a:off x="2736850" y="177800"/>
            <a:ext cx="1087438" cy="814388"/>
          </a:xfrm>
          <a:solidFill>
            <a:srgbClr val="FFFFFF"/>
          </a:solidFill>
          <a:ln/>
        </p:spPr>
      </p:sp>
      <p:sp>
        <p:nvSpPr>
          <p:cNvPr id="29698" name="Rectangle 2"/>
          <p:cNvSpPr>
            <a:spLocks noGrp="1" noChangeArrowheads="1"/>
          </p:cNvSpPr>
          <p:nvPr>
            <p:ph type="body" idx="1"/>
          </p:nvPr>
        </p:nvSpPr>
        <p:spPr>
          <a:ln/>
        </p:spPr>
        <p:txBody>
          <a:bodyPr/>
          <a:lstStyle/>
          <a:p>
            <a:pPr eaLnBrk="1" hangingPunct="1">
              <a:defRPr/>
            </a:pPr>
            <a:r>
              <a:rPr lang="en-US" sz="1050" dirty="0" smtClean="0">
                <a:latin typeface="Lucida Grande" charset="0"/>
                <a:cs typeface="Lucida Grande" charset="0"/>
                <a:sym typeface="Lucida Grande" charset="0"/>
              </a:rPr>
              <a:t> FUND RAISING</a:t>
            </a:r>
          </a:p>
          <a:p>
            <a:pPr eaLnBrk="1" hangingPunct="1">
              <a:defRPr/>
            </a:pPr>
            <a:endParaRPr lang="en-US" sz="1050" dirty="0" smtClean="0">
              <a:latin typeface="Lucida Grande" charset="0"/>
              <a:cs typeface="Lucida Grande" charset="0"/>
              <a:sym typeface="Lucida Grande" charset="0"/>
            </a:endParaRPr>
          </a:p>
          <a:p>
            <a:pPr eaLnBrk="1" hangingPunct="1">
              <a:defRPr/>
            </a:pPr>
            <a:r>
              <a:rPr lang="en-US" sz="1050" dirty="0" smtClean="0">
                <a:latin typeface="Lucida Grande" charset="0"/>
                <a:cs typeface="Lucida Grande" charset="0"/>
                <a:sym typeface="Lucida Grande" charset="0"/>
              </a:rPr>
              <a:t>The most important question is not what or how</a:t>
            </a:r>
          </a:p>
          <a:p>
            <a:pPr eaLnBrk="1" hangingPunct="1">
              <a:defRPr/>
            </a:pPr>
            <a:endParaRPr lang="en-US" sz="1050" dirty="0" smtClean="0">
              <a:latin typeface="Lucida Grande" charset="0"/>
              <a:cs typeface="Lucida Grande" charset="0"/>
              <a:sym typeface="Lucida Grande" charset="0"/>
            </a:endParaRPr>
          </a:p>
          <a:p>
            <a:pPr eaLnBrk="1" hangingPunct="1">
              <a:defRPr/>
            </a:pPr>
            <a:r>
              <a:rPr lang="en-US" sz="1050" dirty="0" smtClean="0">
                <a:latin typeface="Lucida Grande" charset="0"/>
                <a:cs typeface="Lucida Grande" charset="0"/>
                <a:sym typeface="Lucida Grande" charset="0"/>
              </a:rPr>
              <a:t>The most important question is WHY</a:t>
            </a:r>
          </a:p>
          <a:p>
            <a:pPr eaLnBrk="1" hangingPunct="1">
              <a:defRPr/>
            </a:pPr>
            <a:endParaRPr lang="en-US" sz="1050" dirty="0" smtClean="0">
              <a:latin typeface="Lucida Grande" charset="0"/>
              <a:cs typeface="Lucida Grande" charset="0"/>
              <a:sym typeface="Lucida Grande" charset="0"/>
            </a:endParaRPr>
          </a:p>
          <a:p>
            <a:pPr eaLnBrk="1" hangingPunct="1">
              <a:defRPr/>
            </a:pPr>
            <a:r>
              <a:rPr lang="en-US" sz="1050" dirty="0" smtClean="0">
                <a:latin typeface="Lucida Grande" charset="0"/>
                <a:cs typeface="Lucida Grande" charset="0"/>
                <a:sym typeface="Lucida Grande" charset="0"/>
              </a:rPr>
              <a:t>Here is a great video</a:t>
            </a:r>
          </a:p>
          <a:p>
            <a:pPr eaLnBrk="1" hangingPunct="1">
              <a:defRPr/>
            </a:pPr>
            <a:endParaRPr lang="en-US" sz="1050" dirty="0" smtClean="0">
              <a:latin typeface="Lucida Grande" charset="0"/>
              <a:cs typeface="Lucida Grande" charset="0"/>
              <a:sym typeface="Lucida Grande" charset="0"/>
            </a:endParaRPr>
          </a:p>
          <a:p>
            <a:pPr eaLnBrk="1" hangingPunct="1">
              <a:defRPr/>
            </a:pPr>
            <a:endParaRPr lang="en-US" sz="1050" dirty="0" smtClean="0">
              <a:latin typeface="Lucida Grande" charset="0"/>
              <a:cs typeface="Lucida Grande" charset="0"/>
              <a:sym typeface="Lucida Grande" charset="0"/>
            </a:endParaRPr>
          </a:p>
        </p:txBody>
      </p:sp>
    </p:spTree>
    <p:extLst>
      <p:ext uri="{BB962C8B-B14F-4D97-AF65-F5344CB8AC3E}">
        <p14:creationId xmlns:p14="http://schemas.microsoft.com/office/powerpoint/2010/main" val="205914737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a:t>
            </a:r>
            <a:r>
              <a:rPr lang="en-US" sz="1200" kern="1200" baseline="0" dirty="0" smtClean="0">
                <a:solidFill>
                  <a:schemeClr val="tx1"/>
                </a:solidFill>
                <a:effectLst/>
                <a:latin typeface="+mn-lt"/>
                <a:ea typeface="+mn-ea"/>
                <a:cs typeface="+mn-cs"/>
              </a:rPr>
              <a:t> most important stewardship verse is John 3:16.  For God so loved the world he </a:t>
            </a:r>
            <a:r>
              <a:rPr lang="is-IS" sz="1200" kern="1200" baseline="0" dirty="0" smtClean="0">
                <a:solidFill>
                  <a:schemeClr val="tx1"/>
                </a:solidFill>
                <a:effectLst/>
                <a:latin typeface="+mn-lt"/>
                <a:ea typeface="+mn-ea"/>
                <a:cs typeface="+mn-cs"/>
              </a:rPr>
              <a:t>…</a:t>
            </a:r>
          </a:p>
          <a:p>
            <a:pPr marL="0" marR="0" indent="0" algn="l" defTabSz="457200" rtl="0" eaLnBrk="1" fontAlgn="auto" latinLnBrk="0" hangingPunct="1">
              <a:lnSpc>
                <a:spcPct val="100000"/>
              </a:lnSpc>
              <a:spcBef>
                <a:spcPts val="0"/>
              </a:spcBef>
              <a:spcAft>
                <a:spcPts val="0"/>
              </a:spcAft>
              <a:buClrTx/>
              <a:buSzTx/>
              <a:buFontTx/>
              <a:buNone/>
              <a:tabLst/>
              <a:defRPr/>
            </a:pPr>
            <a:endParaRPr lang="is-I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is-I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is-I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is-IS" sz="1200" kern="1200" baseline="0" dirty="0" smtClean="0">
              <a:solidFill>
                <a:schemeClr val="tx1"/>
              </a:solidFill>
              <a:effectLst/>
              <a:latin typeface="+mn-lt"/>
              <a:ea typeface="+mn-ea"/>
              <a:cs typeface="+mn-cs"/>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C75A501-FA3F-1548-86EE-C2555A45399A}" type="slidenum">
              <a:rPr lang="en-US" smtClean="0"/>
              <a:t>7</a:t>
            </a:fld>
            <a:endParaRPr lang="en-US"/>
          </a:p>
        </p:txBody>
      </p:sp>
    </p:spTree>
    <p:extLst>
      <p:ext uri="{BB962C8B-B14F-4D97-AF65-F5344CB8AC3E}">
        <p14:creationId xmlns:p14="http://schemas.microsoft.com/office/powerpoint/2010/main" val="110966376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smtClean="0"/>
              <a:t>Around your tables what is your reaction to this why,</a:t>
            </a:r>
          </a:p>
          <a:p>
            <a:endParaRPr lang="en-US" sz="1400" dirty="0" smtClean="0"/>
          </a:p>
          <a:p>
            <a:r>
              <a:rPr lang="en-US" sz="1400" dirty="0" smtClean="0"/>
              <a:t>Does</a:t>
            </a:r>
            <a:r>
              <a:rPr lang="en-US" sz="1400" baseline="0" dirty="0" smtClean="0"/>
              <a:t> it resonate with your spirit?</a:t>
            </a:r>
          </a:p>
          <a:p>
            <a:endParaRPr lang="en-US" sz="1400" baseline="0" dirty="0" smtClean="0"/>
          </a:p>
          <a:p>
            <a:r>
              <a:rPr lang="en-US" sz="1400" baseline="0" dirty="0" smtClean="0"/>
              <a:t>Maybe not so much</a:t>
            </a:r>
          </a:p>
          <a:p>
            <a:endParaRPr lang="en-US" sz="1400" baseline="0" dirty="0" smtClean="0"/>
          </a:p>
          <a:p>
            <a:r>
              <a:rPr lang="en-US" sz="1400" baseline="0" dirty="0" smtClean="0"/>
              <a:t>Talk</a:t>
            </a:r>
          </a:p>
          <a:p>
            <a:endParaRPr lang="en-US" sz="1400" baseline="0" dirty="0" smtClean="0"/>
          </a:p>
          <a:p>
            <a:r>
              <a:rPr lang="en-US" sz="1400" baseline="0" dirty="0" smtClean="0"/>
              <a:t>Sometimes we lose this sense of Why because we are caught up in our immediate needs</a:t>
            </a:r>
          </a:p>
          <a:p>
            <a:endParaRPr lang="en-US" sz="1400" baseline="0" dirty="0" smtClean="0"/>
          </a:p>
          <a:p>
            <a:r>
              <a:rPr lang="en-US" sz="1400" baseline="0" dirty="0" smtClean="0"/>
              <a:t>Budgets, buildings and bills     </a:t>
            </a:r>
          </a:p>
          <a:p>
            <a:endParaRPr lang="en-US" sz="1400" baseline="0" dirty="0" smtClean="0"/>
          </a:p>
          <a:p>
            <a:r>
              <a:rPr lang="en-US" sz="1400" baseline="0" dirty="0" smtClean="0"/>
              <a:t>Lets talk for a few minutes about the current reality of giving in the United States</a:t>
            </a:r>
            <a:endParaRPr lang="en-US" sz="1400" dirty="0"/>
          </a:p>
        </p:txBody>
      </p:sp>
      <p:sp>
        <p:nvSpPr>
          <p:cNvPr id="4" name="Slide Number Placeholder 3"/>
          <p:cNvSpPr>
            <a:spLocks noGrp="1"/>
          </p:cNvSpPr>
          <p:nvPr>
            <p:ph type="sldNum" sz="quarter" idx="10"/>
          </p:nvPr>
        </p:nvSpPr>
        <p:spPr/>
        <p:txBody>
          <a:bodyPr/>
          <a:lstStyle/>
          <a:p>
            <a:fld id="{DC75A501-FA3F-1548-86EE-C2555A45399A}" type="slidenum">
              <a:rPr lang="en-US" smtClean="0"/>
              <a:t>8</a:t>
            </a:fld>
            <a:endParaRPr lang="en-US"/>
          </a:p>
        </p:txBody>
      </p:sp>
    </p:spTree>
    <p:extLst>
      <p:ext uri="{BB962C8B-B14F-4D97-AF65-F5344CB8AC3E}">
        <p14:creationId xmlns:p14="http://schemas.microsoft.com/office/powerpoint/2010/main" val="60638387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Lets now talk about reality.</a:t>
            </a:r>
            <a:r>
              <a:rPr lang="en-US" sz="1200" kern="1200" baseline="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The numbers, the current state of giving in the United States speaks of our need for a revolution.</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Episcopalians give 2% to charities – 55% of that 2% goes to religion (church) for a total of 1.1%</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Presbyterians give 1.8% to charities – 53.9% of that 1.8% goes to religion (church) for a total of 1.0%</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Lutherans give 1.7% to charities – 61.8% of that 1.7% goes to religion (church) for a total of 1.1%</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Methodists give1.6% to charities – 61.5% of that 1.6% goes to religion (church) for a total of 1%</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Catholics give 1.5% to charities – 50.7% of that 1.5% goes to religion (church) for a total of .8%</a:t>
            </a:r>
          </a:p>
          <a:p>
            <a:endParaRPr lang="en-US" sz="1200" i="1" kern="1200" dirty="0" smtClean="0">
              <a:solidFill>
                <a:schemeClr val="tx1"/>
              </a:solidFill>
              <a:effectLst/>
              <a:latin typeface="+mn-lt"/>
              <a:ea typeface="+mn-ea"/>
              <a:cs typeface="+mn-cs"/>
            </a:endParaRPr>
          </a:p>
          <a:p>
            <a:r>
              <a:rPr lang="en-US" sz="1200" i="1" kern="1200" dirty="0" smtClean="0">
                <a:solidFill>
                  <a:schemeClr val="tx1"/>
                </a:solidFill>
                <a:effectLst/>
                <a:latin typeface="+mn-lt"/>
                <a:ea typeface="+mn-ea"/>
                <a:cs typeface="+mn-cs"/>
              </a:rPr>
              <a:t>Patrick Rooney, Religious Giving 2010</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 </a:t>
            </a:r>
          </a:p>
          <a:p>
            <a:endParaRPr lang="en-US" sz="1200" b="1" kern="1200" dirty="0" smtClean="0">
              <a:solidFill>
                <a:schemeClr val="tx1"/>
              </a:solidFill>
              <a:effectLst/>
              <a:latin typeface="+mn-lt"/>
              <a:ea typeface="+mn-ea"/>
              <a:cs typeface="+mn-cs"/>
            </a:endParaRPr>
          </a:p>
          <a:p>
            <a:r>
              <a:rPr lang="en-US" sz="1200" i="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C75A501-FA3F-1548-86EE-C2555A45399A}" type="slidenum">
              <a:rPr lang="en-US" smtClean="0"/>
              <a:t>9</a:t>
            </a:fld>
            <a:endParaRPr lang="en-US"/>
          </a:p>
        </p:txBody>
      </p:sp>
    </p:spTree>
    <p:extLst>
      <p:ext uri="{BB962C8B-B14F-4D97-AF65-F5344CB8AC3E}">
        <p14:creationId xmlns:p14="http://schemas.microsoft.com/office/powerpoint/2010/main" val="41841640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From 1987 to 2015 giving to religion as a percent of total charitable giving has declined from 52% to 32%.</a:t>
            </a:r>
          </a:p>
          <a:p>
            <a:r>
              <a:rPr lang="en-US" sz="1200" i="1" kern="1200" dirty="0" smtClean="0">
                <a:solidFill>
                  <a:schemeClr val="tx1"/>
                </a:solidFill>
                <a:effectLst/>
                <a:latin typeface="+mn-lt"/>
                <a:ea typeface="+mn-ea"/>
                <a:cs typeface="+mn-cs"/>
              </a:rPr>
              <a:t>Giving USA Foundation Survey 2013</a:t>
            </a:r>
            <a:endParaRPr lang="en-US" sz="1200" kern="1200" dirty="0" smtClean="0">
              <a:solidFill>
                <a:schemeClr val="tx1"/>
              </a:solidFill>
              <a:effectLst/>
              <a:latin typeface="+mn-lt"/>
              <a:ea typeface="+mn-ea"/>
              <a:cs typeface="+mn-cs"/>
            </a:endParaRPr>
          </a:p>
          <a:p>
            <a:r>
              <a:rPr lang="en-US" sz="1200" i="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From 2012-2015 charitable giving increased by 4.1%.  Giving to religion as a subset increased</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 by 2.7 percent.</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Giving to religion was next to last in terms of increases.</a:t>
            </a:r>
            <a:r>
              <a:rPr lang="en-US" sz="1200" kern="1200" baseline="0" dirty="0" smtClean="0">
                <a:solidFill>
                  <a:schemeClr val="tx1"/>
                </a:solidFill>
                <a:effectLst/>
                <a:latin typeface="+mn-lt"/>
                <a:ea typeface="+mn-ea"/>
                <a:cs typeface="+mn-cs"/>
              </a:rPr>
              <a:t>  Giving to education increased by 8.9%</a:t>
            </a:r>
            <a:endParaRPr lang="en-US" sz="1200" kern="1200" dirty="0" smtClean="0">
              <a:solidFill>
                <a:schemeClr val="tx1"/>
              </a:solidFill>
              <a:effectLst/>
              <a:latin typeface="+mn-lt"/>
              <a:ea typeface="+mn-ea"/>
              <a:cs typeface="+mn-cs"/>
            </a:endParaRPr>
          </a:p>
          <a:p>
            <a:pPr lvl="0"/>
            <a:endParaRPr lang="en-US" sz="1200" kern="1200" dirty="0" smtClean="0">
              <a:solidFill>
                <a:schemeClr val="tx1"/>
              </a:solidFill>
              <a:effectLst/>
              <a:latin typeface="+mn-lt"/>
              <a:ea typeface="+mn-ea"/>
              <a:cs typeface="+mn-cs"/>
            </a:endParaRPr>
          </a:p>
          <a:p>
            <a:r>
              <a:rPr lang="en-US" sz="1200" i="1" kern="1200" dirty="0" smtClean="0">
                <a:solidFill>
                  <a:schemeClr val="tx1"/>
                </a:solidFill>
                <a:effectLst/>
                <a:latin typeface="+mn-lt"/>
                <a:ea typeface="+mn-ea"/>
                <a:cs typeface="+mn-cs"/>
              </a:rPr>
              <a:t>Giving USA Foundation Survey  2015</a:t>
            </a:r>
          </a:p>
          <a:p>
            <a:endParaRPr lang="en-US" sz="1200" i="1" kern="1200" dirty="0" smtClean="0">
              <a:solidFill>
                <a:schemeClr val="tx1"/>
              </a:solidFill>
              <a:effectLst/>
              <a:latin typeface="+mn-lt"/>
              <a:ea typeface="+mn-ea"/>
              <a:cs typeface="+mn-cs"/>
            </a:endParaRPr>
          </a:p>
          <a:p>
            <a:r>
              <a:rPr lang="en-US" sz="1200" i="0" kern="1200" dirty="0" smtClean="0">
                <a:solidFill>
                  <a:schemeClr val="tx1"/>
                </a:solidFill>
                <a:effectLst/>
                <a:latin typeface="+mn-lt"/>
                <a:ea typeface="+mn-ea"/>
                <a:cs typeface="+mn-cs"/>
              </a:rPr>
              <a:t>Lets</a:t>
            </a:r>
            <a:r>
              <a:rPr lang="en-US" sz="1200" i="0" kern="1200" baseline="0" dirty="0" smtClean="0">
                <a:solidFill>
                  <a:schemeClr val="tx1"/>
                </a:solidFill>
                <a:effectLst/>
                <a:latin typeface="+mn-lt"/>
                <a:ea typeface="+mn-ea"/>
                <a:cs typeface="+mn-cs"/>
              </a:rPr>
              <a:t> move from cold hard statistics to a Tale of 2 Churches</a:t>
            </a:r>
            <a:endParaRPr lang="en-US" sz="1200" i="0" kern="1200" dirty="0" smtClean="0">
              <a:solidFill>
                <a:schemeClr val="tx1"/>
              </a:solidFill>
              <a:effectLst/>
              <a:latin typeface="+mn-lt"/>
              <a:ea typeface="+mn-ea"/>
              <a:cs typeface="+mn-cs"/>
            </a:endParaRPr>
          </a:p>
          <a:p>
            <a:r>
              <a:rPr lang="en-US" sz="1200" i="1" kern="1200" dirty="0" smtClean="0">
                <a:solidFill>
                  <a:schemeClr val="tx1"/>
                </a:solidFill>
                <a:effectLst/>
                <a:latin typeface="+mn-lt"/>
                <a:ea typeface="+mn-ea"/>
                <a:cs typeface="+mn-cs"/>
              </a:rPr>
              <a:t> </a:t>
            </a:r>
          </a:p>
        </p:txBody>
      </p:sp>
      <p:sp>
        <p:nvSpPr>
          <p:cNvPr id="4" name="Slide Number Placeholder 3"/>
          <p:cNvSpPr>
            <a:spLocks noGrp="1"/>
          </p:cNvSpPr>
          <p:nvPr>
            <p:ph type="sldNum" sz="quarter" idx="10"/>
          </p:nvPr>
        </p:nvSpPr>
        <p:spPr/>
        <p:txBody>
          <a:bodyPr/>
          <a:lstStyle/>
          <a:p>
            <a:fld id="{DC75A501-FA3F-1548-86EE-C2555A45399A}" type="slidenum">
              <a:rPr lang="en-US" smtClean="0"/>
              <a:t>10</a:t>
            </a:fld>
            <a:endParaRPr lang="en-US"/>
          </a:p>
        </p:txBody>
      </p:sp>
    </p:spTree>
    <p:extLst>
      <p:ext uri="{BB962C8B-B14F-4D97-AF65-F5344CB8AC3E}">
        <p14:creationId xmlns:p14="http://schemas.microsoft.com/office/powerpoint/2010/main" val="399812580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kern="1200" dirty="0" smtClean="0">
                <a:solidFill>
                  <a:schemeClr val="tx1"/>
                </a:solidFill>
                <a:effectLst/>
                <a:latin typeface="+mn-lt"/>
                <a:ea typeface="+mn-ea"/>
                <a:cs typeface="+mn-cs"/>
              </a:rPr>
              <a:t>In 2010, I conducted two capital campaigns.  One was located in a blighted urban area with considerably high unemployment and an extremely high rate of incarceration for males.  The other was in a wealthy suburban area often touted as one of the 10 best places to live in America.  The giving statistics were amazingly similar, both had over 35% of their active giving families giving LESS than $300.  For the rich white suburbanites that should be one big pile of crap.  Truthfully, most refused to see or to even smell this pile of crap.  In fact, when forced to acknowledge this pile of crap, they gave reasons and excuses of why this pile of crap is perfectly acceptable.  After all…</a:t>
            </a:r>
          </a:p>
          <a:p>
            <a:pPr lvl="0"/>
            <a:r>
              <a:rPr lang="en-US" sz="1400" kern="1200" dirty="0" smtClean="0">
                <a:solidFill>
                  <a:schemeClr val="tx1"/>
                </a:solidFill>
                <a:effectLst/>
                <a:latin typeface="+mn-lt"/>
                <a:ea typeface="+mn-ea"/>
                <a:cs typeface="+mn-cs"/>
              </a:rPr>
              <a:t>We have high levels of income but our cost of living is high. </a:t>
            </a:r>
          </a:p>
          <a:p>
            <a:r>
              <a:rPr lang="en-US" sz="1400" kern="1200" dirty="0" smtClean="0">
                <a:solidFill>
                  <a:schemeClr val="tx1"/>
                </a:solidFill>
                <a:effectLst/>
                <a:latin typeface="+mn-lt"/>
                <a:ea typeface="+mn-ea"/>
                <a:cs typeface="+mn-cs"/>
              </a:rPr>
              <a:t> </a:t>
            </a:r>
          </a:p>
          <a:p>
            <a:pPr lvl="0"/>
            <a:r>
              <a:rPr lang="en-US" sz="1400" kern="1200" dirty="0" smtClean="0">
                <a:solidFill>
                  <a:schemeClr val="tx1"/>
                </a:solidFill>
                <a:effectLst/>
                <a:latin typeface="+mn-lt"/>
                <a:ea typeface="+mn-ea"/>
                <a:cs typeface="+mn-cs"/>
              </a:rPr>
              <a:t>Yes, we could give more but we have 2 children we are going to need to put through college.</a:t>
            </a:r>
          </a:p>
          <a:p>
            <a:r>
              <a:rPr lang="en-US" sz="1400" kern="1200" dirty="0" smtClean="0">
                <a:solidFill>
                  <a:schemeClr val="tx1"/>
                </a:solidFill>
                <a:effectLst/>
                <a:latin typeface="+mn-lt"/>
                <a:ea typeface="+mn-ea"/>
                <a:cs typeface="+mn-cs"/>
              </a:rPr>
              <a:t>  </a:t>
            </a:r>
          </a:p>
          <a:p>
            <a:pPr lvl="0"/>
            <a:r>
              <a:rPr lang="en-US" sz="1400" kern="1200" dirty="0" smtClean="0">
                <a:solidFill>
                  <a:schemeClr val="tx1"/>
                </a:solidFill>
                <a:effectLst/>
                <a:latin typeface="+mn-lt"/>
                <a:ea typeface="+mn-ea"/>
                <a:cs typeface="+mn-cs"/>
              </a:rPr>
              <a:t>Well you know the economy has hit us hard as well, people just can’t afford to give. </a:t>
            </a:r>
          </a:p>
          <a:p>
            <a:pPr lvl="0"/>
            <a:endParaRPr lang="en-US" sz="1400" kern="1200" dirty="0" smtClean="0">
              <a:solidFill>
                <a:schemeClr val="tx1"/>
              </a:solidFill>
              <a:effectLst/>
              <a:latin typeface="+mn-lt"/>
              <a:ea typeface="+mn-ea"/>
              <a:cs typeface="+mn-cs"/>
            </a:endParaRPr>
          </a:p>
          <a:p>
            <a:pPr lvl="0"/>
            <a:r>
              <a:rPr lang="en-US" sz="1400" kern="1200" dirty="0" smtClean="0">
                <a:solidFill>
                  <a:schemeClr val="tx1"/>
                </a:solidFill>
                <a:effectLst/>
                <a:latin typeface="+mn-lt"/>
                <a:ea typeface="+mn-ea"/>
                <a:cs typeface="+mn-cs"/>
              </a:rPr>
              <a:t>So what are we going to do</a:t>
            </a:r>
            <a:r>
              <a:rPr lang="is-IS" sz="1400" kern="1200" dirty="0" smtClean="0">
                <a:solidFill>
                  <a:schemeClr val="tx1"/>
                </a:solidFill>
                <a:effectLst/>
                <a:latin typeface="+mn-lt"/>
                <a:ea typeface="+mn-ea"/>
                <a:cs typeface="+mn-cs"/>
              </a:rPr>
              <a:t>…</a:t>
            </a:r>
            <a:endParaRPr lang="en-US" sz="1400" kern="1200" dirty="0" smtClean="0">
              <a:solidFill>
                <a:schemeClr val="tx1"/>
              </a:solidFill>
              <a:effectLst/>
              <a:latin typeface="+mn-lt"/>
              <a:ea typeface="+mn-ea"/>
              <a:cs typeface="+mn-cs"/>
            </a:endParaRPr>
          </a:p>
          <a:p>
            <a:r>
              <a:rPr lang="en-US" sz="1400" kern="1200" dirty="0" smtClean="0">
                <a:solidFill>
                  <a:schemeClr val="tx1"/>
                </a:solidFill>
                <a:effectLst/>
                <a:latin typeface="+mn-lt"/>
                <a:ea typeface="+mn-ea"/>
                <a:cs typeface="+mn-cs"/>
              </a:rPr>
              <a:t> </a:t>
            </a:r>
          </a:p>
          <a:p>
            <a:endParaRPr lang="en-US" dirty="0"/>
          </a:p>
        </p:txBody>
      </p:sp>
      <p:sp>
        <p:nvSpPr>
          <p:cNvPr id="4" name="Slide Number Placeholder 3"/>
          <p:cNvSpPr>
            <a:spLocks noGrp="1"/>
          </p:cNvSpPr>
          <p:nvPr>
            <p:ph type="sldNum" sz="quarter" idx="10"/>
          </p:nvPr>
        </p:nvSpPr>
        <p:spPr/>
        <p:txBody>
          <a:bodyPr/>
          <a:lstStyle/>
          <a:p>
            <a:fld id="{DC75A501-FA3F-1548-86EE-C2555A45399A}" type="slidenum">
              <a:rPr lang="en-US" smtClean="0"/>
              <a:t>11</a:t>
            </a:fld>
            <a:endParaRPr lang="en-US"/>
          </a:p>
        </p:txBody>
      </p:sp>
    </p:spTree>
    <p:extLst>
      <p:ext uri="{BB962C8B-B14F-4D97-AF65-F5344CB8AC3E}">
        <p14:creationId xmlns:p14="http://schemas.microsoft.com/office/powerpoint/2010/main" val="6609376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We are going to be doing both of these at the same time.  </a:t>
            </a:r>
          </a:p>
          <a:p>
            <a:endParaRPr lang="en-US" dirty="0" smtClean="0"/>
          </a:p>
          <a:p>
            <a:r>
              <a:rPr lang="en-US" dirty="0" smtClean="0"/>
              <a:t>Some</a:t>
            </a:r>
            <a:r>
              <a:rPr lang="en-US" baseline="0" dirty="0" smtClean="0"/>
              <a:t> are going to be difficult and may be overwhelming    Don’t worry about it, don’t let it stop you</a:t>
            </a:r>
          </a:p>
          <a:p>
            <a:endParaRPr lang="en-US" baseline="0" dirty="0" smtClean="0"/>
          </a:p>
          <a:p>
            <a:r>
              <a:rPr lang="en-US" baseline="0" dirty="0" smtClean="0"/>
              <a:t>Some will be relatively easy to initiate and will bring results—those results and success stories will then enable you and encourage you to tackle some of the more difficult and long range items.  </a:t>
            </a:r>
          </a:p>
          <a:p>
            <a:endParaRPr lang="en-US" baseline="0" dirty="0" smtClean="0"/>
          </a:p>
          <a:p>
            <a:r>
              <a:rPr lang="en-US" baseline="0" dirty="0" smtClean="0"/>
              <a:t>BREAK</a:t>
            </a:r>
            <a:endParaRPr lang="en-US" dirty="0"/>
          </a:p>
        </p:txBody>
      </p:sp>
      <p:sp>
        <p:nvSpPr>
          <p:cNvPr id="4" name="Slide Number Placeholder 3"/>
          <p:cNvSpPr>
            <a:spLocks noGrp="1"/>
          </p:cNvSpPr>
          <p:nvPr>
            <p:ph type="sldNum" sz="quarter" idx="10"/>
          </p:nvPr>
        </p:nvSpPr>
        <p:spPr/>
        <p:txBody>
          <a:bodyPr/>
          <a:lstStyle/>
          <a:p>
            <a:fld id="{DC75A501-FA3F-1548-86EE-C2555A45399A}" type="slidenum">
              <a:rPr lang="en-US" smtClean="0"/>
              <a:t>12</a:t>
            </a:fld>
            <a:endParaRPr lang="en-US"/>
          </a:p>
        </p:txBody>
      </p:sp>
    </p:spTree>
    <p:extLst>
      <p:ext uri="{BB962C8B-B14F-4D97-AF65-F5344CB8AC3E}">
        <p14:creationId xmlns:p14="http://schemas.microsoft.com/office/powerpoint/2010/main" val="146079043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2"/>
          <p:cNvSpPr>
            <a:spLocks noGrp="1" noRot="1" noChangeAspect="1" noChangeArrowheads="1" noTextEdit="1"/>
          </p:cNvSpPr>
          <p:nvPr>
            <p:ph type="sldImg"/>
          </p:nvPr>
        </p:nvSpPr>
        <p:spPr>
          <a:xfrm>
            <a:off x="1143000" y="685800"/>
            <a:ext cx="4573588" cy="3429000"/>
          </a:xfrm>
          <a:solidFill>
            <a:srgbClr val="FFFFFF"/>
          </a:solidFill>
          <a:ln/>
        </p:spPr>
      </p:sp>
      <p:sp>
        <p:nvSpPr>
          <p:cNvPr id="75779" name="Rectangle 3"/>
          <p:cNvSpPr>
            <a:spLocks noGrp="1" noChangeArrowheads="1"/>
          </p:cNvSpPr>
          <p:nvPr>
            <p:ph type="body" idx="1"/>
          </p:nvPr>
        </p:nvSpPr>
        <p:spPr>
          <a:solidFill>
            <a:srgbClr val="FFFFFF"/>
          </a:solidFill>
          <a:ln>
            <a:solidFill>
              <a:srgbClr val="000000"/>
            </a:solidFill>
          </a:ln>
          <a:extLst>
            <a:ext uri="{FAA26D3D-D897-4be2-8F04-BA451C77F1D7}">
              <ma14:placeholderFlag xmlns:ma14="http://schemas.microsoft.com/office/mac/drawingml/2011/main" val="1"/>
            </a:ext>
          </a:extLst>
        </p:spPr>
        <p:txBody>
          <a:bodyPr lIns="92446" tIns="46223" rIns="92446" bIns="46223"/>
          <a:lstStyle/>
          <a:p>
            <a:r>
              <a:rPr lang="en-US" sz="1200" kern="1200" dirty="0" smtClean="0">
                <a:solidFill>
                  <a:schemeClr val="tx1"/>
                </a:solidFill>
                <a:effectLst/>
                <a:latin typeface="+mn-lt"/>
                <a:ea typeface="+mn-ea"/>
                <a:cs typeface="+mn-cs"/>
              </a:rPr>
              <a:t>Now we are going to shift gears.  Lisa Greenwood,  Introduce her.  Bishops and Ds  wrestle with issues faced by our churches.</a:t>
            </a:r>
            <a:r>
              <a:rPr lang="en-US" sz="1200" kern="1200" baseline="0" dirty="0" smtClean="0">
                <a:solidFill>
                  <a:schemeClr val="tx1"/>
                </a:solidFill>
                <a:effectLst/>
                <a:latin typeface="+mn-lt"/>
                <a:ea typeface="+mn-ea"/>
                <a:cs typeface="+mn-cs"/>
              </a:rPr>
              <a:t>  </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What is happening—Why are so many churches closing.  Why are we faced with 30% of our churches closing by 2030?  (Don House, special report to GCFA)</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If we don’t deal with the real issues facing churches we are just putting band aids on a cancerous tumor.  Generosity has to be taken within the context of larger church systems.  </a:t>
            </a:r>
            <a:endParaRPr lang="en-US" sz="1200" kern="1200" dirty="0" smtClean="0">
              <a:solidFill>
                <a:schemeClr val="tx1"/>
              </a:solidFill>
              <a:effectLst/>
              <a:latin typeface="+mn-lt"/>
              <a:ea typeface="+mn-ea"/>
              <a:cs typeface="+mn-cs"/>
            </a:endParaRPr>
          </a:p>
          <a:p>
            <a:endParaRPr lang="en-US" sz="1200" kern="1200" dirty="0" smtClean="0">
              <a:solidFill>
                <a:schemeClr val="tx1"/>
              </a:solidFill>
              <a:effectLst/>
              <a:latin typeface="+mn-lt"/>
              <a:ea typeface="+mn-ea"/>
              <a:cs typeface="+mn-cs"/>
            </a:endParaRP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Story of </a:t>
            </a:r>
            <a:r>
              <a:rPr lang="en-US" sz="1200" b="1" kern="1200" dirty="0" smtClean="0">
                <a:solidFill>
                  <a:schemeClr val="tx1"/>
                </a:solidFill>
                <a:effectLst/>
                <a:latin typeface="+mn-lt"/>
                <a:ea typeface="+mn-ea"/>
                <a:cs typeface="+mn-cs"/>
              </a:rPr>
              <a:t>Choluteca Bridge</a:t>
            </a:r>
            <a:r>
              <a:rPr lang="en-US" sz="1200" kern="1200" dirty="0" smtClean="0">
                <a:solidFill>
                  <a:schemeClr val="tx1"/>
                </a:solidFill>
                <a:effectLst/>
                <a:latin typeface="+mn-lt"/>
                <a:ea typeface="+mn-ea"/>
                <a:cs typeface="+mn-cs"/>
              </a:rPr>
              <a:t> in Honduras,</a:t>
            </a:r>
          </a:p>
          <a:p>
            <a:r>
              <a:rPr lang="en-US" sz="1200" kern="1200" dirty="0" smtClean="0">
                <a:solidFill>
                  <a:schemeClr val="tx1"/>
                </a:solidFill>
                <a:effectLst/>
                <a:latin typeface="+mn-lt"/>
                <a:ea typeface="+mn-ea"/>
                <a:cs typeface="+mn-cs"/>
              </a:rPr>
              <a:t>Hurricane Mitch 1998, </a:t>
            </a:r>
          </a:p>
          <a:p>
            <a:r>
              <a:rPr lang="en-US" sz="1200" kern="1200" dirty="0" smtClean="0">
                <a:solidFill>
                  <a:schemeClr val="tx1"/>
                </a:solidFill>
                <a:effectLst/>
                <a:latin typeface="+mn-lt"/>
                <a:ea typeface="+mn-ea"/>
                <a:cs typeface="+mn-cs"/>
              </a:rPr>
              <a:t>Choluteca River moved</a:t>
            </a:r>
          </a:p>
          <a:p>
            <a:r>
              <a:rPr lang="en-US" sz="1200" kern="1200" dirty="0" smtClean="0">
                <a:solidFill>
                  <a:schemeClr val="tx1"/>
                </a:solidFill>
                <a:effectLst/>
                <a:latin typeface="+mn-lt"/>
                <a:ea typeface="+mn-ea"/>
                <a:cs typeface="+mn-cs"/>
              </a:rPr>
              <a:t>Highways wiped out on either side.</a:t>
            </a:r>
          </a:p>
          <a:p>
            <a:r>
              <a:rPr lang="en-US" sz="1200" kern="1200" dirty="0" smtClean="0">
                <a:solidFill>
                  <a:schemeClr val="tx1"/>
                </a:solidFill>
                <a:effectLst/>
                <a:latin typeface="+mn-lt"/>
                <a:ea typeface="+mn-ea"/>
                <a:cs typeface="+mn-cs"/>
              </a:rPr>
              <a:t>The purpose remains the same.  THE WHY IS STILL THE WHY</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But</a:t>
            </a:r>
            <a:r>
              <a:rPr lang="en-US" sz="1200" kern="1200" baseline="0" dirty="0" smtClean="0">
                <a:solidFill>
                  <a:schemeClr val="tx1"/>
                </a:solidFill>
                <a:effectLst/>
                <a:latin typeface="+mn-lt"/>
                <a:ea typeface="+mn-ea"/>
                <a:cs typeface="+mn-cs"/>
              </a:rPr>
              <a:t> reality had shifted and changed.  THE NEED REMAINS BUT WITH THE SHIFTING REALITY- THE HOW-–THE BRIDGE NO LONGER WORKS</a:t>
            </a:r>
            <a:endParaRPr lang="en-US" sz="1200" kern="1200" dirty="0" smtClean="0">
              <a:solidFill>
                <a:schemeClr val="tx1"/>
              </a:solidFill>
              <a:effectLst/>
              <a:latin typeface="+mn-lt"/>
              <a:ea typeface="+mn-ea"/>
              <a:cs typeface="+mn-cs"/>
            </a:endParaRP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People</a:t>
            </a:r>
            <a:r>
              <a:rPr lang="en-US" sz="1200" kern="1200" baseline="0" dirty="0" smtClean="0">
                <a:solidFill>
                  <a:schemeClr val="tx1"/>
                </a:solidFill>
                <a:effectLst/>
                <a:latin typeface="+mn-lt"/>
                <a:ea typeface="+mn-ea"/>
                <a:cs typeface="+mn-cs"/>
              </a:rPr>
              <a:t> still need and still want faith and purpose and meaning</a:t>
            </a:r>
            <a:r>
              <a:rPr lang="en-US" sz="1200" kern="1200" dirty="0" smtClean="0">
                <a:solidFill>
                  <a:schemeClr val="tx1"/>
                </a:solidFill>
                <a:effectLst/>
                <a:latin typeface="+mn-lt"/>
                <a:ea typeface="+mn-ea"/>
                <a:cs typeface="+mn-cs"/>
              </a:rPr>
              <a:t>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In fact according to research </a:t>
            </a:r>
            <a:r>
              <a:rPr lang="en-US" sz="1200" kern="1200" dirty="0" err="1" smtClean="0">
                <a:solidFill>
                  <a:schemeClr val="tx1"/>
                </a:solidFill>
                <a:effectLst/>
                <a:latin typeface="+mn-lt"/>
                <a:ea typeface="+mn-ea"/>
                <a:cs typeface="+mn-cs"/>
              </a:rPr>
              <a:t>millenials</a:t>
            </a:r>
            <a:r>
              <a:rPr lang="en-US" sz="1200" kern="1200" dirty="0" smtClean="0">
                <a:solidFill>
                  <a:schemeClr val="tx1"/>
                </a:solidFill>
                <a:effectLst/>
                <a:latin typeface="+mn-lt"/>
                <a:ea typeface="+mn-ea"/>
                <a:cs typeface="+mn-cs"/>
              </a:rPr>
              <a:t> and others are seeking BUT</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They</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are </a:t>
            </a:r>
            <a:r>
              <a:rPr lang="en-US" sz="1200" b="1" kern="1200" dirty="0" smtClean="0">
                <a:solidFill>
                  <a:schemeClr val="tx1"/>
                </a:solidFill>
                <a:effectLst/>
                <a:latin typeface="+mn-lt"/>
                <a:ea typeface="+mn-ea"/>
                <a:cs typeface="+mn-cs"/>
              </a:rPr>
              <a:t>seeking outside the church</a:t>
            </a:r>
            <a:r>
              <a:rPr lang="en-US" sz="1200" kern="1200" dirty="0" smtClean="0">
                <a:solidFill>
                  <a:schemeClr val="tx1"/>
                </a:solidFill>
                <a:effectLst/>
                <a:latin typeface="+mn-lt"/>
                <a:ea typeface="+mn-ea"/>
                <a:cs typeface="+mn-cs"/>
              </a:rPr>
              <a:t>, outside of organized religion</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The river has moved.  But the church, the bridge in many places has stayed rooted in place.</a:t>
            </a:r>
          </a:p>
          <a:p>
            <a:endParaRPr lang="en-US" dirty="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a:t>
            </a:r>
            <a:r>
              <a:rPr lang="en-US" baseline="0" dirty="0" smtClean="0"/>
              <a:t> church in Bryan Texas.</a:t>
            </a:r>
          </a:p>
          <a:p>
            <a:endParaRPr lang="en-US" baseline="0" dirty="0" smtClean="0"/>
          </a:p>
          <a:p>
            <a:r>
              <a:rPr lang="en-US" baseline="0" dirty="0" smtClean="0"/>
              <a:t>Founded as a pioneer church.  Now large and white in a community rapidly becoming poorer and </a:t>
            </a:r>
            <a:r>
              <a:rPr lang="en-US" baseline="0" dirty="0" err="1" smtClean="0"/>
              <a:t>hispanic</a:t>
            </a:r>
            <a:r>
              <a:rPr lang="en-US" baseline="0" dirty="0" smtClean="0"/>
              <a:t>.  When I addressed them I used this phrase  </a:t>
            </a:r>
          </a:p>
          <a:p>
            <a:endParaRPr lang="en-US" baseline="0" dirty="0" smtClean="0"/>
          </a:p>
          <a:p>
            <a:r>
              <a:rPr lang="en-US" baseline="0" dirty="0" smtClean="0"/>
              <a:t>You have a choice, return to your pioneer days, as an outpost, reaching out to those around you or become the Alamo—a fort holding off the invading hordes.  We all know how that ended.</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14</a:t>
            </a:fld>
            <a:endParaRPr lang="en-US"/>
          </a:p>
        </p:txBody>
      </p:sp>
    </p:spTree>
    <p:extLst>
      <p:ext uri="{BB962C8B-B14F-4D97-AF65-F5344CB8AC3E}">
        <p14:creationId xmlns:p14="http://schemas.microsoft.com/office/powerpoint/2010/main" val="7499084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15</a:t>
            </a:fld>
            <a:endParaRPr lang="en-US"/>
          </a:p>
        </p:txBody>
      </p:sp>
    </p:spTree>
    <p:extLst>
      <p:ext uri="{BB962C8B-B14F-4D97-AF65-F5344CB8AC3E}">
        <p14:creationId xmlns:p14="http://schemas.microsoft.com/office/powerpoint/2010/main" val="115556101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16</a:t>
            </a:fld>
            <a:endParaRPr lang="en-US"/>
          </a:p>
        </p:txBody>
      </p:sp>
    </p:spTree>
    <p:extLst>
      <p:ext uri="{BB962C8B-B14F-4D97-AF65-F5344CB8AC3E}">
        <p14:creationId xmlns:p14="http://schemas.microsoft.com/office/powerpoint/2010/main" val="212017382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How do you see these differences playing out in your church?</a:t>
            </a:r>
          </a:p>
          <a:p>
            <a:endParaRPr lang="en-US" dirty="0" smtClean="0"/>
          </a:p>
          <a:p>
            <a:r>
              <a:rPr lang="en-US" dirty="0" smtClean="0"/>
              <a:t>How do you think this impacts giving and generosity?</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17</a:t>
            </a:fld>
            <a:endParaRPr lang="en-US"/>
          </a:p>
        </p:txBody>
      </p:sp>
    </p:spTree>
    <p:extLst>
      <p:ext uri="{BB962C8B-B14F-4D97-AF65-F5344CB8AC3E}">
        <p14:creationId xmlns:p14="http://schemas.microsoft.com/office/powerpoint/2010/main" val="194373913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pPr lvl="0"/>
            <a:endParaRPr lang="en-US" sz="1200" i="1" dirty="0" smtClean="0"/>
          </a:p>
        </p:txBody>
      </p:sp>
      <p:sp>
        <p:nvSpPr>
          <p:cNvPr id="4" name="Slide Number Placeholder 3"/>
          <p:cNvSpPr>
            <a:spLocks noGrp="1"/>
          </p:cNvSpPr>
          <p:nvPr>
            <p:ph type="sldNum" sz="quarter" idx="10"/>
          </p:nvPr>
        </p:nvSpPr>
        <p:spPr/>
        <p:txBody>
          <a:bodyPr/>
          <a:lstStyle/>
          <a:p>
            <a:fld id="{81D40A3E-B25E-0947-9EA4-C3F8F89886DE}" type="slidenum">
              <a:rPr lang="en-US" smtClean="0"/>
              <a:t>18</a:t>
            </a:fld>
            <a:endParaRPr lang="en-US"/>
          </a:p>
        </p:txBody>
      </p:sp>
    </p:spTree>
    <p:extLst>
      <p:ext uri="{BB962C8B-B14F-4D97-AF65-F5344CB8AC3E}">
        <p14:creationId xmlns:p14="http://schemas.microsoft.com/office/powerpoint/2010/main" val="378456272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19</a:t>
            </a:fld>
            <a:endParaRPr lang="en-US"/>
          </a:p>
        </p:txBody>
      </p:sp>
    </p:spTree>
    <p:extLst>
      <p:ext uri="{BB962C8B-B14F-4D97-AF65-F5344CB8AC3E}">
        <p14:creationId xmlns:p14="http://schemas.microsoft.com/office/powerpoint/2010/main" val="193848117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a:t>
            </a:r>
            <a:r>
              <a:rPr lang="en-US" baseline="0" dirty="0" smtClean="0"/>
              <a:t> non profit </a:t>
            </a:r>
            <a:r>
              <a:rPr lang="en-US" dirty="0" smtClean="0"/>
              <a:t>dilemma:</a:t>
            </a:r>
            <a:r>
              <a:rPr lang="en-US" baseline="0" dirty="0" smtClean="0"/>
              <a:t> </a:t>
            </a:r>
          </a:p>
          <a:p>
            <a:pPr lvl="0"/>
            <a:r>
              <a:rPr lang="en-US" sz="1200" i="1" dirty="0" smtClean="0"/>
              <a:t>Non-profits routinely do not know what they produce</a:t>
            </a:r>
          </a:p>
          <a:p>
            <a:pPr lvl="0"/>
            <a:r>
              <a:rPr lang="en-US" sz="1200" i="1" dirty="0" smtClean="0"/>
              <a:t>Systems that can’t measure their outcomes commonly measure their input</a:t>
            </a:r>
          </a:p>
          <a:p>
            <a:pPr lvl="0"/>
            <a:r>
              <a:rPr lang="en-US" sz="1200" i="1" dirty="0" smtClean="0"/>
              <a:t>In non-profit systems resources</a:t>
            </a:r>
            <a:r>
              <a:rPr lang="en-US" sz="1200" i="1" baseline="0" dirty="0" smtClean="0"/>
              <a:t> </a:t>
            </a:r>
            <a:r>
              <a:rPr lang="en-US" sz="1200" i="1" dirty="0" smtClean="0"/>
              <a:t> are commonly mistaken for outcomes</a:t>
            </a:r>
          </a:p>
          <a:p>
            <a:pPr lvl="0"/>
            <a:endParaRPr lang="en-US" sz="1200" i="1" dirty="0" smtClean="0"/>
          </a:p>
          <a:p>
            <a:pPr lvl="0"/>
            <a:r>
              <a:rPr lang="en-US" sz="1200" i="1" dirty="0" smtClean="0"/>
              <a:t>Activities-Program</a:t>
            </a:r>
            <a:r>
              <a:rPr lang="en-US" sz="1200" i="1" baseline="0" dirty="0" smtClean="0"/>
              <a:t> Ministries are mistaken for Outcomes</a:t>
            </a:r>
          </a:p>
          <a:p>
            <a:pPr lvl="0"/>
            <a:endParaRPr lang="en-US" sz="1200" i="1" baseline="0" dirty="0" smtClean="0"/>
          </a:p>
          <a:p>
            <a:r>
              <a:rPr lang="en-US" sz="1200" b="1" i="0" kern="1200" dirty="0" smtClean="0">
                <a:solidFill>
                  <a:schemeClr val="tx1"/>
                </a:solidFill>
                <a:effectLst/>
                <a:latin typeface="+mn-lt"/>
                <a:ea typeface="+mn-ea"/>
                <a:cs typeface="+mn-cs"/>
                <a:hlinkClick r:id="rId3"/>
              </a:rPr>
              <a:t>Peter F. Drucker</a:t>
            </a:r>
            <a:r>
              <a:rPr lang="en-US" sz="1200" b="1" i="0" kern="1200" dirty="0" smtClean="0">
                <a:solidFill>
                  <a:schemeClr val="tx1"/>
                </a:solidFill>
                <a:effectLst/>
                <a:latin typeface="+mn-lt"/>
                <a:ea typeface="+mn-ea"/>
                <a:cs typeface="+mn-cs"/>
              </a:rPr>
              <a:t> &gt; </a:t>
            </a:r>
            <a:r>
              <a:rPr lang="en-US" sz="1200" b="1" i="0" kern="1200" dirty="0" smtClean="0">
                <a:solidFill>
                  <a:schemeClr val="tx1"/>
                </a:solidFill>
                <a:effectLst/>
                <a:latin typeface="+mn-lt"/>
                <a:ea typeface="+mn-ea"/>
                <a:cs typeface="+mn-cs"/>
                <a:hlinkClick r:id="rId4"/>
              </a:rPr>
              <a:t>Quotes</a:t>
            </a:r>
            <a:r>
              <a:rPr lang="en-US" sz="1200" b="1" i="0" kern="1200" dirty="0" smtClean="0">
                <a:solidFill>
                  <a:schemeClr val="tx1"/>
                </a:solidFill>
                <a:effectLst/>
                <a:latin typeface="+mn-lt"/>
                <a:ea typeface="+mn-ea"/>
                <a:cs typeface="+mn-cs"/>
              </a:rPr>
              <a:t> &gt; Quotable Quote</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“The "non-profit" institution neither supplies goods or services not controls. Its "product" is neither a pair of shoes nor an effective regulation. Its product is a changed human being. The non-profit institutions are human-change agents. Their "product" is a cured patient, a child that learns, a young man or woman grown into a self-respecting adult; a changed human life altogether.”</a:t>
            </a:r>
          </a:p>
          <a:p>
            <a:r>
              <a:rPr lang="en-US" sz="1200" b="0" i="0" kern="1200" dirty="0" smtClean="0">
                <a:solidFill>
                  <a:schemeClr val="tx1"/>
                </a:solidFill>
                <a:effectLst/>
                <a:latin typeface="+mn-lt"/>
                <a:ea typeface="+mn-ea"/>
                <a:cs typeface="+mn-cs"/>
              </a:rPr>
              <a:t/>
            </a:r>
            <a:br>
              <a:rPr lang="en-US" sz="1200" b="0" i="0" kern="1200" dirty="0" smtClean="0">
                <a:solidFill>
                  <a:schemeClr val="tx1"/>
                </a:solidFill>
                <a:effectLst/>
                <a:latin typeface="+mn-lt"/>
                <a:ea typeface="+mn-ea"/>
                <a:cs typeface="+mn-cs"/>
              </a:rPr>
            </a:b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 </a:t>
            </a:r>
            <a:r>
              <a:rPr lang="en-US" sz="1200" b="0" i="0" kern="1200" dirty="0" smtClean="0">
                <a:solidFill>
                  <a:schemeClr val="tx1"/>
                </a:solidFill>
                <a:effectLst/>
                <a:latin typeface="+mn-lt"/>
                <a:ea typeface="+mn-ea"/>
                <a:cs typeface="+mn-cs"/>
                <a:hlinkClick r:id="rId3"/>
              </a:rPr>
              <a:t>Peter F. Drucker</a:t>
            </a:r>
            <a:r>
              <a:rPr lang="en-US" sz="1200" b="0" i="0" kern="1200" dirty="0" smtClean="0">
                <a:solidFill>
                  <a:schemeClr val="tx1"/>
                </a:solidFill>
                <a:effectLst/>
                <a:latin typeface="+mn-lt"/>
                <a:ea typeface="+mn-ea"/>
                <a:cs typeface="+mn-cs"/>
              </a:rPr>
              <a:t>, </a:t>
            </a:r>
            <a:r>
              <a:rPr lang="en-US" sz="1200" b="0" i="0" kern="1200" dirty="0" smtClean="0">
                <a:solidFill>
                  <a:schemeClr val="tx1"/>
                </a:solidFill>
                <a:effectLst/>
                <a:latin typeface="+mn-lt"/>
                <a:ea typeface="+mn-ea"/>
                <a:cs typeface="+mn-cs"/>
                <a:hlinkClick r:id="rId5"/>
              </a:rPr>
              <a:t>Managing the Non-Profit Organization: Principles and Practices</a:t>
            </a:r>
            <a:endParaRPr lang="en-US" sz="1200" b="0" i="0" kern="1200" dirty="0" smtClean="0">
              <a:solidFill>
                <a:schemeClr val="tx1"/>
              </a:solidFill>
              <a:effectLst/>
              <a:latin typeface="+mn-lt"/>
              <a:ea typeface="+mn-ea"/>
              <a:cs typeface="+mn-cs"/>
            </a:endParaRPr>
          </a:p>
          <a:p>
            <a:r>
              <a:rPr lang="en-US" dirty="0" smtClean="0"/>
              <a:t/>
            </a:r>
            <a:br>
              <a:rPr lang="en-US" dirty="0" smtClean="0"/>
            </a:br>
            <a:endParaRPr lang="en-US" sz="1200" i="1" baseline="0" dirty="0" smtClean="0"/>
          </a:p>
          <a:p>
            <a:pPr lvl="0"/>
            <a:endParaRPr lang="en-US" sz="1200" i="1" baseline="0" dirty="0" smtClean="0"/>
          </a:p>
          <a:p>
            <a:pPr lvl="0"/>
            <a:endParaRPr lang="en-US" sz="1200" i="1" baseline="0" dirty="0" smtClean="0"/>
          </a:p>
          <a:p>
            <a:pPr lvl="0"/>
            <a:endParaRPr lang="en-US" sz="1200" i="1" baseline="0" dirty="0" smtClean="0"/>
          </a:p>
          <a:p>
            <a:pPr lvl="0"/>
            <a:endParaRPr lang="en-US" sz="1200" i="1" baseline="0" dirty="0" smtClean="0"/>
          </a:p>
          <a:p>
            <a:pPr lvl="0"/>
            <a:endParaRPr lang="en-US" sz="1200" i="1" baseline="0" dirty="0" smtClean="0"/>
          </a:p>
          <a:p>
            <a:pPr lvl="0"/>
            <a:endParaRPr lang="en-US" sz="1200" i="1" dirty="0" smtClean="0"/>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20</a:t>
            </a:fld>
            <a:endParaRPr lang="en-US"/>
          </a:p>
        </p:txBody>
      </p:sp>
    </p:spTree>
    <p:extLst>
      <p:ext uri="{BB962C8B-B14F-4D97-AF65-F5344CB8AC3E}">
        <p14:creationId xmlns:p14="http://schemas.microsoft.com/office/powerpoint/2010/main" val="94963988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23</a:t>
            </a:fld>
            <a:endParaRPr lang="en-US"/>
          </a:p>
        </p:txBody>
      </p:sp>
    </p:spTree>
    <p:extLst>
      <p:ext uri="{BB962C8B-B14F-4D97-AF65-F5344CB8AC3E}">
        <p14:creationId xmlns:p14="http://schemas.microsoft.com/office/powerpoint/2010/main" val="211026605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Clarify—Purpose—Church in West Virginia</a:t>
            </a:r>
          </a:p>
          <a:p>
            <a:endParaRPr lang="en-US" dirty="0" smtClean="0"/>
          </a:p>
          <a:p>
            <a:endParaRPr lang="en-US" dirty="0" smtClean="0"/>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25</a:t>
            </a:fld>
            <a:endParaRPr lang="en-US"/>
          </a:p>
        </p:txBody>
      </p:sp>
    </p:spTree>
    <p:extLst>
      <p:ext uri="{BB962C8B-B14F-4D97-AF65-F5344CB8AC3E}">
        <p14:creationId xmlns:p14="http://schemas.microsoft.com/office/powerpoint/2010/main" val="18062128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Requires</a:t>
            </a:r>
          </a:p>
          <a:p>
            <a:endParaRPr lang="en-US" dirty="0" smtClean="0"/>
          </a:p>
          <a:p>
            <a:r>
              <a:rPr lang="en-US" dirty="0" smtClean="0"/>
              <a:t>Courage </a:t>
            </a:r>
          </a:p>
          <a:p>
            <a:r>
              <a:rPr lang="en-US" dirty="0" smtClean="0"/>
              <a:t>Intentionality</a:t>
            </a:r>
          </a:p>
          <a:p>
            <a:r>
              <a:rPr lang="en-US" dirty="0" smtClean="0"/>
              <a:t>Prayerful Willingness</a:t>
            </a:r>
          </a:p>
          <a:p>
            <a:endParaRPr lang="en-US" dirty="0" smtClean="0"/>
          </a:p>
          <a:p>
            <a:endParaRPr lang="en-US" dirty="0" smtClean="0"/>
          </a:p>
          <a:p>
            <a:r>
              <a:rPr lang="en-US" dirty="0" smtClean="0"/>
              <a:t>Table Talk, Response, Questions,  Applications for you!</a:t>
            </a:r>
          </a:p>
          <a:p>
            <a:endParaRPr lang="en-US" dirty="0" smtClean="0"/>
          </a:p>
          <a:p>
            <a:endParaRPr lang="en-US" dirty="0" smtClean="0"/>
          </a:p>
          <a:p>
            <a:endParaRPr lang="en-US" dirty="0" smtClean="0"/>
          </a:p>
          <a:p>
            <a:endParaRPr lang="en-US" dirty="0" smtClean="0"/>
          </a:p>
        </p:txBody>
      </p:sp>
      <p:sp>
        <p:nvSpPr>
          <p:cNvPr id="4" name="Slide Number Placeholder 3"/>
          <p:cNvSpPr>
            <a:spLocks noGrp="1"/>
          </p:cNvSpPr>
          <p:nvPr>
            <p:ph type="sldNum" sz="quarter" idx="10"/>
          </p:nvPr>
        </p:nvSpPr>
        <p:spPr/>
        <p:txBody>
          <a:bodyPr/>
          <a:lstStyle/>
          <a:p>
            <a:fld id="{F9E2A242-7171-E749-BBD5-9E20DEE1E978}" type="slidenum">
              <a:rPr lang="en-US" smtClean="0"/>
              <a:t>26</a:t>
            </a:fld>
            <a:endParaRPr lang="en-US"/>
          </a:p>
        </p:txBody>
      </p:sp>
    </p:spTree>
    <p:extLst>
      <p:ext uri="{BB962C8B-B14F-4D97-AF65-F5344CB8AC3E}">
        <p14:creationId xmlns:p14="http://schemas.microsoft.com/office/powerpoint/2010/main" val="84524487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2"/>
          <p:cNvSpPr>
            <a:spLocks noGrp="1" noRot="1" noChangeAspect="1" noChangeArrowheads="1" noTextEdit="1"/>
          </p:cNvSpPr>
          <p:nvPr>
            <p:ph type="sldImg"/>
          </p:nvPr>
        </p:nvSpPr>
        <p:spPr>
          <a:xfrm>
            <a:off x="1143000" y="685800"/>
            <a:ext cx="4573588" cy="3429000"/>
          </a:xfrm>
          <a:solidFill>
            <a:srgbClr val="FFFFFF"/>
          </a:solidFill>
          <a:ln/>
        </p:spPr>
      </p:sp>
      <p:sp>
        <p:nvSpPr>
          <p:cNvPr id="75779" name="Rectangle 3"/>
          <p:cNvSpPr>
            <a:spLocks noGrp="1" noChangeArrowheads="1"/>
          </p:cNvSpPr>
          <p:nvPr>
            <p:ph type="body" idx="1"/>
          </p:nvPr>
        </p:nvSpPr>
        <p:spPr>
          <a:solidFill>
            <a:srgbClr val="FFFFFF"/>
          </a:solidFill>
          <a:ln>
            <a:solidFill>
              <a:srgbClr val="000000"/>
            </a:solidFill>
          </a:ln>
          <a:extLst>
            <a:ext uri="{FAA26D3D-D897-4be2-8F04-BA451C77F1D7}">
              <ma14:placeholderFlag xmlns:ma14="http://schemas.microsoft.com/office/mac/drawingml/2011/main" val="1"/>
            </a:ext>
          </a:extLst>
        </p:spPr>
        <p:txBody>
          <a:bodyPr lIns="92446" tIns="46223" rIns="92446" bIns="46223"/>
          <a:lstStyle/>
          <a:p>
            <a:r>
              <a:rPr lang="en-US" dirty="0" smtClean="0"/>
              <a:t>So</a:t>
            </a:r>
            <a:r>
              <a:rPr lang="en-US" baseline="0" dirty="0" smtClean="0"/>
              <a:t> what do you do if you find yourself stuck with a bridge in the middle of nowhere.  Everything seems to have shifted and changed.  What do you do??</a:t>
            </a:r>
          </a:p>
          <a:p>
            <a:endParaRPr lang="en-US" baseline="0" dirty="0" smtClean="0"/>
          </a:p>
          <a:p>
            <a:r>
              <a:rPr lang="en-US" baseline="0" dirty="0" smtClean="0"/>
              <a:t>Before you can talk about Generosity Plans You need to talk about  </a:t>
            </a:r>
            <a:r>
              <a:rPr lang="en-US" baseline="0" dirty="0" err="1" smtClean="0"/>
              <a:t>Nex</a:t>
            </a:r>
            <a:r>
              <a:rPr lang="en-US" baseline="0" dirty="0" smtClean="0"/>
              <a:t> Slide</a:t>
            </a:r>
          </a:p>
          <a:p>
            <a:endParaRPr lang="en-US" baseline="0" dirty="0" smtClean="0"/>
          </a:p>
        </p:txBody>
      </p:sp>
    </p:spTree>
    <p:extLst>
      <p:ext uri="{BB962C8B-B14F-4D97-AF65-F5344CB8AC3E}">
        <p14:creationId xmlns:p14="http://schemas.microsoft.com/office/powerpoint/2010/main" val="3648698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smtClean="0"/>
              <a:t>Somer</a:t>
            </a:r>
            <a:r>
              <a:rPr lang="en-US" dirty="0" smtClean="0"/>
              <a:t> of the laity present here might be</a:t>
            </a:r>
            <a:r>
              <a:rPr lang="en-US" baseline="0" dirty="0" smtClean="0"/>
              <a:t> thinking,  why am I here.  This is all about the pastor.  NO!!</a:t>
            </a:r>
          </a:p>
          <a:p>
            <a:endParaRPr lang="en-US" baseline="0" dirty="0" smtClean="0"/>
          </a:p>
          <a:p>
            <a:r>
              <a:rPr lang="en-US" baseline="0" dirty="0" smtClean="0"/>
              <a:t>This is about the Dancing Man video.  This is about starting a movement, a revolution.  We need the first second and third followers</a:t>
            </a:r>
            <a:r>
              <a:rPr lang="is-IS" baseline="0" dirty="0" smtClean="0"/>
              <a:t>…</a:t>
            </a:r>
            <a:r>
              <a:rPr lang="en-US" baseline="0" dirty="0" smtClean="0"/>
              <a:t>  </a:t>
            </a:r>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28</a:t>
            </a:fld>
            <a:endParaRPr lang="en-US"/>
          </a:p>
        </p:txBody>
      </p:sp>
    </p:spTree>
    <p:extLst>
      <p:ext uri="{BB962C8B-B14F-4D97-AF65-F5344CB8AC3E}">
        <p14:creationId xmlns:p14="http://schemas.microsoft.com/office/powerpoint/2010/main" val="35720717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E83F2FC-7ACC-3244-ACB9-13C030E5F3A4}" type="slidenum">
              <a:rPr lang="en-US" smtClean="0"/>
              <a:t>29</a:t>
            </a:fld>
            <a:endParaRPr lang="en-US"/>
          </a:p>
        </p:txBody>
      </p:sp>
    </p:spTree>
    <p:extLst>
      <p:ext uri="{BB962C8B-B14F-4D97-AF65-F5344CB8AC3E}">
        <p14:creationId xmlns:p14="http://schemas.microsoft.com/office/powerpoint/2010/main" val="16759556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All</a:t>
            </a:r>
            <a:r>
              <a:rPr lang="en-US" baseline="0" dirty="0" smtClean="0"/>
              <a:t> of the research is telling us that churches that are growing are high expectation churches.  </a:t>
            </a:r>
          </a:p>
          <a:p>
            <a:endParaRPr lang="en-US" baseline="0" dirty="0" smtClean="0"/>
          </a:p>
          <a:p>
            <a:r>
              <a:rPr lang="en-US" baseline="0" dirty="0" smtClean="0"/>
              <a:t>2 examples from Church of the Resurrection</a:t>
            </a:r>
          </a:p>
          <a:p>
            <a:endParaRPr lang="en-US" baseline="0" dirty="0" smtClean="0"/>
          </a:p>
          <a:p>
            <a:r>
              <a:rPr lang="en-US" baseline="0" dirty="0" smtClean="0"/>
              <a:t>And Ginghamsburg UMC</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81D40A3E-B25E-0947-9EA4-C3F8F89886DE}" type="slidenum">
              <a:rPr lang="en-US" smtClean="0"/>
              <a:t>30</a:t>
            </a:fld>
            <a:endParaRPr lang="en-US"/>
          </a:p>
        </p:txBody>
      </p:sp>
    </p:spTree>
    <p:extLst>
      <p:ext uri="{BB962C8B-B14F-4D97-AF65-F5344CB8AC3E}">
        <p14:creationId xmlns:p14="http://schemas.microsoft.com/office/powerpoint/2010/main" val="128416509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pPr marL="0" indent="0">
              <a:buFont typeface="Arial"/>
              <a:buNone/>
            </a:pPr>
            <a:endParaRPr lang="en-US" baseline="0" dirty="0" smtClean="0"/>
          </a:p>
        </p:txBody>
      </p:sp>
      <p:sp>
        <p:nvSpPr>
          <p:cNvPr id="4" name="Slide Number Placeholder 3"/>
          <p:cNvSpPr>
            <a:spLocks noGrp="1"/>
          </p:cNvSpPr>
          <p:nvPr>
            <p:ph type="sldNum" sz="quarter" idx="10"/>
          </p:nvPr>
        </p:nvSpPr>
        <p:spPr/>
        <p:txBody>
          <a:bodyPr/>
          <a:lstStyle/>
          <a:p>
            <a:fld id="{81D40A3E-B25E-0947-9EA4-C3F8F89886DE}" type="slidenum">
              <a:rPr lang="en-US" smtClean="0"/>
              <a:t>31</a:t>
            </a:fld>
            <a:endParaRPr lang="en-US"/>
          </a:p>
        </p:txBody>
      </p:sp>
    </p:spTree>
    <p:extLst>
      <p:ext uri="{BB962C8B-B14F-4D97-AF65-F5344CB8AC3E}">
        <p14:creationId xmlns:p14="http://schemas.microsoft.com/office/powerpoint/2010/main" val="187805555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US" baseline="0" dirty="0" smtClean="0"/>
          </a:p>
          <a:p>
            <a:pPr marL="0" indent="0">
              <a:buFont typeface="Arial"/>
              <a:buNone/>
            </a:pPr>
            <a:r>
              <a:rPr lang="en-US" baseline="0" dirty="0" smtClean="0"/>
              <a:t>Member expectations:</a:t>
            </a:r>
          </a:p>
          <a:p>
            <a:pPr marL="0" indent="0">
              <a:buFont typeface="Arial"/>
              <a:buNone/>
            </a:pPr>
            <a:r>
              <a:rPr lang="en-US" baseline="0" dirty="0" smtClean="0"/>
              <a:t>Worship, small group, service, giving</a:t>
            </a:r>
          </a:p>
          <a:p>
            <a:pPr marL="0" indent="0">
              <a:buFont typeface="Arial"/>
              <a:buNone/>
            </a:pPr>
            <a:r>
              <a:rPr lang="en-US" baseline="0" dirty="0" smtClean="0"/>
              <a:t>Spelled out in </a:t>
            </a:r>
          </a:p>
          <a:p>
            <a:pPr marL="0" indent="0">
              <a:buFont typeface="Arial"/>
              <a:buNone/>
            </a:pPr>
            <a:endParaRPr lang="en-US" baseline="0" dirty="0" smtClean="0"/>
          </a:p>
          <a:p>
            <a:pPr marL="0" indent="0">
              <a:buFont typeface="Arial"/>
              <a:buNone/>
            </a:pPr>
            <a:r>
              <a:rPr lang="en-US" baseline="0" dirty="0" smtClean="0"/>
              <a:t>Are you sure you want to join?</a:t>
            </a:r>
          </a:p>
          <a:p>
            <a:pPr marL="0" indent="0">
              <a:buFont typeface="Arial"/>
              <a:buNone/>
            </a:pPr>
            <a:endParaRPr lang="en-US" baseline="0" dirty="0" smtClean="0"/>
          </a:p>
          <a:p>
            <a:pPr marL="0" indent="0">
              <a:buFont typeface="Arial"/>
              <a:buNone/>
            </a:pPr>
            <a:r>
              <a:rPr lang="en-US" baseline="0" dirty="0" smtClean="0"/>
              <a:t>As a visitor you park where you want to park</a:t>
            </a:r>
          </a:p>
          <a:p>
            <a:pPr marL="0" indent="0">
              <a:buFont typeface="Arial"/>
              <a:buNone/>
            </a:pPr>
            <a:endParaRPr lang="en-US" baseline="0" dirty="0" smtClean="0"/>
          </a:p>
          <a:p>
            <a:pPr marL="0" indent="0">
              <a:buFont typeface="Arial"/>
              <a:buNone/>
            </a:pPr>
            <a:r>
              <a:rPr lang="en-US" baseline="0" dirty="0" smtClean="0"/>
              <a:t>You come once a week or once a month, up to you</a:t>
            </a:r>
          </a:p>
          <a:p>
            <a:pPr marL="0" indent="0">
              <a:buFont typeface="Arial"/>
              <a:buNone/>
            </a:pPr>
            <a:endParaRPr lang="en-US" baseline="0" dirty="0" smtClean="0"/>
          </a:p>
          <a:p>
            <a:pPr marL="0" indent="0">
              <a:buFont typeface="Arial"/>
              <a:buNone/>
            </a:pPr>
            <a:r>
              <a:rPr lang="en-US" baseline="0" dirty="0" smtClean="0"/>
              <a:t>You have a couple a bucks to throw in the plate—thank you.</a:t>
            </a:r>
          </a:p>
          <a:p>
            <a:pPr marL="0" indent="0">
              <a:buFont typeface="Arial"/>
              <a:buNone/>
            </a:pPr>
            <a:endParaRPr lang="en-US" baseline="0" dirty="0" smtClean="0"/>
          </a:p>
          <a:p>
            <a:pPr marL="0" indent="0">
              <a:buFont typeface="Arial"/>
              <a:buNone/>
            </a:pPr>
            <a:r>
              <a:rPr lang="en-US" baseline="0" dirty="0" smtClean="0"/>
              <a:t>Member</a:t>
            </a:r>
          </a:p>
          <a:p>
            <a:pPr marL="0" indent="0">
              <a:buFont typeface="Arial"/>
              <a:buNone/>
            </a:pPr>
            <a:endParaRPr lang="en-US" baseline="0" dirty="0" smtClean="0"/>
          </a:p>
          <a:p>
            <a:pPr marL="0" indent="0">
              <a:buFont typeface="Arial"/>
              <a:buNone/>
            </a:pPr>
            <a:r>
              <a:rPr lang="en-US" baseline="0" dirty="0" smtClean="0"/>
              <a:t>You park away and walk</a:t>
            </a:r>
          </a:p>
          <a:p>
            <a:pPr marL="0" indent="0">
              <a:buFont typeface="Arial"/>
              <a:buNone/>
            </a:pPr>
            <a:r>
              <a:rPr lang="en-US" baseline="0" dirty="0" smtClean="0"/>
              <a:t>Give of your time in service and study</a:t>
            </a:r>
          </a:p>
          <a:p>
            <a:pPr marL="0" indent="0">
              <a:buFont typeface="Arial"/>
              <a:buNone/>
            </a:pPr>
            <a:r>
              <a:rPr lang="en-US" baseline="0" dirty="0" smtClean="0"/>
              <a:t>Attend regularly</a:t>
            </a:r>
          </a:p>
          <a:p>
            <a:pPr marL="0" indent="0">
              <a:buFont typeface="Arial"/>
              <a:buNone/>
            </a:pPr>
            <a:r>
              <a:rPr lang="en-US" baseline="0" dirty="0" smtClean="0"/>
              <a:t>Give generously, working towards a tithe</a:t>
            </a:r>
          </a:p>
          <a:p>
            <a:pPr marL="0" indent="0">
              <a:buFont typeface="Arial"/>
              <a:buNone/>
            </a:pPr>
            <a:endParaRPr lang="en-US" baseline="0" dirty="0" smtClean="0"/>
          </a:p>
          <a:p>
            <a:pPr marL="0" indent="0">
              <a:buFont typeface="Arial"/>
              <a:buNone/>
            </a:pPr>
            <a:endParaRPr lang="en-US" baseline="0" dirty="0" smtClean="0"/>
          </a:p>
        </p:txBody>
      </p:sp>
      <p:sp>
        <p:nvSpPr>
          <p:cNvPr id="4" name="Slide Number Placeholder 3"/>
          <p:cNvSpPr>
            <a:spLocks noGrp="1"/>
          </p:cNvSpPr>
          <p:nvPr>
            <p:ph type="sldNum" sz="quarter" idx="10"/>
          </p:nvPr>
        </p:nvSpPr>
        <p:spPr/>
        <p:txBody>
          <a:bodyPr/>
          <a:lstStyle/>
          <a:p>
            <a:fld id="{81D40A3E-B25E-0947-9EA4-C3F8F89886DE}" type="slidenum">
              <a:rPr lang="en-US" smtClean="0"/>
              <a:t>32</a:t>
            </a:fld>
            <a:endParaRPr lang="en-US"/>
          </a:p>
        </p:txBody>
      </p:sp>
    </p:spTree>
    <p:extLst>
      <p:ext uri="{BB962C8B-B14F-4D97-AF65-F5344CB8AC3E}">
        <p14:creationId xmlns:p14="http://schemas.microsoft.com/office/powerpoint/2010/main" val="187805555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81D40A3E-B25E-0947-9EA4-C3F8F89886DE}" type="slidenum">
              <a:rPr lang="en-US" smtClean="0"/>
              <a:t>33</a:t>
            </a:fld>
            <a:endParaRPr lang="en-US"/>
          </a:p>
        </p:txBody>
      </p:sp>
    </p:spTree>
    <p:extLst>
      <p:ext uri="{BB962C8B-B14F-4D97-AF65-F5344CB8AC3E}">
        <p14:creationId xmlns:p14="http://schemas.microsoft.com/office/powerpoint/2010/main" val="187805555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81D40A3E-B25E-0947-9EA4-C3F8F89886DE}" type="slidenum">
              <a:rPr lang="en-US" smtClean="0"/>
              <a:t>34</a:t>
            </a:fld>
            <a:endParaRPr lang="en-US"/>
          </a:p>
        </p:txBody>
      </p:sp>
    </p:spTree>
    <p:extLst>
      <p:ext uri="{BB962C8B-B14F-4D97-AF65-F5344CB8AC3E}">
        <p14:creationId xmlns:p14="http://schemas.microsoft.com/office/powerpoint/2010/main" val="187805555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is important.</a:t>
            </a:r>
            <a:r>
              <a:rPr lang="en-US" baseline="0" dirty="0" smtClean="0"/>
              <a:t> </a:t>
            </a:r>
            <a:r>
              <a:rPr lang="en-US" dirty="0" smtClean="0"/>
              <a:t>The person who throws in 5 dollars a week and has thrown the same five dollars in the plate for the last thirty years may not change.  That </a:t>
            </a:r>
            <a:r>
              <a:rPr lang="en-US" dirty="0" err="1" smtClean="0"/>
              <a:t>proibably</a:t>
            </a:r>
            <a:r>
              <a:rPr lang="en-US" dirty="0" smtClean="0"/>
              <a:t> isn’t the best place to start.</a:t>
            </a:r>
          </a:p>
          <a:p>
            <a:endParaRPr lang="en-US" dirty="0" smtClean="0"/>
          </a:p>
          <a:p>
            <a:r>
              <a:rPr lang="en-US" dirty="0" smtClean="0"/>
              <a:t>Some people just want to know they are going to be visited when they are sick and have a church funeral when they die.</a:t>
            </a:r>
            <a:r>
              <a:rPr lang="en-US" baseline="0" dirty="0" smtClean="0"/>
              <a:t>  So you do it..</a:t>
            </a:r>
          </a:p>
          <a:p>
            <a:endParaRPr lang="en-US" baseline="0" dirty="0" smtClean="0"/>
          </a:p>
          <a:p>
            <a:r>
              <a:rPr lang="en-US" baseline="0" dirty="0" smtClean="0"/>
              <a:t>You start with leaders and new members.</a:t>
            </a:r>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35</a:t>
            </a:fld>
            <a:endParaRPr lang="en-US"/>
          </a:p>
        </p:txBody>
      </p:sp>
    </p:spTree>
    <p:extLst>
      <p:ext uri="{BB962C8B-B14F-4D97-AF65-F5344CB8AC3E}">
        <p14:creationId xmlns:p14="http://schemas.microsoft.com/office/powerpoint/2010/main" val="1375524835"/>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Discipleship Path</a:t>
            </a:r>
          </a:p>
          <a:p>
            <a:endParaRPr lang="en-US" dirty="0" smtClean="0"/>
          </a:p>
          <a:p>
            <a:r>
              <a:rPr lang="en-US" dirty="0" smtClean="0"/>
              <a:t>Gather-Grow—Go –Give</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36</a:t>
            </a:fld>
            <a:endParaRPr lang="en-US"/>
          </a:p>
        </p:txBody>
      </p:sp>
    </p:spTree>
    <p:extLst>
      <p:ext uri="{BB962C8B-B14F-4D97-AF65-F5344CB8AC3E}">
        <p14:creationId xmlns:p14="http://schemas.microsoft.com/office/powerpoint/2010/main" val="102580859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When it comes to STEWARDSHIP and Generosity , our task is the SAME:</a:t>
            </a:r>
          </a:p>
          <a:p>
            <a:r>
              <a:rPr lang="en-US" sz="1200" kern="1200" dirty="0" smtClean="0">
                <a:solidFill>
                  <a:schemeClr val="tx1"/>
                </a:solidFill>
                <a:effectLst/>
                <a:latin typeface="+mn-lt"/>
                <a:ea typeface="+mn-ea"/>
                <a:cs typeface="+mn-cs"/>
              </a:rPr>
              <a:t>to make disciples of Jesus Christ</a:t>
            </a:r>
          </a:p>
          <a:p>
            <a:pPr marL="171450" lvl="0" indent="-171450">
              <a:buFont typeface="Arial"/>
              <a:buChar char="•"/>
            </a:pPr>
            <a:r>
              <a:rPr lang="en-US" sz="1200" kern="1200" dirty="0" smtClean="0">
                <a:solidFill>
                  <a:schemeClr val="tx1"/>
                </a:solidFill>
                <a:effectLst/>
                <a:latin typeface="+mn-lt"/>
                <a:ea typeface="+mn-ea"/>
                <a:cs typeface="+mn-cs"/>
              </a:rPr>
              <a:t>Spiritual Leader</a:t>
            </a:r>
          </a:p>
          <a:p>
            <a:pPr marL="171450" lvl="0" indent="-171450">
              <a:buFont typeface="Arial"/>
              <a:buChar char="•"/>
            </a:pPr>
            <a:r>
              <a:rPr lang="en-US" sz="1200" kern="1200" dirty="0" smtClean="0">
                <a:solidFill>
                  <a:schemeClr val="tx1"/>
                </a:solidFill>
                <a:effectLst/>
                <a:latin typeface="+mn-lt"/>
                <a:ea typeface="+mn-ea"/>
                <a:cs typeface="+mn-cs"/>
              </a:rPr>
              <a:t>Primary Communicator—of the Gospel &amp; God’s call for our lives</a:t>
            </a:r>
          </a:p>
          <a:p>
            <a:pPr marL="171450" lvl="0" indent="-171450">
              <a:buFont typeface="Arial"/>
              <a:buChar char="•"/>
            </a:pPr>
            <a:endParaRPr lang="en-US" sz="1200" kern="1200" dirty="0" smtClean="0">
              <a:solidFill>
                <a:schemeClr val="tx1"/>
              </a:solidFill>
              <a:effectLst/>
              <a:latin typeface="+mn-lt"/>
              <a:ea typeface="+mn-ea"/>
              <a:cs typeface="+mn-cs"/>
            </a:endParaRPr>
          </a:p>
          <a:p>
            <a:pPr marL="171450" lvl="0" indent="-171450">
              <a:buFont typeface="Arial"/>
              <a:buChar char="•"/>
            </a:pPr>
            <a:r>
              <a:rPr lang="en-US" sz="1200" kern="1200" dirty="0" smtClean="0">
                <a:solidFill>
                  <a:schemeClr val="tx1"/>
                </a:solidFill>
                <a:effectLst/>
                <a:latin typeface="+mn-lt"/>
                <a:ea typeface="+mn-ea"/>
                <a:cs typeface="+mn-cs"/>
              </a:rPr>
              <a:t>This includes our money and our resources.  </a:t>
            </a:r>
          </a:p>
          <a:p>
            <a:endParaRPr lang="en-US" dirty="0"/>
          </a:p>
        </p:txBody>
      </p:sp>
      <p:sp>
        <p:nvSpPr>
          <p:cNvPr id="4" name="Slide Number Placeholder 3"/>
          <p:cNvSpPr>
            <a:spLocks noGrp="1"/>
          </p:cNvSpPr>
          <p:nvPr>
            <p:ph type="sldNum" sz="quarter" idx="10"/>
          </p:nvPr>
        </p:nvSpPr>
        <p:spPr/>
        <p:txBody>
          <a:bodyPr/>
          <a:lstStyle/>
          <a:p>
            <a:fld id="{2299426C-9F21-224B-BCBF-D32562E520F9}" type="slidenum">
              <a:rPr lang="en-US" smtClean="0"/>
              <a:t>38</a:t>
            </a:fld>
            <a:endParaRPr lang="en-US"/>
          </a:p>
        </p:txBody>
      </p:sp>
    </p:spTree>
    <p:extLst>
      <p:ext uri="{BB962C8B-B14F-4D97-AF65-F5344CB8AC3E}">
        <p14:creationId xmlns:p14="http://schemas.microsoft.com/office/powerpoint/2010/main" val="117288560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i="1" dirty="0" smtClean="0"/>
              <a:t>We cannot lead in an area in which we ourselves are not right with God or in which we have unaddressed high anxiety.</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i="1"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Must deal with</a:t>
            </a:r>
            <a:r>
              <a:rPr lang="en-US" sz="1200" baseline="0" dirty="0" smtClean="0"/>
              <a:t> </a:t>
            </a:r>
            <a:r>
              <a:rPr lang="en-US" sz="1200" dirty="0" smtClean="0"/>
              <a:t>our own money demons</a:t>
            </a:r>
          </a:p>
          <a:p>
            <a:endParaRPr lang="en-US" dirty="0" smtClean="0"/>
          </a:p>
          <a:p>
            <a:endParaRPr lang="en-US" dirty="0" smtClean="0"/>
          </a:p>
          <a:p>
            <a:endParaRPr lang="en-US" dirty="0" smtClean="0"/>
          </a:p>
          <a:p>
            <a:r>
              <a:rPr lang="en-US" dirty="0" smtClean="0"/>
              <a:t>One of the reasons</a:t>
            </a:r>
            <a:r>
              <a:rPr lang="en-US" baseline="0" dirty="0" smtClean="0"/>
              <a:t> we will not get up and do the dance   all those words in the word cloud</a:t>
            </a:r>
          </a:p>
          <a:p>
            <a:endParaRPr lang="en-US" baseline="0" dirty="0" smtClean="0"/>
          </a:p>
          <a:p>
            <a:endParaRPr lang="en-US" baseline="0" dirty="0" smtClean="0"/>
          </a:p>
          <a:p>
            <a:endParaRPr lang="en-US" baseline="0" dirty="0" smtClean="0"/>
          </a:p>
          <a:p>
            <a:r>
              <a:rPr lang="en-US" baseline="0" dirty="0" smtClean="0"/>
              <a:t>When I do a capital campaign I see it all the time.  People will jot provide effective leadership if they know in their heart they cannot or will not give</a:t>
            </a:r>
          </a:p>
          <a:p>
            <a:r>
              <a:rPr lang="en-US" baseline="0" dirty="0" smtClean="0"/>
              <a:t>Capital Campaigns</a:t>
            </a:r>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39</a:t>
            </a:fld>
            <a:endParaRPr lang="en-US"/>
          </a:p>
        </p:txBody>
      </p:sp>
    </p:spTree>
    <p:extLst>
      <p:ext uri="{BB962C8B-B14F-4D97-AF65-F5344CB8AC3E}">
        <p14:creationId xmlns:p14="http://schemas.microsoft.com/office/powerpoint/2010/main" val="161133037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The question is: Have we really done that?</a:t>
            </a:r>
            <a:r>
              <a:rPr lang="en-US" sz="1200" kern="1200" baseline="0" dirty="0" smtClean="0">
                <a:solidFill>
                  <a:schemeClr val="tx1"/>
                </a:solidFill>
                <a:effectLst/>
                <a:latin typeface="+mn-lt"/>
                <a:ea typeface="+mn-ea"/>
                <a:cs typeface="+mn-cs"/>
              </a:rPr>
              <a:t> </a:t>
            </a:r>
            <a:r>
              <a:rPr lang="en-US" sz="1200" b="1" kern="1200" dirty="0" smtClean="0">
                <a:solidFill>
                  <a:schemeClr val="tx1"/>
                </a:solidFill>
                <a:effectLst/>
                <a:latin typeface="+mn-lt"/>
                <a:ea typeface="+mn-ea"/>
                <a:cs typeface="+mn-cs"/>
              </a:rPr>
              <a:t>Is God really Lord over all our life?</a:t>
            </a:r>
            <a:r>
              <a:rPr lang="en-US" sz="1200" kern="1200" dirty="0" smtClean="0">
                <a:solidFill>
                  <a:schemeClr val="tx1"/>
                </a:solidFill>
                <a:effectLst/>
                <a:latin typeface="+mn-lt"/>
                <a:ea typeface="+mn-ea"/>
                <a:cs typeface="+mn-cs"/>
              </a:rPr>
              <a:t> Or only the parts we choose.</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Does the way we use our money/our possessions give witness to our faith?</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If we are asking </a:t>
            </a:r>
            <a:r>
              <a:rPr lang="en-US" sz="1200" b="1" kern="1200" dirty="0" smtClean="0">
                <a:solidFill>
                  <a:schemeClr val="tx1"/>
                </a:solidFill>
                <a:effectLst/>
                <a:latin typeface="+mn-lt"/>
                <a:ea typeface="+mn-ea"/>
                <a:cs typeface="+mn-cs"/>
              </a:rPr>
              <a:t>questions like, “How much is enough?”</a:t>
            </a:r>
            <a:r>
              <a:rPr lang="en-US" sz="1200" kern="1200" dirty="0" smtClean="0">
                <a:solidFill>
                  <a:schemeClr val="tx1"/>
                </a:solidFill>
                <a:effectLst/>
                <a:latin typeface="+mn-lt"/>
                <a:ea typeface="+mn-ea"/>
                <a:cs typeface="+mn-cs"/>
              </a:rPr>
              <a:t> and “Are we talking about 10% before or after taxes?” “Does it include housing?” Let me suggest we’re missing the point!</a:t>
            </a:r>
          </a:p>
          <a:p>
            <a:endParaRPr lang="en-US" sz="1200" kern="1200" dirty="0" smtClean="0">
              <a:solidFill>
                <a:schemeClr val="tx1"/>
              </a:solidFill>
              <a:effectLst/>
              <a:latin typeface="+mn-lt"/>
              <a:ea typeface="+mn-ea"/>
              <a:cs typeface="+mn-cs"/>
            </a:endParaRPr>
          </a:p>
          <a:p>
            <a:endParaRPr lang="en-US" sz="1200" kern="1200" dirty="0" smtClean="0">
              <a:solidFill>
                <a:schemeClr val="tx1"/>
              </a:solidFill>
              <a:effectLst/>
              <a:latin typeface="+mn-lt"/>
              <a:ea typeface="+mn-ea"/>
              <a:cs typeface="+mn-cs"/>
            </a:endParaRPr>
          </a:p>
          <a:p>
            <a:pPr marL="171450" lvl="0" indent="-171450">
              <a:buFont typeface="Arial"/>
              <a:buChar char="•"/>
            </a:pPr>
            <a:r>
              <a:rPr lang="en-US" sz="1200" kern="1200" dirty="0" smtClean="0">
                <a:solidFill>
                  <a:schemeClr val="tx1"/>
                </a:solidFill>
                <a:effectLst/>
                <a:latin typeface="+mn-lt"/>
                <a:ea typeface="+mn-ea"/>
                <a:cs typeface="+mn-cs"/>
              </a:rPr>
              <a:t>Yes, I am a proponent of the </a:t>
            </a:r>
            <a:r>
              <a:rPr lang="en-US" sz="1200" b="1" kern="1200" dirty="0" smtClean="0">
                <a:solidFill>
                  <a:schemeClr val="tx1"/>
                </a:solidFill>
                <a:effectLst/>
                <a:latin typeface="+mn-lt"/>
                <a:ea typeface="+mn-ea"/>
                <a:cs typeface="+mn-cs"/>
              </a:rPr>
              <a:t>tithe</a:t>
            </a:r>
            <a:r>
              <a:rPr lang="en-US" sz="1200" kern="1200" dirty="0" smtClean="0">
                <a:solidFill>
                  <a:schemeClr val="tx1"/>
                </a:solidFill>
                <a:effectLst/>
                <a:latin typeface="+mn-lt"/>
                <a:ea typeface="+mn-ea"/>
                <a:cs typeface="+mn-cs"/>
              </a:rPr>
              <a:t> as a minimum standard for giving,</a:t>
            </a:r>
          </a:p>
          <a:p>
            <a:pPr marL="171450" lvl="0" indent="-171450">
              <a:buFont typeface="Arial"/>
              <a:buChar char="•"/>
            </a:pPr>
            <a:r>
              <a:rPr lang="en-US" sz="1200" kern="1200" dirty="0" smtClean="0">
                <a:solidFill>
                  <a:schemeClr val="tx1"/>
                </a:solidFill>
                <a:effectLst/>
                <a:latin typeface="+mn-lt"/>
                <a:ea typeface="+mn-ea"/>
                <a:cs typeface="+mn-cs"/>
              </a:rPr>
              <a:t>but the point is that the use of </a:t>
            </a:r>
            <a:r>
              <a:rPr lang="en-US" sz="1200" b="1" kern="1200" dirty="0" smtClean="0">
                <a:solidFill>
                  <a:schemeClr val="tx1"/>
                </a:solidFill>
                <a:effectLst/>
                <a:latin typeface="+mn-lt"/>
                <a:ea typeface="+mn-ea"/>
                <a:cs typeface="+mn-cs"/>
              </a:rPr>
              <a:t>ALL</a:t>
            </a:r>
            <a:r>
              <a:rPr lang="en-US" sz="1200" kern="1200" dirty="0" smtClean="0">
                <a:solidFill>
                  <a:schemeClr val="tx1"/>
                </a:solidFill>
                <a:effectLst/>
                <a:latin typeface="+mn-lt"/>
                <a:ea typeface="+mn-ea"/>
                <a:cs typeface="+mn-cs"/>
              </a:rPr>
              <a:t> our possessions reflects our relationship with God.</a:t>
            </a:r>
          </a:p>
          <a:p>
            <a:pPr marL="171450" lvl="0" indent="-171450">
              <a:buFont typeface="Arial"/>
              <a:buChar char="•"/>
            </a:pPr>
            <a:r>
              <a:rPr lang="en-US" sz="1200" kern="1200" dirty="0" smtClean="0">
                <a:solidFill>
                  <a:schemeClr val="tx1"/>
                </a:solidFill>
                <a:effectLst/>
                <a:latin typeface="+mn-lt"/>
                <a:ea typeface="+mn-ea"/>
                <a:cs typeface="+mn-cs"/>
              </a:rPr>
              <a:t>That our spending, investing, saving and giving are </a:t>
            </a:r>
            <a:r>
              <a:rPr lang="en-US" sz="1200" b="1" kern="1200" dirty="0" smtClean="0">
                <a:solidFill>
                  <a:schemeClr val="tx1"/>
                </a:solidFill>
                <a:effectLst/>
                <a:latin typeface="+mn-lt"/>
                <a:ea typeface="+mn-ea"/>
                <a:cs typeface="+mn-cs"/>
              </a:rPr>
              <a:t>all in line with God’s call</a:t>
            </a:r>
            <a:r>
              <a:rPr lang="en-US" sz="1200" kern="1200" dirty="0" smtClean="0">
                <a:solidFill>
                  <a:schemeClr val="tx1"/>
                </a:solidFill>
                <a:effectLst/>
                <a:latin typeface="+mn-lt"/>
                <a:ea typeface="+mn-ea"/>
                <a:cs typeface="+mn-cs"/>
              </a:rPr>
              <a:t> and God’s work in the world, and</a:t>
            </a:r>
          </a:p>
          <a:p>
            <a:pPr marL="171450" lvl="0" indent="-171450">
              <a:buFont typeface="Arial"/>
              <a:buChar char="•"/>
            </a:pPr>
            <a:r>
              <a:rPr lang="en-US" sz="1200" kern="1200" dirty="0" smtClean="0">
                <a:solidFill>
                  <a:schemeClr val="tx1"/>
                </a:solidFill>
                <a:effectLst/>
                <a:latin typeface="+mn-lt"/>
                <a:ea typeface="+mn-ea"/>
                <a:cs typeface="+mn-cs"/>
              </a:rPr>
              <a:t>that we are constantly </a:t>
            </a:r>
            <a:r>
              <a:rPr lang="en-US" sz="1200" b="1" kern="1200" dirty="0" smtClean="0">
                <a:solidFill>
                  <a:schemeClr val="tx1"/>
                </a:solidFill>
                <a:effectLst/>
                <a:latin typeface="+mn-lt"/>
                <a:ea typeface="+mn-ea"/>
                <a:cs typeface="+mn-cs"/>
              </a:rPr>
              <a:t>growing in our giving</a:t>
            </a:r>
            <a:r>
              <a:rPr lang="en-US" sz="1200" kern="1200" dirty="0" smtClean="0">
                <a:solidFill>
                  <a:schemeClr val="tx1"/>
                </a:solidFill>
                <a:effectLst/>
                <a:latin typeface="+mn-lt"/>
                <a:ea typeface="+mn-ea"/>
                <a:cs typeface="+mn-cs"/>
              </a:rPr>
              <a:t>…</a:t>
            </a:r>
          </a:p>
          <a:p>
            <a:pPr marL="0" indent="0">
              <a:buFont typeface="Arial"/>
              <a:buNone/>
            </a:pPr>
            <a:endParaRPr lang="en-US" sz="1200" kern="1200" dirty="0" smtClean="0">
              <a:solidFill>
                <a:schemeClr val="tx1"/>
              </a:solidFill>
              <a:effectLst/>
              <a:latin typeface="+mn-lt"/>
              <a:ea typeface="+mn-ea"/>
              <a:cs typeface="+mn-cs"/>
            </a:endParaRPr>
          </a:p>
          <a:p>
            <a:pPr marL="0" indent="0">
              <a:spcBef>
                <a:spcPts val="2600"/>
              </a:spcBef>
              <a:buNone/>
            </a:pPr>
            <a:r>
              <a:rPr lang="en-US" sz="1200" dirty="0" smtClean="0"/>
              <a:t>If our task is to make disciples (true)</a:t>
            </a:r>
          </a:p>
          <a:p>
            <a:pPr marL="0" indent="0">
              <a:spcBef>
                <a:spcPts val="2600"/>
              </a:spcBef>
              <a:buNone/>
            </a:pPr>
            <a:r>
              <a:rPr lang="en-US" sz="1200" dirty="0" smtClean="0"/>
              <a:t>and money has the greatest potential to stand in the way of a person’s relationship with God (true)</a:t>
            </a:r>
          </a:p>
          <a:p>
            <a:pPr marL="0" indent="0">
              <a:spcBef>
                <a:spcPts val="2600"/>
              </a:spcBef>
              <a:buNone/>
            </a:pPr>
            <a:r>
              <a:rPr lang="en-US" sz="1200" dirty="0" smtClean="0"/>
              <a:t>then we absolutely </a:t>
            </a:r>
            <a:r>
              <a:rPr lang="en-US" sz="1200" b="1" dirty="0" smtClean="0"/>
              <a:t>have a responsibility</a:t>
            </a:r>
            <a:r>
              <a:rPr lang="en-US" sz="1200" dirty="0" smtClean="0"/>
              <a:t> to help people get right in their relationship with their possessions.</a:t>
            </a:r>
          </a:p>
          <a:p>
            <a:pPr marL="171450" indent="-171450">
              <a:buFont typeface="Arial"/>
              <a:buChar char="•"/>
            </a:pPr>
            <a:endParaRPr lang="en-US" dirty="0"/>
          </a:p>
        </p:txBody>
      </p:sp>
      <p:sp>
        <p:nvSpPr>
          <p:cNvPr id="4" name="Slide Number Placeholder 3"/>
          <p:cNvSpPr>
            <a:spLocks noGrp="1"/>
          </p:cNvSpPr>
          <p:nvPr>
            <p:ph type="sldNum" sz="quarter" idx="10"/>
          </p:nvPr>
        </p:nvSpPr>
        <p:spPr/>
        <p:txBody>
          <a:bodyPr/>
          <a:lstStyle/>
          <a:p>
            <a:fld id="{2299426C-9F21-224B-BCBF-D32562E520F9}" type="slidenum">
              <a:rPr lang="en-US" smtClean="0"/>
              <a:t>40</a:t>
            </a:fld>
            <a:endParaRPr lang="en-US"/>
          </a:p>
        </p:txBody>
      </p:sp>
    </p:spTree>
    <p:extLst>
      <p:ext uri="{BB962C8B-B14F-4D97-AF65-F5344CB8AC3E}">
        <p14:creationId xmlns:p14="http://schemas.microsoft.com/office/powerpoint/2010/main" val="38421006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dirty="0" smtClean="0"/>
              <a:t>Lay Leadership </a:t>
            </a:r>
            <a:r>
              <a:rPr lang="en-US" dirty="0" err="1" smtClean="0"/>
              <a:t>Cmte</a:t>
            </a:r>
            <a:r>
              <a:rPr lang="en-US" dirty="0" smtClean="0"/>
              <a:t>—start</a:t>
            </a:r>
            <a:r>
              <a:rPr lang="en-US" baseline="0" dirty="0" smtClean="0"/>
              <a:t> with VETO power, then list of eligible (attendance, giving, active involvement), get your leaders in place (can take 3 years)</a:t>
            </a:r>
          </a:p>
          <a:p>
            <a:endParaRPr lang="en-US" dirty="0"/>
          </a:p>
        </p:txBody>
      </p:sp>
      <p:sp>
        <p:nvSpPr>
          <p:cNvPr id="4" name="Slide Number Placeholder 3"/>
          <p:cNvSpPr>
            <a:spLocks noGrp="1"/>
          </p:cNvSpPr>
          <p:nvPr>
            <p:ph type="sldNum" sz="quarter" idx="10"/>
          </p:nvPr>
        </p:nvSpPr>
        <p:spPr/>
        <p:txBody>
          <a:bodyPr/>
          <a:lstStyle/>
          <a:p>
            <a:fld id="{81D40A3E-B25E-0947-9EA4-C3F8F89886DE}" type="slidenum">
              <a:rPr lang="en-US" smtClean="0"/>
              <a:t>41</a:t>
            </a:fld>
            <a:endParaRPr lang="en-US"/>
          </a:p>
        </p:txBody>
      </p:sp>
    </p:spTree>
    <p:extLst>
      <p:ext uri="{BB962C8B-B14F-4D97-AF65-F5344CB8AC3E}">
        <p14:creationId xmlns:p14="http://schemas.microsoft.com/office/powerpoint/2010/main" val="18459908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dirty="0" smtClean="0"/>
              <a:t>Lay Leadership </a:t>
            </a:r>
            <a:r>
              <a:rPr lang="en-US" dirty="0" err="1" smtClean="0"/>
              <a:t>Cmte</a:t>
            </a:r>
            <a:r>
              <a:rPr lang="en-US" dirty="0" smtClean="0"/>
              <a:t>—start</a:t>
            </a:r>
            <a:r>
              <a:rPr lang="en-US" baseline="0" dirty="0" smtClean="0"/>
              <a:t> with VETO power, then list of eligible (attendance, giving, active involvement), get your leaders in place (can take 3 years)</a:t>
            </a:r>
          </a:p>
          <a:p>
            <a:endParaRPr lang="en-US" dirty="0"/>
          </a:p>
        </p:txBody>
      </p:sp>
      <p:sp>
        <p:nvSpPr>
          <p:cNvPr id="4" name="Slide Number Placeholder 3"/>
          <p:cNvSpPr>
            <a:spLocks noGrp="1"/>
          </p:cNvSpPr>
          <p:nvPr>
            <p:ph type="sldNum" sz="quarter" idx="10"/>
          </p:nvPr>
        </p:nvSpPr>
        <p:spPr/>
        <p:txBody>
          <a:bodyPr/>
          <a:lstStyle/>
          <a:p>
            <a:fld id="{81D40A3E-B25E-0947-9EA4-C3F8F89886DE}" type="slidenum">
              <a:rPr lang="en-US" smtClean="0"/>
              <a:t>42</a:t>
            </a:fld>
            <a:endParaRPr lang="en-US"/>
          </a:p>
        </p:txBody>
      </p:sp>
    </p:spTree>
    <p:extLst>
      <p:ext uri="{BB962C8B-B14F-4D97-AF65-F5344CB8AC3E}">
        <p14:creationId xmlns:p14="http://schemas.microsoft.com/office/powerpoint/2010/main" val="18459908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Preaching about money makes us </a:t>
            </a:r>
            <a:r>
              <a:rPr lang="en-US" sz="1200" b="1" kern="1200" dirty="0" smtClean="0">
                <a:solidFill>
                  <a:schemeClr val="tx1"/>
                </a:solidFill>
                <a:effectLst/>
                <a:latin typeface="+mn-lt"/>
                <a:ea typeface="+mn-ea"/>
                <a:cs typeface="+mn-cs"/>
              </a:rPr>
              <a:t>anxious</a:t>
            </a:r>
            <a:r>
              <a:rPr lang="en-US" sz="1200" kern="1200" dirty="0" smtClean="0">
                <a:solidFill>
                  <a:schemeClr val="tx1"/>
                </a:solidFill>
                <a:effectLst/>
                <a:latin typeface="+mn-lt"/>
                <a:ea typeface="+mn-ea"/>
                <a:cs typeface="+mn-cs"/>
              </a:rPr>
              <a:t> (like no other sermons do), because:</a:t>
            </a:r>
          </a:p>
          <a:p>
            <a:pPr marL="171450" lvl="0" indent="-171450">
              <a:buFont typeface="Arial"/>
              <a:buChar char="•"/>
            </a:pPr>
            <a:r>
              <a:rPr lang="en-US" sz="1200" kern="1200" dirty="0" smtClean="0">
                <a:solidFill>
                  <a:schemeClr val="tx1"/>
                </a:solidFill>
                <a:effectLst/>
                <a:latin typeface="+mn-lt"/>
                <a:ea typeface="+mn-ea"/>
                <a:cs typeface="+mn-cs"/>
              </a:rPr>
              <a:t>We know it’s important—a lot at stake (for the church’s ministry and for people’s souls)</a:t>
            </a:r>
          </a:p>
          <a:p>
            <a:pPr marL="171450" lvl="0" indent="-171450">
              <a:buFont typeface="Arial"/>
              <a:buChar char="•"/>
            </a:pPr>
            <a:r>
              <a:rPr lang="en-US" sz="1200" kern="1200" dirty="0" smtClean="0">
                <a:solidFill>
                  <a:schemeClr val="tx1"/>
                </a:solidFill>
                <a:effectLst/>
                <a:latin typeface="+mn-lt"/>
                <a:ea typeface="+mn-ea"/>
                <a:cs typeface="+mn-cs"/>
              </a:rPr>
              <a:t>We experience anxiety rising in the congregation (and we </a:t>
            </a:r>
            <a:r>
              <a:rPr lang="en-US" sz="1200" i="1" kern="1200" dirty="0" smtClean="0">
                <a:solidFill>
                  <a:schemeClr val="tx1"/>
                </a:solidFill>
                <a:effectLst/>
                <a:latin typeface="+mn-lt"/>
                <a:ea typeface="+mn-ea"/>
                <a:cs typeface="+mn-cs"/>
              </a:rPr>
              <a:t>hate</a:t>
            </a:r>
            <a:r>
              <a:rPr lang="en-US" sz="1200" kern="1200" dirty="0" smtClean="0">
                <a:solidFill>
                  <a:schemeClr val="tx1"/>
                </a:solidFill>
                <a:effectLst/>
                <a:latin typeface="+mn-lt"/>
                <a:ea typeface="+mn-ea"/>
                <a:cs typeface="+mn-cs"/>
              </a:rPr>
              <a:t> to cause anxiety!)</a:t>
            </a:r>
          </a:p>
          <a:p>
            <a:pPr marL="171450" lvl="0" indent="-171450">
              <a:buFont typeface="Arial"/>
              <a:buChar char="•"/>
            </a:pPr>
            <a:r>
              <a:rPr lang="en-US" sz="1200" kern="1200" dirty="0" smtClean="0">
                <a:solidFill>
                  <a:schemeClr val="tx1"/>
                </a:solidFill>
                <a:effectLst/>
                <a:latin typeface="+mn-lt"/>
                <a:ea typeface="+mn-ea"/>
                <a:cs typeface="+mn-cs"/>
              </a:rPr>
              <a:t>We feel inadequate to the task (our own money demons or just not knowledgeable enough) </a:t>
            </a:r>
          </a:p>
          <a:p>
            <a:pPr marL="171450" lvl="0" indent="-171450">
              <a:buFont typeface="Arial"/>
              <a:buChar char="•"/>
            </a:pPr>
            <a:endParaRPr lang="en-US" sz="1200" kern="1200" dirty="0" smtClean="0">
              <a:solidFill>
                <a:schemeClr val="tx1"/>
              </a:solidFill>
              <a:effectLst/>
              <a:latin typeface="+mn-lt"/>
              <a:ea typeface="+mn-ea"/>
              <a:cs typeface="+mn-cs"/>
            </a:endParaRPr>
          </a:p>
          <a:p>
            <a:pPr marL="171450" lvl="0" indent="-171450">
              <a:buFont typeface="Arial"/>
              <a:buChar char="•"/>
            </a:pPr>
            <a:r>
              <a:rPr lang="en-US" sz="1200" kern="1200" dirty="0" smtClean="0">
                <a:solidFill>
                  <a:schemeClr val="tx1"/>
                </a:solidFill>
                <a:effectLst/>
                <a:latin typeface="+mn-lt"/>
                <a:ea typeface="+mn-ea"/>
                <a:cs typeface="+mn-cs"/>
              </a:rPr>
              <a:t>Or sometimes we have forgotten our why</a:t>
            </a:r>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44</a:t>
            </a:fld>
            <a:endParaRPr lang="en-US"/>
          </a:p>
        </p:txBody>
      </p:sp>
    </p:spTree>
    <p:extLst>
      <p:ext uri="{BB962C8B-B14F-4D97-AF65-F5344CB8AC3E}">
        <p14:creationId xmlns:p14="http://schemas.microsoft.com/office/powerpoint/2010/main" val="173540028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If you believe it, then you will preach it.  If you don’t you won’t.</a:t>
            </a:r>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45</a:t>
            </a:fld>
            <a:endParaRPr lang="en-US"/>
          </a:p>
        </p:txBody>
      </p:sp>
    </p:spTree>
    <p:extLst>
      <p:ext uri="{BB962C8B-B14F-4D97-AF65-F5344CB8AC3E}">
        <p14:creationId xmlns:p14="http://schemas.microsoft.com/office/powerpoint/2010/main" val="119844935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Our stewardship preaching must answer the question: “Why Give?”</a:t>
            </a:r>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When we give, we </a:t>
            </a:r>
            <a:r>
              <a:rPr lang="en-US" sz="1200" b="1" kern="1200" dirty="0" smtClean="0">
                <a:solidFill>
                  <a:schemeClr val="tx1"/>
                </a:solidFill>
                <a:effectLst/>
                <a:latin typeface="+mn-lt"/>
                <a:ea typeface="+mn-ea"/>
                <a:cs typeface="+mn-cs"/>
              </a:rPr>
              <a:t>participate in God’s ongoing work</a:t>
            </a:r>
            <a:r>
              <a:rPr lang="en-US" sz="1200" kern="1200" dirty="0" smtClean="0">
                <a:solidFill>
                  <a:schemeClr val="tx1"/>
                </a:solidFill>
                <a:effectLst/>
                <a:latin typeface="+mn-lt"/>
                <a:ea typeface="+mn-ea"/>
                <a:cs typeface="+mn-cs"/>
              </a:rPr>
              <a:t> in the world</a:t>
            </a:r>
          </a:p>
          <a:p>
            <a:pPr marL="171450" lvl="0" indent="-171450">
              <a:buFont typeface="Arial"/>
              <a:buChar char="•"/>
            </a:pPr>
            <a:r>
              <a:rPr lang="en-US" sz="1200" kern="1200" dirty="0" smtClean="0">
                <a:solidFill>
                  <a:schemeClr val="tx1"/>
                </a:solidFill>
                <a:effectLst/>
                <a:latin typeface="+mn-lt"/>
                <a:ea typeface="+mn-ea"/>
                <a:cs typeface="+mn-cs"/>
              </a:rPr>
              <a:t>not imitating, not continuing, but participating</a:t>
            </a:r>
          </a:p>
          <a:p>
            <a:pPr marL="171450" lvl="0" indent="-171450">
              <a:buFont typeface="Arial"/>
              <a:buChar char="•"/>
            </a:pPr>
            <a:r>
              <a:rPr lang="en-US" sz="1200" kern="1200" dirty="0" smtClean="0">
                <a:solidFill>
                  <a:schemeClr val="tx1"/>
                </a:solidFill>
                <a:effectLst/>
                <a:latin typeface="+mn-lt"/>
                <a:ea typeface="+mn-ea"/>
                <a:cs typeface="+mn-cs"/>
              </a:rPr>
              <a:t>We choose to align ourselves with God and not with the world</a:t>
            </a:r>
          </a:p>
          <a:p>
            <a:pPr lvl="0"/>
            <a:r>
              <a:rPr lang="en-US" sz="1200" kern="1200" dirty="0" smtClean="0">
                <a:solidFill>
                  <a:schemeClr val="tx1"/>
                </a:solidFill>
                <a:effectLst/>
                <a:latin typeface="+mn-lt"/>
                <a:ea typeface="+mn-ea"/>
                <a:cs typeface="+mn-cs"/>
              </a:rPr>
              <a:t>We give out of </a:t>
            </a:r>
            <a:r>
              <a:rPr lang="en-US" sz="1200" b="1" kern="1200" dirty="0" smtClean="0">
                <a:solidFill>
                  <a:schemeClr val="tx1"/>
                </a:solidFill>
                <a:effectLst/>
                <a:latin typeface="+mn-lt"/>
                <a:ea typeface="+mn-ea"/>
                <a:cs typeface="+mn-cs"/>
              </a:rPr>
              <a:t>gratitude</a:t>
            </a:r>
            <a:r>
              <a:rPr lang="en-US" sz="1200" kern="1200" dirty="0" smtClean="0">
                <a:solidFill>
                  <a:schemeClr val="tx1"/>
                </a:solidFill>
                <a:effectLst/>
                <a:latin typeface="+mn-lt"/>
                <a:ea typeface="+mn-ea"/>
                <a:cs typeface="+mn-cs"/>
              </a:rPr>
              <a:t>—</a:t>
            </a:r>
          </a:p>
          <a:p>
            <a:pPr marL="171450" lvl="0" indent="-171450">
              <a:buFont typeface="Arial"/>
              <a:buChar char="•"/>
            </a:pPr>
            <a:r>
              <a:rPr lang="en-US" sz="1200" kern="1200" dirty="0" smtClean="0">
                <a:solidFill>
                  <a:schemeClr val="tx1"/>
                </a:solidFill>
                <a:effectLst/>
                <a:latin typeface="+mn-lt"/>
                <a:ea typeface="+mn-ea"/>
                <a:cs typeface="+mn-cs"/>
              </a:rPr>
              <a:t>Our giving is in response to God’s self-giving—God doesn’t love us because we give; we give because God loves us</a:t>
            </a:r>
          </a:p>
          <a:p>
            <a:pPr marL="171450" marR="0" lvl="0" indent="-171450" algn="l" defTabSz="457200" rtl="0" eaLnBrk="1" fontAlgn="auto" latinLnBrk="0" hangingPunct="1">
              <a:lnSpc>
                <a:spcPct val="100000"/>
              </a:lnSpc>
              <a:spcBef>
                <a:spcPts val="0"/>
              </a:spcBef>
              <a:spcAft>
                <a:spcPts val="0"/>
              </a:spcAft>
              <a:buClrTx/>
              <a:buSzTx/>
              <a:buFont typeface="Arial"/>
              <a:buChar char="•"/>
              <a:tabLst/>
              <a:defRPr/>
            </a:pPr>
            <a:r>
              <a:rPr lang="en-US" sz="1200" kern="1200" dirty="0" smtClean="0">
                <a:solidFill>
                  <a:schemeClr val="tx1"/>
                </a:solidFill>
                <a:effectLst/>
                <a:latin typeface="+mn-lt"/>
                <a:ea typeface="+mn-ea"/>
                <a:cs typeface="+mn-cs"/>
              </a:rPr>
              <a:t>Miller/McKenzie say our Generosity is grounded in gratitude, revealed in prayer, and lived in faith</a:t>
            </a:r>
          </a:p>
          <a:p>
            <a:pPr lvl="0"/>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299426C-9F21-224B-BCBF-D32562E520F9}" type="slidenum">
              <a:rPr lang="en-US" smtClean="0"/>
              <a:t>46</a:t>
            </a:fld>
            <a:endParaRPr lang="en-US"/>
          </a:p>
        </p:txBody>
      </p:sp>
    </p:spTree>
    <p:extLst>
      <p:ext uri="{BB962C8B-B14F-4D97-AF65-F5344CB8AC3E}">
        <p14:creationId xmlns:p14="http://schemas.microsoft.com/office/powerpoint/2010/main" val="58537061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299426C-9F21-224B-BCBF-D32562E520F9}" type="slidenum">
              <a:rPr lang="en-US" smtClean="0"/>
              <a:t>47</a:t>
            </a:fld>
            <a:endParaRPr lang="en-US"/>
          </a:p>
        </p:txBody>
      </p:sp>
    </p:spTree>
    <p:extLst>
      <p:ext uri="{BB962C8B-B14F-4D97-AF65-F5344CB8AC3E}">
        <p14:creationId xmlns:p14="http://schemas.microsoft.com/office/powerpoint/2010/main" val="4230032349"/>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Inspire </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With stories of changed lives,  both from ministry and from giving</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Invitational</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I call it connecting the dots.  </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Ministry Sunday</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Isn’t this worth investing in</a:t>
            </a:r>
            <a:r>
              <a:rPr lang="is-IS" sz="1200" kern="1200" dirty="0" smtClean="0">
                <a:solidFill>
                  <a:schemeClr val="tx1"/>
                </a:solidFill>
                <a:effectLst/>
                <a:latin typeface="+mn-lt"/>
                <a:ea typeface="+mn-ea"/>
                <a:cs typeface="+mn-cs"/>
              </a:rPr>
              <a:t>…Asking people to step up year round, not just on Pledge Sunday</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2299426C-9F21-224B-BCBF-D32562E520F9}" type="slidenum">
              <a:rPr lang="en-US" smtClean="0"/>
              <a:t>48</a:t>
            </a:fld>
            <a:endParaRPr lang="en-US"/>
          </a:p>
        </p:txBody>
      </p:sp>
    </p:spTree>
    <p:extLst>
      <p:ext uri="{BB962C8B-B14F-4D97-AF65-F5344CB8AC3E}">
        <p14:creationId xmlns:p14="http://schemas.microsoft.com/office/powerpoint/2010/main" val="52653706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Table Talk Break</a:t>
            </a:r>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49</a:t>
            </a:fld>
            <a:endParaRPr lang="en-US"/>
          </a:p>
        </p:txBody>
      </p:sp>
    </p:spTree>
    <p:extLst>
      <p:ext uri="{BB962C8B-B14F-4D97-AF65-F5344CB8AC3E}">
        <p14:creationId xmlns:p14="http://schemas.microsoft.com/office/powerpoint/2010/main" val="9032783"/>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dirty="0" smtClean="0"/>
              <a:t>Table</a:t>
            </a:r>
            <a:endParaRPr lang="en-US" dirty="0"/>
          </a:p>
        </p:txBody>
      </p:sp>
      <p:sp>
        <p:nvSpPr>
          <p:cNvPr id="5" name="Slide Number Placeholder 4"/>
          <p:cNvSpPr>
            <a:spLocks noGrp="1"/>
          </p:cNvSpPr>
          <p:nvPr>
            <p:ph type="sldNum" sz="quarter" idx="10"/>
          </p:nvPr>
        </p:nvSpPr>
        <p:spPr/>
        <p:txBody>
          <a:bodyPr/>
          <a:lstStyle/>
          <a:p>
            <a:fld id="{F9E2A242-7171-E749-BBD5-9E20DEE1E978}" type="slidenum">
              <a:rPr lang="en-US" smtClean="0"/>
              <a:t>50</a:t>
            </a:fld>
            <a:endParaRPr lang="en-US"/>
          </a:p>
        </p:txBody>
      </p:sp>
    </p:spTree>
    <p:extLst>
      <p:ext uri="{BB962C8B-B14F-4D97-AF65-F5344CB8AC3E}">
        <p14:creationId xmlns:p14="http://schemas.microsoft.com/office/powerpoint/2010/main" val="1984112990"/>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52</a:t>
            </a:fld>
            <a:endParaRPr lang="en-US"/>
          </a:p>
        </p:txBody>
      </p:sp>
    </p:spTree>
    <p:extLst>
      <p:ext uri="{BB962C8B-B14F-4D97-AF65-F5344CB8AC3E}">
        <p14:creationId xmlns:p14="http://schemas.microsoft.com/office/powerpoint/2010/main" val="35435185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55</a:t>
            </a:fld>
            <a:endParaRPr lang="en-US"/>
          </a:p>
        </p:txBody>
      </p:sp>
    </p:spTree>
    <p:extLst>
      <p:ext uri="{BB962C8B-B14F-4D97-AF65-F5344CB8AC3E}">
        <p14:creationId xmlns:p14="http://schemas.microsoft.com/office/powerpoint/2010/main" val="829629441"/>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1-2 minute giving talk</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to explain the offering process.  You can use this to promote online giving, explain where the money goes, explain biblical stewardship, etc.</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2-3 minute ministry moment</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 Ask a volunteer to share the story of a changed life (outcome) resulting from the church’s work.  Put a face on it vs. simply cite statistics. Ensure the speaker always thanks the church for gifts of time, talents, or financial gifts.  Open picture bank for ministry pictures.  </a:t>
            </a:r>
            <a:r>
              <a:rPr lang="en-US" sz="1200" b="1" dirty="0" smtClean="0"/>
              <a:t>Not about resources or activities—about outcomes</a:t>
            </a:r>
            <a:endParaRPr lang="en-US" sz="1200" dirty="0" smtClean="0"/>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Say thank you</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Each primary staff writes 5 thank you notes per week.  The idea is to catch and thank people for actions you want repeated.  Automate process to send notes to first time donors, for large gifts, for significant increases.  This same process should identify regular donors who have stopped or reduced giving. (</a:t>
            </a:r>
            <a:r>
              <a:rPr lang="en-US" sz="1200" dirty="0" err="1" smtClean="0"/>
              <a:t>MotarsStone</a:t>
            </a:r>
            <a:r>
              <a:rPr lang="en-US" sz="1200" dirty="0" smtClean="0"/>
              <a:t>).  </a:t>
            </a:r>
          </a:p>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Invest in key relationships</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dirty="0" smtClean="0"/>
              <a:t>(Donor Development) Each primary staff meets with </a:t>
            </a:r>
            <a:r>
              <a:rPr lang="en-US" sz="1200" dirty="0" smtClean="0">
                <a:solidFill>
                  <a:srgbClr val="000000"/>
                </a:solidFill>
              </a:rPr>
              <a:t>at least one high commitment </a:t>
            </a:r>
            <a:r>
              <a:rPr lang="en-US" sz="1200" b="1" dirty="0" smtClean="0">
                <a:solidFill>
                  <a:srgbClr val="000000"/>
                </a:solidFill>
              </a:rPr>
              <a:t>donor (time, talent or treas</a:t>
            </a:r>
            <a:r>
              <a:rPr lang="en-US" sz="1200" b="1" dirty="0" smtClean="0"/>
              <a:t>ure) </a:t>
            </a:r>
            <a:r>
              <a:rPr lang="en-US" sz="1200" dirty="0" smtClean="0"/>
              <a:t>or prospect to build relationships and invest into that donor.</a:t>
            </a:r>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57</a:t>
            </a:fld>
            <a:endParaRPr lang="en-US"/>
          </a:p>
        </p:txBody>
      </p:sp>
    </p:spTree>
    <p:extLst>
      <p:ext uri="{BB962C8B-B14F-4D97-AF65-F5344CB8AC3E}">
        <p14:creationId xmlns:p14="http://schemas.microsoft.com/office/powerpoint/2010/main" val="105325651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ts val="1800"/>
              </a:spcBef>
              <a:buFont typeface="Wingdings" charset="2"/>
              <a:buChar char="§"/>
            </a:pPr>
            <a:r>
              <a:rPr lang="en-US" sz="1200" b="1" u="sng" dirty="0" smtClean="0"/>
              <a:t>Review financial dashboard</a:t>
            </a:r>
            <a:r>
              <a:rPr lang="en-US" sz="1200" dirty="0" smtClean="0"/>
              <a:t>- key tracking metrics</a:t>
            </a:r>
          </a:p>
          <a:p>
            <a:pPr>
              <a:spcBef>
                <a:spcPts val="1800"/>
              </a:spcBef>
              <a:buFont typeface="Wingdings" charset="2"/>
              <a:buChar char="§"/>
            </a:pPr>
            <a:endParaRPr lang="en-US" sz="1200" dirty="0" smtClean="0"/>
          </a:p>
          <a:p>
            <a:pPr>
              <a:spcBef>
                <a:spcPts val="1800"/>
              </a:spcBef>
              <a:buFont typeface="Wingdings" charset="2"/>
              <a:buChar char="§"/>
            </a:pPr>
            <a:r>
              <a:rPr lang="en-US" sz="1200" b="1" u="sng" dirty="0" smtClean="0"/>
              <a:t>Keep your donors informed</a:t>
            </a:r>
            <a:r>
              <a:rPr lang="en-US" sz="1200" dirty="0" smtClean="0"/>
              <a:t>- Communicate with donors in a “Kitchen Table” style email those things not appropriate  for front porch (to the world) or in the living room (worship crowd).  Cast vision, give updates on critical ministries, talk about the next big thing, share wins, concerns, financial information, etc.   </a:t>
            </a:r>
          </a:p>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58</a:t>
            </a:fld>
            <a:endParaRPr lang="en-US"/>
          </a:p>
        </p:txBody>
      </p:sp>
    </p:spTree>
    <p:extLst>
      <p:ext uri="{BB962C8B-B14F-4D97-AF65-F5344CB8AC3E}">
        <p14:creationId xmlns:p14="http://schemas.microsoft.com/office/powerpoint/2010/main" val="1488431935"/>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59</a:t>
            </a:fld>
            <a:endParaRPr lang="en-US"/>
          </a:p>
        </p:txBody>
      </p:sp>
    </p:spTree>
    <p:extLst>
      <p:ext uri="{BB962C8B-B14F-4D97-AF65-F5344CB8AC3E}">
        <p14:creationId xmlns:p14="http://schemas.microsoft.com/office/powerpoint/2010/main" val="133677069"/>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dirty="0" smtClean="0"/>
              <a:t>Now</a:t>
            </a:r>
            <a:r>
              <a:rPr lang="en-US" baseline="0" dirty="0" smtClean="0"/>
              <a:t> we begin to put it all together</a:t>
            </a:r>
          </a:p>
          <a:p>
            <a:endParaRPr lang="en-US" baseline="0" dirty="0" smtClean="0"/>
          </a:p>
          <a:p>
            <a:endParaRPr lang="en-US" dirty="0" smtClean="0"/>
          </a:p>
          <a:p>
            <a:endParaRPr lang="en-US" dirty="0"/>
          </a:p>
        </p:txBody>
      </p:sp>
      <p:sp>
        <p:nvSpPr>
          <p:cNvPr id="5" name="Slide Number Placeholder 4"/>
          <p:cNvSpPr>
            <a:spLocks noGrp="1"/>
          </p:cNvSpPr>
          <p:nvPr>
            <p:ph type="sldNum" sz="quarter" idx="10"/>
          </p:nvPr>
        </p:nvSpPr>
        <p:spPr/>
        <p:txBody>
          <a:bodyPr/>
          <a:lstStyle/>
          <a:p>
            <a:fld id="{F9E2A242-7171-E749-BBD5-9E20DEE1E978}" type="slidenum">
              <a:rPr lang="en-US" smtClean="0"/>
              <a:t>66</a:t>
            </a:fld>
            <a:endParaRPr lang="en-US"/>
          </a:p>
        </p:txBody>
      </p:sp>
    </p:spTree>
    <p:extLst>
      <p:ext uri="{BB962C8B-B14F-4D97-AF65-F5344CB8AC3E}">
        <p14:creationId xmlns:p14="http://schemas.microsoft.com/office/powerpoint/2010/main" val="43215538"/>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r>
              <a:rPr lang="en-US"/>
              <a:t>Develop your stewardship plan to use the momentum of the natural rhythms of your church, rather than investing energy to overcome them.   </a:t>
            </a:r>
          </a:p>
          <a:p>
            <a:endParaRPr lang="en-US"/>
          </a:p>
        </p:txBody>
      </p:sp>
      <p:sp>
        <p:nvSpPr>
          <p:cNvPr id="5" name="Slide Number Placeholder 4"/>
          <p:cNvSpPr>
            <a:spLocks noGrp="1"/>
          </p:cNvSpPr>
          <p:nvPr>
            <p:ph type="sldNum" sz="quarter" idx="10"/>
          </p:nvPr>
        </p:nvSpPr>
        <p:spPr/>
        <p:txBody>
          <a:bodyPr/>
          <a:lstStyle/>
          <a:p>
            <a:fld id="{F9E2A242-7171-E749-BBD5-9E20DEE1E978}" type="slidenum">
              <a:rPr lang="en-US" smtClean="0"/>
              <a:t>67</a:t>
            </a:fld>
            <a:endParaRPr lang="en-US"/>
          </a:p>
        </p:txBody>
      </p:sp>
    </p:spTree>
    <p:extLst>
      <p:ext uri="{BB962C8B-B14F-4D97-AF65-F5344CB8AC3E}">
        <p14:creationId xmlns:p14="http://schemas.microsoft.com/office/powerpoint/2010/main" val="2522719522"/>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68</a:t>
            </a:fld>
            <a:endParaRPr lang="en-US"/>
          </a:p>
        </p:txBody>
      </p:sp>
    </p:spTree>
    <p:extLst>
      <p:ext uri="{BB962C8B-B14F-4D97-AF65-F5344CB8AC3E}">
        <p14:creationId xmlns:p14="http://schemas.microsoft.com/office/powerpoint/2010/main" val="1748650528"/>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You will receive an</a:t>
            </a:r>
            <a:r>
              <a:rPr lang="en-US" baseline="0" dirty="0" smtClean="0"/>
              <a:t> electronic copy of </a:t>
            </a:r>
            <a:r>
              <a:rPr lang="en-US" baseline="0" smtClean="0"/>
              <a:t>the electronic planning calendar</a:t>
            </a:r>
            <a:endParaRPr lang="en-US"/>
          </a:p>
        </p:txBody>
      </p:sp>
      <p:sp>
        <p:nvSpPr>
          <p:cNvPr id="4" name="Slide Number Placeholder 3"/>
          <p:cNvSpPr>
            <a:spLocks noGrp="1"/>
          </p:cNvSpPr>
          <p:nvPr>
            <p:ph type="sldNum" sz="quarter" idx="10"/>
          </p:nvPr>
        </p:nvSpPr>
        <p:spPr/>
        <p:txBody>
          <a:bodyPr/>
          <a:lstStyle/>
          <a:p>
            <a:fld id="{F9E2A242-7171-E749-BBD5-9E20DEE1E978}" type="slidenum">
              <a:rPr lang="en-US" smtClean="0"/>
              <a:t>71</a:t>
            </a:fld>
            <a:endParaRPr lang="en-US"/>
          </a:p>
        </p:txBody>
      </p:sp>
    </p:spTree>
    <p:extLst>
      <p:ext uri="{BB962C8B-B14F-4D97-AF65-F5344CB8AC3E}">
        <p14:creationId xmlns:p14="http://schemas.microsoft.com/office/powerpoint/2010/main" val="832745503"/>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Patterns all year</a:t>
            </a:r>
            <a:r>
              <a:rPr lang="en-US" baseline="0" smtClean="0"/>
              <a:t> so that we are not panicking (&amp; scolding our donors) at the end of the year</a:t>
            </a:r>
            <a:r>
              <a:rPr lang="mr-IN" baseline="0" smtClean="0"/>
              <a:t>…</a:t>
            </a:r>
            <a:r>
              <a:rPr lang="en-US" baseline="0" smtClean="0"/>
              <a:t>  </a:t>
            </a:r>
          </a:p>
          <a:p>
            <a:r>
              <a:rPr lang="en-US" baseline="0" smtClean="0"/>
              <a:t>End of year marketing plan, not screaming at our customers</a:t>
            </a:r>
            <a:endParaRPr lang="en-US"/>
          </a:p>
        </p:txBody>
      </p:sp>
      <p:sp>
        <p:nvSpPr>
          <p:cNvPr id="4" name="Slide Number Placeholder 3"/>
          <p:cNvSpPr>
            <a:spLocks noGrp="1"/>
          </p:cNvSpPr>
          <p:nvPr>
            <p:ph type="sldNum" sz="quarter" idx="10"/>
          </p:nvPr>
        </p:nvSpPr>
        <p:spPr/>
        <p:txBody>
          <a:bodyPr/>
          <a:lstStyle/>
          <a:p>
            <a:fld id="{F9E2A242-7171-E749-BBD5-9E20DEE1E978}" type="slidenum">
              <a:rPr lang="en-US" smtClean="0"/>
              <a:t>73</a:t>
            </a:fld>
            <a:endParaRPr lang="en-US"/>
          </a:p>
        </p:txBody>
      </p:sp>
    </p:spTree>
    <p:extLst>
      <p:ext uri="{BB962C8B-B14F-4D97-AF65-F5344CB8AC3E}">
        <p14:creationId xmlns:p14="http://schemas.microsoft.com/office/powerpoint/2010/main" val="889781212"/>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lstStyle/>
          <a:p>
            <a:endParaRPr lang="en-US"/>
          </a:p>
        </p:txBody>
      </p:sp>
      <p:sp>
        <p:nvSpPr>
          <p:cNvPr id="5" name="Slide Number Placeholder 4"/>
          <p:cNvSpPr>
            <a:spLocks noGrp="1"/>
          </p:cNvSpPr>
          <p:nvPr>
            <p:ph type="sldNum" sz="quarter" idx="10"/>
          </p:nvPr>
        </p:nvSpPr>
        <p:spPr/>
        <p:txBody>
          <a:bodyPr/>
          <a:lstStyle/>
          <a:p>
            <a:fld id="{F9E2A242-7171-E749-BBD5-9E20DEE1E978}" type="slidenum">
              <a:rPr lang="en-US" smtClean="0"/>
              <a:t>74</a:t>
            </a:fld>
            <a:endParaRPr lang="en-US"/>
          </a:p>
        </p:txBody>
      </p:sp>
    </p:spTree>
    <p:extLst>
      <p:ext uri="{BB962C8B-B14F-4D97-AF65-F5344CB8AC3E}">
        <p14:creationId xmlns:p14="http://schemas.microsoft.com/office/powerpoint/2010/main" val="2935819570"/>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E2A242-7171-E749-BBD5-9E20DEE1E978}" type="slidenum">
              <a:rPr lang="en-US" smtClean="0"/>
              <a:t>79</a:t>
            </a:fld>
            <a:endParaRPr lang="en-US"/>
          </a:p>
        </p:txBody>
      </p:sp>
    </p:spTree>
    <p:extLst>
      <p:ext uri="{BB962C8B-B14F-4D97-AF65-F5344CB8AC3E}">
        <p14:creationId xmlns:p14="http://schemas.microsoft.com/office/powerpoint/2010/main" val="158092220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png"/></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png"/></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2.png"/></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5.xml"/><Relationship Id="rId2" Type="http://schemas.openxmlformats.org/officeDocument/2006/relationships/image" Target="../media/image2.png"/></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 Id="rId2" Type="http://schemas.openxmlformats.org/officeDocument/2006/relationships/image" Target="../media/image4.jpeg"/></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slideLayout1.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hf sldNum="0"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3" name="PlaceHolder 2"/>
          <p:cNvSpPr>
            <a:spLocks noGrp="1"/>
          </p:cNvSpPr>
          <p:nvPr>
            <p:ph type="subTitle"/>
          </p:nvPr>
        </p:nvSpPr>
        <p:spPr>
          <a:xfrm>
            <a:off x="457200" y="1604520"/>
            <a:ext cx="8229240" cy="3977280"/>
          </a:xfrm>
          <a:prstGeom prst="rect">
            <a:avLst/>
          </a:prstGeom>
        </p:spPr>
        <p:txBody>
          <a:bodyPr lIns="0" tIns="0" rIns="0" bIns="0" anchor="ctr"/>
          <a:lstStyle/>
          <a:p>
            <a:pPr algn="ctr"/>
            <a:r>
              <a:rPr lang="en-US" smtClean="0"/>
              <a:t>Click to edit Master subtitle style</a:t>
            </a:r>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4"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5"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7"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8" name="PlaceHolder 3"/>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10" name="PlaceHolder 1"/>
          <p:cNvSpPr>
            <a:spLocks noGrp="1"/>
          </p:cNvSpPr>
          <p:nvPr>
            <p:ph type="subTitle"/>
          </p:nvPr>
        </p:nvSpPr>
        <p:spPr>
          <a:xfrm>
            <a:off x="457200" y="273600"/>
            <a:ext cx="8229240" cy="5307840"/>
          </a:xfrm>
          <a:prstGeom prst="rect">
            <a:avLst/>
          </a:prstGeom>
        </p:spPr>
        <p:txBody>
          <a:bodyPr lIns="0" tIns="0" rIns="0" bIns="0" anchor="ctr"/>
          <a:lstStyle/>
          <a:p>
            <a:pPr algn="ctr"/>
            <a:r>
              <a:rPr lang="en-US" smtClean="0"/>
              <a:t>Click to edit Master subtitle style</a:t>
            </a:r>
            <a:endParaRPr/>
          </a:p>
        </p:txBody>
      </p:sp>
    </p:spTree>
  </p:cSld>
  <p:clrMapOvr>
    <a:masterClrMapping/>
  </p:clrMapOvr>
  <p:hf sldNum="0" hdr="0" ftr="0" dt="0"/>
</p:sldLayout>
</file>

<file path=ppt/slideLayouts/slideLayout7.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1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2"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3" name="PlaceHolder 3"/>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
        <p:nvSpPr>
          <p:cNvPr id="14" name="PlaceHolder 4"/>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8.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1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6"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17"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8"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9.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1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20"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21"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22" name="PlaceHolder 4"/>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23"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24" name="PlaceHolder 2"/>
          <p:cNvSpPr>
            <a:spLocks noGrp="1"/>
          </p:cNvSpPr>
          <p:nvPr>
            <p:ph type="body"/>
          </p:nvPr>
        </p:nvSpPr>
        <p:spPr>
          <a:xfrm>
            <a:off x="457200" y="1604520"/>
            <a:ext cx="8229240" cy="1896840"/>
          </a:xfrm>
          <a:prstGeom prst="rect">
            <a:avLst/>
          </a:prstGeom>
        </p:spPr>
        <p:txBody>
          <a:bodyPr lIns="0" tIns="0" rIns="0" bIns="0"/>
          <a:lstStyle/>
          <a:p>
            <a:pPr lvl="0"/>
            <a:r>
              <a:rPr lang="en-US" smtClean="0"/>
              <a:t>Click to edit Master text styles</a:t>
            </a:r>
          </a:p>
        </p:txBody>
      </p:sp>
      <p:sp>
        <p:nvSpPr>
          <p:cNvPr id="25" name="PlaceHolder 3"/>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2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27"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28"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29"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
        <p:nvSpPr>
          <p:cNvPr id="30" name="PlaceHolder 5"/>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hf sldNum="0" hdr="0" ftr="0" dt="0"/>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3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32"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
        <p:nvSpPr>
          <p:cNvPr id="33" name="PlaceHolder 3"/>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pic>
        <p:nvPicPr>
          <p:cNvPr id="34" name="Picture 33"/>
          <p:cNvPicPr/>
          <p:nvPr/>
        </p:nvPicPr>
        <p:blipFill>
          <a:blip r:embed="rId2"/>
          <a:stretch/>
        </p:blipFill>
        <p:spPr>
          <a:xfrm>
            <a:off x="2079000" y="1604520"/>
            <a:ext cx="4984920" cy="3977280"/>
          </a:xfrm>
          <a:prstGeom prst="rect">
            <a:avLst/>
          </a:prstGeom>
          <a:ln>
            <a:noFill/>
          </a:ln>
        </p:spPr>
      </p:pic>
      <p:pic>
        <p:nvPicPr>
          <p:cNvPr id="35" name="Picture 34"/>
          <p:cNvPicPr/>
          <p:nvPr/>
        </p:nvPicPr>
        <p:blipFill>
          <a:blip r:embed="rId2"/>
          <a:stretch/>
        </p:blipFill>
        <p:spPr>
          <a:xfrm>
            <a:off x="2079000" y="1604520"/>
            <a:ext cx="4984920" cy="3977280"/>
          </a:xfrm>
          <a:prstGeom prst="rect">
            <a:avLst/>
          </a:prstGeom>
          <a:ln>
            <a:noFill/>
          </a:ln>
        </p:spPr>
      </p:pic>
    </p:spTree>
  </p:cSld>
  <p:clrMapOvr>
    <a:masterClrMapping/>
  </p:clrMapOvr>
  <p:hf sldNum="0"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20740" y="1219017"/>
            <a:ext cx="7542213" cy="1958975"/>
          </a:xfrm>
        </p:spPr>
        <p:txBody>
          <a:bodyPr vert="horz" lIns="91440" tIns="45720" rIns="91440" bIns="45720" rtlCol="0" anchor="b" anchorCtr="0">
            <a:noAutofit/>
          </a:bodyPr>
          <a:lstStyle>
            <a:lvl1pPr algn="ctr" defTabSz="914400" rtl="0" eaLnBrk="1" latinLnBrk="0" hangingPunct="1">
              <a:spcBef>
                <a:spcPct val="0"/>
              </a:spcBef>
              <a:buNone/>
              <a:defRPr sz="5200" b="1" kern="1200">
                <a:solidFill>
                  <a:schemeClr val="tx1"/>
                </a:solidFill>
                <a:effectLst>
                  <a:outerShdw blurRad="101600" dist="63500" dir="2700000" algn="tl" rotWithShape="0">
                    <a:prstClr val="black">
                      <a:alpha val="75000"/>
                    </a:prstClr>
                  </a:outerShdw>
                </a:effectLst>
                <a:latin typeface="+mj-lt"/>
                <a:ea typeface="+mj-ea"/>
                <a:cs typeface="+mj-cs"/>
              </a:defRPr>
            </a:lvl1pPr>
          </a:lstStyle>
          <a:p>
            <a:r>
              <a:rPr lang="en-US" smtClean="0"/>
              <a:t>Click to edit Master title style</a:t>
            </a:r>
            <a:endParaRPr/>
          </a:p>
        </p:txBody>
      </p:sp>
      <p:sp>
        <p:nvSpPr>
          <p:cNvPr id="3" name="Text Placeholder 2"/>
          <p:cNvSpPr>
            <a:spLocks noGrp="1"/>
          </p:cNvSpPr>
          <p:nvPr>
            <p:ph type="body" idx="1"/>
          </p:nvPr>
        </p:nvSpPr>
        <p:spPr>
          <a:xfrm>
            <a:off x="820740" y="3224216"/>
            <a:ext cx="7542213" cy="1500187"/>
          </a:xfrm>
        </p:spPr>
        <p:txBody>
          <a:bodyPr vert="horz" lIns="91440" tIns="45720" rIns="91440" bIns="45720" rtlCol="0">
            <a:normAutofit/>
          </a:bodyPr>
          <a:lstStyle>
            <a:lvl1pPr marL="0" indent="0" algn="ctr" defTabSz="914400" rtl="0" eaLnBrk="1" latinLnBrk="0" hangingPunct="1">
              <a:spcBef>
                <a:spcPts val="300"/>
              </a:spcBef>
              <a:buFontTx/>
              <a:buNone/>
              <a:defRPr sz="2400" b="1" kern="1200">
                <a:solidFill>
                  <a:schemeClr val="tx1">
                    <a:tint val="75000"/>
                  </a:schemeClr>
                </a:solidFill>
                <a:effectLst>
                  <a:outerShdw blurRad="101600" dist="63500" dir="2700000" algn="tl" rotWithShape="0">
                    <a:prstClr val="black">
                      <a:alpha val="75000"/>
                    </a:prstClr>
                  </a:outerShdw>
                </a:effectLst>
                <a:latin typeface="+mn-lt"/>
                <a:ea typeface="+mn-ea"/>
                <a:cs typeface="+mn-cs"/>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a:xfrm>
            <a:off x="6651812" y="6356352"/>
            <a:ext cx="2133600" cy="365125"/>
          </a:xfrm>
          <a:prstGeom prst="rect">
            <a:avLst/>
          </a:prstGeom>
        </p:spPr>
        <p:txBody>
          <a:bodyPr/>
          <a:lstStyle/>
          <a:p>
            <a:fld id="{E87A9696-121C-7E40-B580-C3F8AD4F9783}" type="datetime1">
              <a:rPr lang="en-US" smtClean="0"/>
              <a:t>10/11/17</a:t>
            </a:fld>
            <a:endParaRPr lang="en-US"/>
          </a:p>
        </p:txBody>
      </p:sp>
      <p:sp>
        <p:nvSpPr>
          <p:cNvPr id="5" name="Footer Placeholder 4"/>
          <p:cNvSpPr>
            <a:spLocks noGrp="1"/>
          </p:cNvSpPr>
          <p:nvPr>
            <p:ph type="ftr" sz="quarter" idx="11"/>
          </p:nvPr>
        </p:nvSpPr>
        <p:spPr>
          <a:xfrm>
            <a:off x="354106" y="6356352"/>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4191000" y="6356352"/>
            <a:ext cx="762000" cy="365125"/>
          </a:xfrm>
          <a:prstGeom prst="rect">
            <a:avLst/>
          </a:prstGeom>
        </p:spPr>
        <p:txBody>
          <a:bodyPr/>
          <a:lstStyle/>
          <a:p>
            <a:fld id="{93E4AAA4-6363-4581-962D-1ACCC2D600C5}" type="slidenum">
              <a:rPr lang="en-US" smtClean="0"/>
              <a:t>‹#›</a:t>
            </a:fld>
            <a:endParaRPr lang="en-US"/>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38"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39" name="PlaceHolder 2"/>
          <p:cNvSpPr>
            <a:spLocks noGrp="1"/>
          </p:cNvSpPr>
          <p:nvPr>
            <p:ph type="subTitle"/>
          </p:nvPr>
        </p:nvSpPr>
        <p:spPr>
          <a:xfrm>
            <a:off x="457200" y="1604520"/>
            <a:ext cx="8229240" cy="397728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40"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41"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4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43"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44" name="PlaceHolder 3"/>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4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46" name="PlaceHolder 1"/>
          <p:cNvSpPr>
            <a:spLocks noGrp="1"/>
          </p:cNvSpPr>
          <p:nvPr>
            <p:ph type="subTitle"/>
          </p:nvPr>
        </p:nvSpPr>
        <p:spPr>
          <a:xfrm>
            <a:off x="457200" y="273600"/>
            <a:ext cx="8229240" cy="530784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47"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48"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49" name="PlaceHolder 3"/>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
        <p:nvSpPr>
          <p:cNvPr id="50" name="PlaceHolder 4"/>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5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52"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53"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54"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5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56"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57"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58" name="PlaceHolder 4"/>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5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60" name="PlaceHolder 2"/>
          <p:cNvSpPr>
            <a:spLocks noGrp="1"/>
          </p:cNvSpPr>
          <p:nvPr>
            <p:ph type="body"/>
          </p:nvPr>
        </p:nvSpPr>
        <p:spPr>
          <a:xfrm>
            <a:off x="457200" y="1604520"/>
            <a:ext cx="8229240" cy="1896840"/>
          </a:xfrm>
          <a:prstGeom prst="rect">
            <a:avLst/>
          </a:prstGeom>
        </p:spPr>
        <p:txBody>
          <a:bodyPr lIns="0" tIns="0" rIns="0" bIns="0"/>
          <a:lstStyle/>
          <a:p>
            <a:pPr lvl="0"/>
            <a:r>
              <a:rPr lang="en-US" smtClean="0"/>
              <a:t>Click to edit Master text styles</a:t>
            </a:r>
          </a:p>
        </p:txBody>
      </p:sp>
      <p:sp>
        <p:nvSpPr>
          <p:cNvPr id="61" name="PlaceHolder 3"/>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6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63"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64"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65"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
        <p:nvSpPr>
          <p:cNvPr id="66" name="PlaceHolder 5"/>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67"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68"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
        <p:nvSpPr>
          <p:cNvPr id="69" name="PlaceHolder 3"/>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pic>
        <p:nvPicPr>
          <p:cNvPr id="70" name="Picture 69"/>
          <p:cNvPicPr/>
          <p:nvPr/>
        </p:nvPicPr>
        <p:blipFill>
          <a:blip r:embed="rId2"/>
          <a:stretch/>
        </p:blipFill>
        <p:spPr>
          <a:xfrm>
            <a:off x="2079000" y="1604520"/>
            <a:ext cx="4984920" cy="3977280"/>
          </a:xfrm>
          <a:prstGeom prst="rect">
            <a:avLst/>
          </a:prstGeom>
          <a:ln>
            <a:noFill/>
          </a:ln>
        </p:spPr>
      </p:pic>
      <p:pic>
        <p:nvPicPr>
          <p:cNvPr id="71" name="Picture 70"/>
          <p:cNvPicPr/>
          <p:nvPr/>
        </p:nvPicPr>
        <p:blipFill>
          <a:blip r:embed="rId2"/>
          <a:stretch/>
        </p:blipFill>
        <p:spPr>
          <a:xfrm>
            <a:off x="2079000" y="1604520"/>
            <a:ext cx="4984920" cy="3977280"/>
          </a:xfrm>
          <a:prstGeom prst="rect">
            <a:avLst/>
          </a:prstGeom>
          <a:ln>
            <a:noFill/>
          </a:ln>
        </p:spPr>
      </p:pic>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7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76" name="PlaceHolder 2"/>
          <p:cNvSpPr>
            <a:spLocks noGrp="1"/>
          </p:cNvSpPr>
          <p:nvPr>
            <p:ph type="subTitle"/>
          </p:nvPr>
        </p:nvSpPr>
        <p:spPr>
          <a:xfrm>
            <a:off x="457200" y="1604520"/>
            <a:ext cx="8229240" cy="397728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77"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78"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7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80"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81" name="PlaceHolder 3"/>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8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83" name="PlaceHolder 1"/>
          <p:cNvSpPr>
            <a:spLocks noGrp="1"/>
          </p:cNvSpPr>
          <p:nvPr>
            <p:ph type="subTitle"/>
          </p:nvPr>
        </p:nvSpPr>
        <p:spPr>
          <a:xfrm>
            <a:off x="457200" y="273600"/>
            <a:ext cx="8229240" cy="530784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84"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85"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86" name="PlaceHolder 3"/>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
        <p:nvSpPr>
          <p:cNvPr id="87" name="PlaceHolder 4"/>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88"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89"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90"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91"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9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93"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94"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95" name="PlaceHolder 4"/>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9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97" name="PlaceHolder 2"/>
          <p:cNvSpPr>
            <a:spLocks noGrp="1"/>
          </p:cNvSpPr>
          <p:nvPr>
            <p:ph type="body"/>
          </p:nvPr>
        </p:nvSpPr>
        <p:spPr>
          <a:xfrm>
            <a:off x="457200" y="1604520"/>
            <a:ext cx="8229240" cy="1896840"/>
          </a:xfrm>
          <a:prstGeom prst="rect">
            <a:avLst/>
          </a:prstGeom>
        </p:spPr>
        <p:txBody>
          <a:bodyPr lIns="0" tIns="0" rIns="0" bIns="0"/>
          <a:lstStyle/>
          <a:p>
            <a:pPr lvl="0"/>
            <a:r>
              <a:rPr lang="en-US" smtClean="0"/>
              <a:t>Click to edit Master text styles</a:t>
            </a:r>
          </a:p>
        </p:txBody>
      </p:sp>
      <p:sp>
        <p:nvSpPr>
          <p:cNvPr id="98" name="PlaceHolder 3"/>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9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00"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01"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02"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
        <p:nvSpPr>
          <p:cNvPr id="103" name="PlaceHolder 5"/>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104"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05"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
        <p:nvSpPr>
          <p:cNvPr id="106" name="PlaceHolder 3"/>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pic>
        <p:nvPicPr>
          <p:cNvPr id="107" name="Picture 106"/>
          <p:cNvPicPr/>
          <p:nvPr/>
        </p:nvPicPr>
        <p:blipFill>
          <a:blip r:embed="rId2"/>
          <a:stretch/>
        </p:blipFill>
        <p:spPr>
          <a:xfrm>
            <a:off x="2079000" y="1604520"/>
            <a:ext cx="4984920" cy="3977280"/>
          </a:xfrm>
          <a:prstGeom prst="rect">
            <a:avLst/>
          </a:prstGeom>
          <a:ln>
            <a:noFill/>
          </a:ln>
        </p:spPr>
      </p:pic>
      <p:pic>
        <p:nvPicPr>
          <p:cNvPr id="108" name="Picture 107"/>
          <p:cNvPicPr/>
          <p:nvPr/>
        </p:nvPicPr>
        <p:blipFill>
          <a:blip r:embed="rId2"/>
          <a:stretch/>
        </p:blipFill>
        <p:spPr>
          <a:xfrm>
            <a:off x="2079000" y="1604520"/>
            <a:ext cx="4984920" cy="3977280"/>
          </a:xfrm>
          <a:prstGeom prst="rect">
            <a:avLst/>
          </a:prstGeom>
          <a:ln>
            <a:noFill/>
          </a:ln>
        </p:spPr>
      </p:pic>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11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13" name="PlaceHolder 2"/>
          <p:cNvSpPr>
            <a:spLocks noGrp="1"/>
          </p:cNvSpPr>
          <p:nvPr>
            <p:ph type="subTitle"/>
          </p:nvPr>
        </p:nvSpPr>
        <p:spPr>
          <a:xfrm>
            <a:off x="457200" y="1604520"/>
            <a:ext cx="8229240" cy="397728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114"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15"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11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17"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118" name="PlaceHolder 3"/>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11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120" name="PlaceHolder 1"/>
          <p:cNvSpPr>
            <a:spLocks noGrp="1"/>
          </p:cNvSpPr>
          <p:nvPr>
            <p:ph type="subTitle"/>
          </p:nvPr>
        </p:nvSpPr>
        <p:spPr>
          <a:xfrm>
            <a:off x="457200" y="273600"/>
            <a:ext cx="8229240" cy="530784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12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22"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23" name="PlaceHolder 3"/>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
        <p:nvSpPr>
          <p:cNvPr id="124" name="PlaceHolder 4"/>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12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26"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127"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28"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12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30"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31"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32" name="PlaceHolder 4"/>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133"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34" name="PlaceHolder 2"/>
          <p:cNvSpPr>
            <a:spLocks noGrp="1"/>
          </p:cNvSpPr>
          <p:nvPr>
            <p:ph type="body"/>
          </p:nvPr>
        </p:nvSpPr>
        <p:spPr>
          <a:xfrm>
            <a:off x="457200" y="1604520"/>
            <a:ext cx="8229240" cy="1896840"/>
          </a:xfrm>
          <a:prstGeom prst="rect">
            <a:avLst/>
          </a:prstGeom>
        </p:spPr>
        <p:txBody>
          <a:bodyPr lIns="0" tIns="0" rIns="0" bIns="0"/>
          <a:lstStyle/>
          <a:p>
            <a:pPr lvl="0"/>
            <a:r>
              <a:rPr lang="en-US" smtClean="0"/>
              <a:t>Click to edit Master text styles</a:t>
            </a:r>
          </a:p>
        </p:txBody>
      </p:sp>
      <p:sp>
        <p:nvSpPr>
          <p:cNvPr id="135" name="PlaceHolder 3"/>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13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37"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38"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39"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
        <p:nvSpPr>
          <p:cNvPr id="140" name="PlaceHolder 5"/>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14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42"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
        <p:nvSpPr>
          <p:cNvPr id="143" name="PlaceHolder 3"/>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pic>
        <p:nvPicPr>
          <p:cNvPr id="144" name="Picture 143"/>
          <p:cNvPicPr/>
          <p:nvPr/>
        </p:nvPicPr>
        <p:blipFill>
          <a:blip r:embed="rId2"/>
          <a:stretch/>
        </p:blipFill>
        <p:spPr>
          <a:xfrm>
            <a:off x="2079000" y="1604520"/>
            <a:ext cx="4984920" cy="3977280"/>
          </a:xfrm>
          <a:prstGeom prst="rect">
            <a:avLst/>
          </a:prstGeom>
          <a:ln>
            <a:noFill/>
          </a:ln>
        </p:spPr>
      </p:pic>
      <p:pic>
        <p:nvPicPr>
          <p:cNvPr id="145" name="Picture 144"/>
          <p:cNvPicPr/>
          <p:nvPr/>
        </p:nvPicPr>
        <p:blipFill>
          <a:blip r:embed="rId2"/>
          <a:stretch/>
        </p:blipFill>
        <p:spPr>
          <a:xfrm>
            <a:off x="2079000" y="1604520"/>
            <a:ext cx="4984920" cy="3977280"/>
          </a:xfrm>
          <a:prstGeom prst="rect">
            <a:avLst/>
          </a:prstGeom>
          <a:ln>
            <a:noFill/>
          </a:ln>
        </p:spPr>
      </p:pic>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148"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49" name="PlaceHolder 2"/>
          <p:cNvSpPr>
            <a:spLocks noGrp="1"/>
          </p:cNvSpPr>
          <p:nvPr>
            <p:ph type="subTitle"/>
          </p:nvPr>
        </p:nvSpPr>
        <p:spPr>
          <a:xfrm>
            <a:off x="457200" y="1604520"/>
            <a:ext cx="8229240" cy="397728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150"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51"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15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53"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154" name="PlaceHolder 3"/>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15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156" name="PlaceHolder 1"/>
          <p:cNvSpPr>
            <a:spLocks noGrp="1"/>
          </p:cNvSpPr>
          <p:nvPr>
            <p:ph type="subTitle"/>
          </p:nvPr>
        </p:nvSpPr>
        <p:spPr>
          <a:xfrm>
            <a:off x="457200" y="273600"/>
            <a:ext cx="8229240" cy="5307840"/>
          </a:xfrm>
          <a:prstGeom prst="rect">
            <a:avLst/>
          </a:prstGeom>
        </p:spPr>
        <p:txBody>
          <a:bodyPr lIns="0" tIns="0" rIns="0" bIns="0" anchor="ctr"/>
          <a:lstStyle/>
          <a:p>
            <a:pPr algn="ctr"/>
            <a:r>
              <a:rPr lang="en-US" smtClean="0"/>
              <a:t>Click to edit Master subtitle style</a:t>
            </a:r>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157"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58"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59" name="PlaceHolder 3"/>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
        <p:nvSpPr>
          <p:cNvPr id="160" name="PlaceHolder 4"/>
          <p:cNvSpPr>
            <a:spLocks noGrp="1"/>
          </p:cNvSpPr>
          <p:nvPr>
            <p:ph type="body"/>
          </p:nvPr>
        </p:nvSpPr>
        <p:spPr>
          <a:xfrm>
            <a:off x="4674240" y="1604520"/>
            <a:ext cx="4015800" cy="397728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161"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62" name="PlaceHolder 2"/>
          <p:cNvSpPr>
            <a:spLocks noGrp="1"/>
          </p:cNvSpPr>
          <p:nvPr>
            <p:ph type="body"/>
          </p:nvPr>
        </p:nvSpPr>
        <p:spPr>
          <a:xfrm>
            <a:off x="457200" y="1604520"/>
            <a:ext cx="4015800" cy="3977280"/>
          </a:xfrm>
          <a:prstGeom prst="rect">
            <a:avLst/>
          </a:prstGeom>
        </p:spPr>
        <p:txBody>
          <a:bodyPr lIns="0" tIns="0" rIns="0" bIns="0"/>
          <a:lstStyle/>
          <a:p>
            <a:pPr lvl="0"/>
            <a:r>
              <a:rPr lang="en-US" smtClean="0"/>
              <a:t>Click to edit Master text styles</a:t>
            </a:r>
          </a:p>
        </p:txBody>
      </p:sp>
      <p:sp>
        <p:nvSpPr>
          <p:cNvPr id="163"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64"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165"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66"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67"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68" name="PlaceHolder 4"/>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169"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70" name="PlaceHolder 2"/>
          <p:cNvSpPr>
            <a:spLocks noGrp="1"/>
          </p:cNvSpPr>
          <p:nvPr>
            <p:ph type="body"/>
          </p:nvPr>
        </p:nvSpPr>
        <p:spPr>
          <a:xfrm>
            <a:off x="457200" y="1604520"/>
            <a:ext cx="8229240" cy="1896840"/>
          </a:xfrm>
          <a:prstGeom prst="rect">
            <a:avLst/>
          </a:prstGeom>
        </p:spPr>
        <p:txBody>
          <a:bodyPr lIns="0" tIns="0" rIns="0" bIns="0"/>
          <a:lstStyle/>
          <a:p>
            <a:pPr lvl="0"/>
            <a:r>
              <a:rPr lang="en-US" smtClean="0"/>
              <a:t>Click to edit Master text styles</a:t>
            </a:r>
          </a:p>
        </p:txBody>
      </p:sp>
      <p:sp>
        <p:nvSpPr>
          <p:cNvPr id="171" name="PlaceHolder 3"/>
          <p:cNvSpPr>
            <a:spLocks noGrp="1"/>
          </p:cNvSpPr>
          <p:nvPr>
            <p:ph type="body"/>
          </p:nvPr>
        </p:nvSpPr>
        <p:spPr>
          <a:xfrm>
            <a:off x="457200" y="3682080"/>
            <a:ext cx="822924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17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73" name="PlaceHolder 2"/>
          <p:cNvSpPr>
            <a:spLocks noGrp="1"/>
          </p:cNvSpPr>
          <p:nvPr>
            <p:ph type="body"/>
          </p:nvPr>
        </p:nvSpPr>
        <p:spPr>
          <a:xfrm>
            <a:off x="457200" y="1604520"/>
            <a:ext cx="4015800" cy="1896840"/>
          </a:xfrm>
          <a:prstGeom prst="rect">
            <a:avLst/>
          </a:prstGeom>
        </p:spPr>
        <p:txBody>
          <a:bodyPr lIns="0" tIns="0" rIns="0" bIns="0"/>
          <a:lstStyle/>
          <a:p>
            <a:pPr lvl="0"/>
            <a:r>
              <a:rPr lang="en-US" smtClean="0"/>
              <a:t>Click to edit Master text styles</a:t>
            </a:r>
          </a:p>
        </p:txBody>
      </p:sp>
      <p:sp>
        <p:nvSpPr>
          <p:cNvPr id="174" name="PlaceHolder 3"/>
          <p:cNvSpPr>
            <a:spLocks noGrp="1"/>
          </p:cNvSpPr>
          <p:nvPr>
            <p:ph type="body"/>
          </p:nvPr>
        </p:nvSpPr>
        <p:spPr>
          <a:xfrm>
            <a:off x="4674240" y="1604520"/>
            <a:ext cx="4015800" cy="1896840"/>
          </a:xfrm>
          <a:prstGeom prst="rect">
            <a:avLst/>
          </a:prstGeom>
        </p:spPr>
        <p:txBody>
          <a:bodyPr lIns="0" tIns="0" rIns="0" bIns="0"/>
          <a:lstStyle/>
          <a:p>
            <a:pPr lvl="0"/>
            <a:r>
              <a:rPr lang="en-US" smtClean="0"/>
              <a:t>Click to edit Master text styles</a:t>
            </a:r>
          </a:p>
        </p:txBody>
      </p:sp>
      <p:sp>
        <p:nvSpPr>
          <p:cNvPr id="175" name="PlaceHolder 4"/>
          <p:cNvSpPr>
            <a:spLocks noGrp="1"/>
          </p:cNvSpPr>
          <p:nvPr>
            <p:ph type="body"/>
          </p:nvPr>
        </p:nvSpPr>
        <p:spPr>
          <a:xfrm>
            <a:off x="4674240" y="3682080"/>
            <a:ext cx="4015800" cy="1896840"/>
          </a:xfrm>
          <a:prstGeom prst="rect">
            <a:avLst/>
          </a:prstGeom>
        </p:spPr>
        <p:txBody>
          <a:bodyPr lIns="0" tIns="0" rIns="0" bIns="0"/>
          <a:lstStyle/>
          <a:p>
            <a:pPr lvl="0"/>
            <a:r>
              <a:rPr lang="en-US" smtClean="0"/>
              <a:t>Click to edit Master text styles</a:t>
            </a:r>
          </a:p>
        </p:txBody>
      </p:sp>
      <p:sp>
        <p:nvSpPr>
          <p:cNvPr id="176" name="PlaceHolder 5"/>
          <p:cNvSpPr>
            <a:spLocks noGrp="1"/>
          </p:cNvSpPr>
          <p:nvPr>
            <p:ph type="body"/>
          </p:nvPr>
        </p:nvSpPr>
        <p:spPr>
          <a:xfrm>
            <a:off x="457200" y="3682080"/>
            <a:ext cx="4015800" cy="1896840"/>
          </a:xfrm>
          <a:prstGeom prst="rect">
            <a:avLst/>
          </a:prstGeom>
        </p:spPr>
        <p:txBody>
          <a:bodyPr lIns="0" tIns="0" rIns="0" bIns="0"/>
          <a:lstStyle/>
          <a:p>
            <a:pPr lvl="0"/>
            <a:r>
              <a:rPr lang="en-US" smtClean="0"/>
              <a:t>Click to edit Master text styles</a:t>
            </a:r>
          </a:p>
        </p:txBody>
      </p:sp>
    </p:spTree>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177"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mtClean="0"/>
              <a:t>Click to edit Master title style</a:t>
            </a:r>
            <a:endParaRPr/>
          </a:p>
        </p:txBody>
      </p:sp>
      <p:sp>
        <p:nvSpPr>
          <p:cNvPr id="178" name="PlaceHolder 2"/>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sp>
        <p:nvSpPr>
          <p:cNvPr id="179" name="PlaceHolder 3"/>
          <p:cNvSpPr>
            <a:spLocks noGrp="1"/>
          </p:cNvSpPr>
          <p:nvPr>
            <p:ph type="body"/>
          </p:nvPr>
        </p:nvSpPr>
        <p:spPr>
          <a:xfrm>
            <a:off x="457200" y="1604520"/>
            <a:ext cx="8229240" cy="3977280"/>
          </a:xfrm>
          <a:prstGeom prst="rect">
            <a:avLst/>
          </a:prstGeom>
        </p:spPr>
        <p:txBody>
          <a:bodyPr lIns="0" tIns="0" rIns="0" bIns="0"/>
          <a:lstStyle/>
          <a:p>
            <a:pPr lvl="0"/>
            <a:r>
              <a:rPr lang="en-US" smtClean="0"/>
              <a:t>Click to edit Master text styles</a:t>
            </a:r>
          </a:p>
        </p:txBody>
      </p:sp>
      <p:pic>
        <p:nvPicPr>
          <p:cNvPr id="180" name="Picture 179"/>
          <p:cNvPicPr/>
          <p:nvPr/>
        </p:nvPicPr>
        <p:blipFill>
          <a:blip r:embed="rId2"/>
          <a:stretch/>
        </p:blipFill>
        <p:spPr>
          <a:xfrm>
            <a:off x="2079000" y="1604520"/>
            <a:ext cx="4984920" cy="3977280"/>
          </a:xfrm>
          <a:prstGeom prst="rect">
            <a:avLst/>
          </a:prstGeom>
          <a:ln>
            <a:noFill/>
          </a:ln>
        </p:spPr>
      </p:pic>
      <p:pic>
        <p:nvPicPr>
          <p:cNvPr id="181" name="Picture 180"/>
          <p:cNvPicPr/>
          <p:nvPr/>
        </p:nvPicPr>
        <p:blipFill>
          <a:blip r:embed="rId2"/>
          <a:stretch/>
        </p:blipFill>
        <p:spPr>
          <a:xfrm>
            <a:off x="2079000" y="1604520"/>
            <a:ext cx="4984920" cy="3977280"/>
          </a:xfrm>
          <a:prstGeom prst="rect">
            <a:avLst/>
          </a:prstGeom>
          <a:ln>
            <a:noFill/>
          </a:ln>
        </p:spPr>
      </p:pic>
    </p:spTree>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20740" y="1219017"/>
            <a:ext cx="7542213" cy="1958975"/>
          </a:xfrm>
        </p:spPr>
        <p:txBody>
          <a:bodyPr vert="horz" lIns="91440" tIns="45720" rIns="91440" bIns="45720" rtlCol="0" anchor="b" anchorCtr="0">
            <a:noAutofit/>
          </a:bodyPr>
          <a:lstStyle>
            <a:lvl1pPr algn="ctr" defTabSz="914400" rtl="0" eaLnBrk="1" latinLnBrk="0" hangingPunct="1">
              <a:spcBef>
                <a:spcPct val="0"/>
              </a:spcBef>
              <a:buNone/>
              <a:defRPr sz="5200" b="1" kern="1200">
                <a:solidFill>
                  <a:schemeClr val="tx1"/>
                </a:solidFill>
                <a:effectLst>
                  <a:outerShdw blurRad="101600" dist="63500" dir="2700000" algn="tl" rotWithShape="0">
                    <a:prstClr val="black">
                      <a:alpha val="75000"/>
                    </a:prstClr>
                  </a:outerShdw>
                </a:effectLst>
                <a:latin typeface="+mj-lt"/>
                <a:ea typeface="+mj-ea"/>
                <a:cs typeface="+mj-cs"/>
              </a:defRPr>
            </a:lvl1pPr>
          </a:lstStyle>
          <a:p>
            <a:r>
              <a:rPr lang="en-US" smtClean="0"/>
              <a:t>Click to edit Master title style</a:t>
            </a:r>
            <a:endParaRPr/>
          </a:p>
        </p:txBody>
      </p:sp>
      <p:sp>
        <p:nvSpPr>
          <p:cNvPr id="3" name="Text Placeholder 2"/>
          <p:cNvSpPr>
            <a:spLocks noGrp="1"/>
          </p:cNvSpPr>
          <p:nvPr>
            <p:ph type="body" idx="1"/>
          </p:nvPr>
        </p:nvSpPr>
        <p:spPr>
          <a:xfrm>
            <a:off x="820740" y="3224216"/>
            <a:ext cx="7542213" cy="1500187"/>
          </a:xfrm>
        </p:spPr>
        <p:txBody>
          <a:bodyPr vert="horz" lIns="91440" tIns="45720" rIns="91440" bIns="45720" rtlCol="0">
            <a:normAutofit/>
          </a:bodyPr>
          <a:lstStyle>
            <a:lvl1pPr marL="0" indent="0" algn="ctr" defTabSz="914400" rtl="0" eaLnBrk="1" latinLnBrk="0" hangingPunct="1">
              <a:spcBef>
                <a:spcPts val="300"/>
              </a:spcBef>
              <a:buFontTx/>
              <a:buNone/>
              <a:defRPr sz="2400" b="1" kern="1200">
                <a:solidFill>
                  <a:schemeClr val="tx1">
                    <a:tint val="75000"/>
                  </a:schemeClr>
                </a:solidFill>
                <a:effectLst>
                  <a:outerShdw blurRad="101600" dist="63500" dir="2700000" algn="tl" rotWithShape="0">
                    <a:prstClr val="black">
                      <a:alpha val="75000"/>
                    </a:prstClr>
                  </a:outerShdw>
                </a:effectLst>
                <a:latin typeface="+mn-lt"/>
                <a:ea typeface="+mn-ea"/>
                <a:cs typeface="+mn-cs"/>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a:xfrm>
            <a:off x="6651812" y="6356352"/>
            <a:ext cx="2133600" cy="365125"/>
          </a:xfrm>
          <a:prstGeom prst="rect">
            <a:avLst/>
          </a:prstGeom>
        </p:spPr>
        <p:txBody>
          <a:bodyPr/>
          <a:lstStyle/>
          <a:p>
            <a:fld id="{E87A9696-121C-7E40-B580-C3F8AD4F9783}" type="datetime1">
              <a:rPr lang="en-US" smtClean="0"/>
              <a:t>10/11/17</a:t>
            </a:fld>
            <a:endParaRPr lang="en-US"/>
          </a:p>
        </p:txBody>
      </p:sp>
      <p:sp>
        <p:nvSpPr>
          <p:cNvPr id="5" name="Footer Placeholder 4"/>
          <p:cNvSpPr>
            <a:spLocks noGrp="1"/>
          </p:cNvSpPr>
          <p:nvPr>
            <p:ph type="ftr" sz="quarter" idx="11"/>
          </p:nvPr>
        </p:nvSpPr>
        <p:spPr>
          <a:xfrm>
            <a:off x="354106" y="6356352"/>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4191000" y="6356352"/>
            <a:ext cx="762000" cy="365125"/>
          </a:xfrm>
          <a:prstGeom prst="rect">
            <a:avLst/>
          </a:prstGeom>
        </p:spPr>
        <p:txBody>
          <a:bodyPr/>
          <a:lstStyle/>
          <a:p>
            <a:fld id="{93E4AAA4-6363-4581-962D-1ACCC2D600C5}" type="slidenum">
              <a:rPr lang="en-US" smtClean="0"/>
              <a:t>‹#›</a:t>
            </a:fld>
            <a:endParaRPr lang="en-US"/>
          </a:p>
        </p:txBody>
      </p:sp>
    </p:spTree>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Layout>
</file>

<file path=ppt/slideLayouts/slideLayout63.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ctrTitle"/>
          </p:nvPr>
        </p:nvSpPr>
        <p:spPr>
          <a:xfrm>
            <a:off x="457200" y="381000"/>
            <a:ext cx="7086600" cy="704850"/>
          </a:xfrm>
          <a:extLst>
            <a:ext uri="{AF507438-7753-43e0-B8FC-AC1667EBCBE1}">
              <a14:hiddenEffects xmlns:a14="http://schemas.microsoft.com/office/drawing/2010/main" xmlns="">
                <a:effectLst>
                  <a:outerShdw blurRad="63500" dist="17961" dir="2700000" algn="ctr" rotWithShape="0">
                    <a:schemeClr val="bg1">
                      <a:alpha val="74998"/>
                    </a:schemeClr>
                  </a:outerShdw>
                </a:effectLst>
              </a14:hiddenEffects>
            </a:ext>
          </a:extLst>
        </p:spPr>
        <p:txBody>
          <a:bodyPr/>
          <a:lstStyle>
            <a:lvl1pPr>
              <a:defRPr sz="4000" i="1">
                <a:solidFill>
                  <a:schemeClr val="bg1"/>
                </a:solidFill>
              </a:defRPr>
            </a:lvl1pPr>
          </a:lstStyle>
          <a:p>
            <a:pPr lvl="0"/>
            <a:r>
              <a:rPr lang="en-US" noProof="0" smtClean="0"/>
              <a:t>Click to edit Master title style</a:t>
            </a:r>
          </a:p>
        </p:txBody>
      </p:sp>
      <p:sp>
        <p:nvSpPr>
          <p:cNvPr id="3075" name="Rectangle 3"/>
          <p:cNvSpPr>
            <a:spLocks noGrp="1" noChangeArrowheads="1"/>
          </p:cNvSpPr>
          <p:nvPr>
            <p:ph type="subTitle" idx="1"/>
          </p:nvPr>
        </p:nvSpPr>
        <p:spPr>
          <a:xfrm>
            <a:off x="457200" y="1006475"/>
            <a:ext cx="7086600" cy="441325"/>
          </a:xfrm>
          <a:extLst>
            <a:ext uri="{AF507438-7753-43e0-B8FC-AC1667EBCBE1}">
              <a14:hiddenEffects xmlns:a14="http://schemas.microsoft.com/office/drawing/2010/main" xmlns="">
                <a:effectLst>
                  <a:outerShdw blurRad="63500" dist="17961" dir="2700000" algn="ctr" rotWithShape="0">
                    <a:schemeClr val="bg1">
                      <a:alpha val="74998"/>
                    </a:schemeClr>
                  </a:outerShdw>
                </a:effectLst>
              </a14:hiddenEffects>
            </a:ext>
          </a:extLst>
        </p:spPr>
        <p:txBody>
          <a:bodyPr/>
          <a:lstStyle>
            <a:lvl1pPr marL="0" indent="0">
              <a:buFontTx/>
              <a:buNone/>
              <a:defRPr sz="2800" i="1">
                <a:solidFill>
                  <a:schemeClr val="bg1"/>
                </a:solidFill>
              </a:defRPr>
            </a:lvl1pPr>
          </a:lstStyle>
          <a:p>
            <a:pPr lvl="0"/>
            <a:r>
              <a:rPr lang="en-US" noProof="0" smtClean="0"/>
              <a:t>Click to edit Master subtitle style</a:t>
            </a:r>
          </a:p>
        </p:txBody>
      </p:sp>
    </p:spTree>
  </p:cSld>
  <p:clrMapOvr>
    <a:masterClrMapping/>
  </p:clrMapOvr>
  <p:transition>
    <p:fade/>
  </p:transition>
  <p:timing>
    <p:tnLst>
      <p:par>
        <p:cTn id="1" dur="indefinite" restart="never" nodeType="tmRoot"/>
      </p:par>
    </p:tnLst>
  </p:timing>
</p:sldLayout>
</file>

<file path=ppt/slideLayouts/slideLayout6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cap="small">
                <a:effectLst>
                  <a:outerShdw blurRad="50800" dist="38100" dir="2700000" algn="tl" rotWithShape="0">
                    <a:schemeClr val="tx1">
                      <a:lumMod val="75000"/>
                      <a:alpha val="43000"/>
                    </a:schemeClr>
                  </a:outerShdw>
                </a:effectLst>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564004099"/>
      </p:ext>
    </p:extLst>
  </p:cSld>
  <p:clrMapOvr>
    <a:masterClrMapping/>
  </p:clrMapOvr>
  <p:transition>
    <p:fade/>
  </p:transition>
  <p:timing>
    <p:tnLst>
      <p:par>
        <p:cTn id="1" dur="indefinite" restart="never" nodeType="tmRoot"/>
      </p:par>
    </p:tnLst>
  </p:timing>
</p:sldLayout>
</file>

<file path=ppt/slideLayouts/slideLayout6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extLst>
      <p:ext uri="{BB962C8B-B14F-4D97-AF65-F5344CB8AC3E}">
        <p14:creationId xmlns:p14="http://schemas.microsoft.com/office/powerpoint/2010/main" val="3352670647"/>
      </p:ext>
    </p:extLst>
  </p:cSld>
  <p:clrMapOvr>
    <a:masterClrMapping/>
  </p:clrMapOvr>
  <p:transition>
    <p:fade/>
  </p:transition>
  <p:timing>
    <p:tnLst>
      <p:par>
        <p:cTn id="1" dur="indefinite" restart="never" nodeType="tmRoot"/>
      </p:par>
    </p:tnLst>
  </p:timing>
</p:sldLayout>
</file>

<file path=ppt/slideLayouts/slideLayout6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998538" y="2514600"/>
            <a:ext cx="35814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732338" y="2514600"/>
            <a:ext cx="3581400" cy="4267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773468893"/>
      </p:ext>
    </p:extLst>
  </p:cSld>
  <p:clrMapOvr>
    <a:masterClrMapping/>
  </p:clrMapOvr>
  <p:transition>
    <p:fade/>
  </p:transition>
  <p:timing>
    <p:tnLst>
      <p:par>
        <p:cTn id="1" dur="indefinite" restart="never" nodeType="tmRoot"/>
      </p:par>
    </p:tnLst>
  </p:timing>
</p:sldLayout>
</file>

<file path=ppt/slideLayouts/slideLayout6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477596616"/>
      </p:ext>
    </p:extLst>
  </p:cSld>
  <p:clrMapOvr>
    <a:masterClrMapping/>
  </p:clrMapOvr>
  <p:transition>
    <p:fade/>
  </p:transition>
  <p:timing>
    <p:tnLst>
      <p:par>
        <p:cTn id="1" dur="indefinite" restart="never" nodeType="tmRoot"/>
      </p:par>
    </p:tnLst>
  </p:timing>
</p:sldLayout>
</file>

<file path=ppt/slideLayouts/slideLayout6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3884945497"/>
      </p:ext>
    </p:extLst>
  </p:cSld>
  <p:clrMapOvr>
    <a:masterClrMapping/>
  </p:clrMapOvr>
  <p:transition>
    <p:fade/>
  </p:transition>
  <p:timing>
    <p:tnLst>
      <p:par>
        <p:cTn id="1" dur="indefinite" restart="never" nodeType="tmRoot"/>
      </p:par>
    </p:tnLst>
  </p:timing>
</p:sldLayout>
</file>

<file path=ppt/slideLayouts/slideLayout6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420915664"/>
      </p:ext>
    </p:extLst>
  </p:cSld>
  <p:clrMapOvr>
    <a:masterClrMapping/>
  </p:clrMapOvr>
  <p:transition>
    <p:fade/>
  </p:transition>
  <p:timing>
    <p:tnLst>
      <p:par>
        <p:cTn id="1" dur="indefinite" restart="never" nodeType="tmRoot"/>
      </p:par>
    </p:tnLst>
  </p:timing>
</p:sldLayout>
</file>

<file path=ppt/slideLayouts/slideLayout7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1493847526"/>
      </p:ext>
    </p:extLst>
  </p:cSld>
  <p:clrMapOvr>
    <a:masterClrMapping/>
  </p:clrMapOvr>
  <p:transition>
    <p:fade/>
  </p:transition>
  <p:timing>
    <p:tnLst>
      <p:par>
        <p:cTn id="1" dur="indefinite" restart="never" nodeType="tmRoot"/>
      </p:par>
    </p:tnLst>
  </p:timing>
</p:sldLayout>
</file>

<file path=ppt/slideLayouts/slideLayout7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286744951"/>
      </p:ext>
    </p:extLst>
  </p:cSld>
  <p:clrMapOvr>
    <a:masterClrMapping/>
  </p:clrMapOvr>
  <p:transition>
    <p:fade/>
  </p:transition>
  <p:timing>
    <p:tnLst>
      <p:par>
        <p:cTn id="1" dur="indefinite" restart="never" nodeType="tmRoot"/>
      </p:par>
    </p:tnLst>
  </p:timing>
</p:sldLayout>
</file>

<file path=ppt/slideLayouts/slideLayout7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949984948"/>
      </p:ext>
    </p:extLst>
  </p:cSld>
  <p:clrMapOvr>
    <a:masterClrMapping/>
  </p:clrMapOvr>
  <p:transition>
    <p:fade/>
  </p:transition>
  <p:timing>
    <p:tnLst>
      <p:par>
        <p:cTn id="1" dur="indefinite" restart="never" nodeType="tmRoot"/>
      </p:par>
    </p:tnLst>
  </p:timing>
</p:sldLayout>
</file>

<file path=ppt/slideLayouts/slideLayout7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484938" y="1646238"/>
            <a:ext cx="1828800" cy="513556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998538" y="1646238"/>
            <a:ext cx="5334000" cy="51355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615197162"/>
      </p:ext>
    </p:extLst>
  </p:cSld>
  <p:clrMapOvr>
    <a:masterClrMapping/>
  </p:clrMapOvr>
  <p:transition>
    <p:fade/>
  </p:transition>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theme" Target="../theme/theme1.xml"/><Relationship Id="rId15"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4.xml"/><Relationship Id="rId12" Type="http://schemas.openxmlformats.org/officeDocument/2006/relationships/slideLayout" Target="../slideLayouts/slideLayout25.xml"/><Relationship Id="rId13" Type="http://schemas.openxmlformats.org/officeDocument/2006/relationships/theme" Target="../theme/theme2.xml"/><Relationship Id="rId14" Type="http://schemas.openxmlformats.org/officeDocument/2006/relationships/image" Target="../media/image1.png"/><Relationship Id="rId1" Type="http://schemas.openxmlformats.org/officeDocument/2006/relationships/slideLayout" Target="../slideLayouts/slideLayout14.xml"/><Relationship Id="rId2" Type="http://schemas.openxmlformats.org/officeDocument/2006/relationships/slideLayout" Target="../slideLayouts/slideLayout15.xml"/><Relationship Id="rId3" Type="http://schemas.openxmlformats.org/officeDocument/2006/relationships/slideLayout" Target="../slideLayouts/slideLayout16.xml"/><Relationship Id="rId4" Type="http://schemas.openxmlformats.org/officeDocument/2006/relationships/slideLayout" Target="../slideLayouts/slideLayout17.xml"/><Relationship Id="rId5" Type="http://schemas.openxmlformats.org/officeDocument/2006/relationships/slideLayout" Target="../slideLayouts/slideLayout18.xml"/><Relationship Id="rId6" Type="http://schemas.openxmlformats.org/officeDocument/2006/relationships/slideLayout" Target="../slideLayouts/slideLayout19.xml"/><Relationship Id="rId7" Type="http://schemas.openxmlformats.org/officeDocument/2006/relationships/slideLayout" Target="../slideLayouts/slideLayout20.xml"/><Relationship Id="rId8" Type="http://schemas.openxmlformats.org/officeDocument/2006/relationships/slideLayout" Target="../slideLayouts/slideLayout21.xml"/><Relationship Id="rId9" Type="http://schemas.openxmlformats.org/officeDocument/2006/relationships/slideLayout" Target="../slideLayouts/slideLayout22.xml"/><Relationship Id="rId10" Type="http://schemas.openxmlformats.org/officeDocument/2006/relationships/slideLayout" Target="../slideLayouts/slideLayout23.xml"/></Relationships>
</file>

<file path=ppt/slideMasters/_rels/slideMaster3.xml.rels><?xml version="1.0" encoding="UTF-8" standalone="yes"?>
<Relationships xmlns="http://schemas.openxmlformats.org/package/2006/relationships"><Relationship Id="rId11" Type="http://schemas.openxmlformats.org/officeDocument/2006/relationships/slideLayout" Target="../slideLayouts/slideLayout36.xml"/><Relationship Id="rId12" Type="http://schemas.openxmlformats.org/officeDocument/2006/relationships/slideLayout" Target="../slideLayouts/slideLayout37.xml"/><Relationship Id="rId13" Type="http://schemas.openxmlformats.org/officeDocument/2006/relationships/theme" Target="../theme/theme3.xml"/><Relationship Id="rId14" Type="http://schemas.openxmlformats.org/officeDocument/2006/relationships/image" Target="../media/image1.png"/><Relationship Id="rId1" Type="http://schemas.openxmlformats.org/officeDocument/2006/relationships/slideLayout" Target="../slideLayouts/slideLayout26.xml"/><Relationship Id="rId2" Type="http://schemas.openxmlformats.org/officeDocument/2006/relationships/slideLayout" Target="../slideLayouts/slideLayout27.xml"/><Relationship Id="rId3" Type="http://schemas.openxmlformats.org/officeDocument/2006/relationships/slideLayout" Target="../slideLayouts/slideLayout28.xml"/><Relationship Id="rId4" Type="http://schemas.openxmlformats.org/officeDocument/2006/relationships/slideLayout" Target="../slideLayouts/slideLayout29.xml"/><Relationship Id="rId5" Type="http://schemas.openxmlformats.org/officeDocument/2006/relationships/slideLayout" Target="../slideLayouts/slideLayout30.xml"/><Relationship Id="rId6" Type="http://schemas.openxmlformats.org/officeDocument/2006/relationships/slideLayout" Target="../slideLayouts/slideLayout31.xml"/><Relationship Id="rId7" Type="http://schemas.openxmlformats.org/officeDocument/2006/relationships/slideLayout" Target="../slideLayouts/slideLayout32.xml"/><Relationship Id="rId8" Type="http://schemas.openxmlformats.org/officeDocument/2006/relationships/slideLayout" Target="../slideLayouts/slideLayout33.xml"/><Relationship Id="rId9" Type="http://schemas.openxmlformats.org/officeDocument/2006/relationships/slideLayout" Target="../slideLayouts/slideLayout34.xml"/><Relationship Id="rId10" Type="http://schemas.openxmlformats.org/officeDocument/2006/relationships/slideLayout" Target="../slideLayouts/slideLayout35.xml"/></Relationships>
</file>

<file path=ppt/slideMasters/_rels/slideMaster4.xml.rels><?xml version="1.0" encoding="UTF-8" standalone="yes"?>
<Relationships xmlns="http://schemas.openxmlformats.org/package/2006/relationships"><Relationship Id="rId11" Type="http://schemas.openxmlformats.org/officeDocument/2006/relationships/slideLayout" Target="../slideLayouts/slideLayout48.xml"/><Relationship Id="rId12" Type="http://schemas.openxmlformats.org/officeDocument/2006/relationships/slideLayout" Target="../slideLayouts/slideLayout49.xml"/><Relationship Id="rId13" Type="http://schemas.openxmlformats.org/officeDocument/2006/relationships/theme" Target="../theme/theme4.xml"/><Relationship Id="rId14" Type="http://schemas.openxmlformats.org/officeDocument/2006/relationships/image" Target="../media/image1.png"/><Relationship Id="rId1" Type="http://schemas.openxmlformats.org/officeDocument/2006/relationships/slideLayout" Target="../slideLayouts/slideLayout38.xml"/><Relationship Id="rId2" Type="http://schemas.openxmlformats.org/officeDocument/2006/relationships/slideLayout" Target="../slideLayouts/slideLayout39.xml"/><Relationship Id="rId3" Type="http://schemas.openxmlformats.org/officeDocument/2006/relationships/slideLayout" Target="../slideLayouts/slideLayout40.xml"/><Relationship Id="rId4" Type="http://schemas.openxmlformats.org/officeDocument/2006/relationships/slideLayout" Target="../slideLayouts/slideLayout41.xml"/><Relationship Id="rId5" Type="http://schemas.openxmlformats.org/officeDocument/2006/relationships/slideLayout" Target="../slideLayouts/slideLayout42.xml"/><Relationship Id="rId6" Type="http://schemas.openxmlformats.org/officeDocument/2006/relationships/slideLayout" Target="../slideLayouts/slideLayout43.xml"/><Relationship Id="rId7" Type="http://schemas.openxmlformats.org/officeDocument/2006/relationships/slideLayout" Target="../slideLayouts/slideLayout44.xml"/><Relationship Id="rId8" Type="http://schemas.openxmlformats.org/officeDocument/2006/relationships/slideLayout" Target="../slideLayouts/slideLayout45.xml"/><Relationship Id="rId9" Type="http://schemas.openxmlformats.org/officeDocument/2006/relationships/slideLayout" Target="../slideLayouts/slideLayout46.xml"/><Relationship Id="rId10" Type="http://schemas.openxmlformats.org/officeDocument/2006/relationships/slideLayout" Target="../slideLayouts/slideLayout47.xml"/></Relationships>
</file>

<file path=ppt/slideMasters/_rels/slideMaster5.xml.rels><?xml version="1.0" encoding="UTF-8" standalone="yes"?>
<Relationships xmlns="http://schemas.openxmlformats.org/package/2006/relationships"><Relationship Id="rId11" Type="http://schemas.openxmlformats.org/officeDocument/2006/relationships/slideLayout" Target="../slideLayouts/slideLayout60.xml"/><Relationship Id="rId12" Type="http://schemas.openxmlformats.org/officeDocument/2006/relationships/slideLayout" Target="../slideLayouts/slideLayout61.xml"/><Relationship Id="rId13" Type="http://schemas.openxmlformats.org/officeDocument/2006/relationships/slideLayout" Target="../slideLayouts/slideLayout62.xml"/><Relationship Id="rId14" Type="http://schemas.openxmlformats.org/officeDocument/2006/relationships/theme" Target="../theme/theme5.xml"/><Relationship Id="rId15" Type="http://schemas.openxmlformats.org/officeDocument/2006/relationships/image" Target="../media/image1.png"/><Relationship Id="rId1" Type="http://schemas.openxmlformats.org/officeDocument/2006/relationships/slideLayout" Target="../slideLayouts/slideLayout50.xml"/><Relationship Id="rId2" Type="http://schemas.openxmlformats.org/officeDocument/2006/relationships/slideLayout" Target="../slideLayouts/slideLayout51.xml"/><Relationship Id="rId3" Type="http://schemas.openxmlformats.org/officeDocument/2006/relationships/slideLayout" Target="../slideLayouts/slideLayout52.xml"/><Relationship Id="rId4" Type="http://schemas.openxmlformats.org/officeDocument/2006/relationships/slideLayout" Target="../slideLayouts/slideLayout53.xml"/><Relationship Id="rId5" Type="http://schemas.openxmlformats.org/officeDocument/2006/relationships/slideLayout" Target="../slideLayouts/slideLayout54.xml"/><Relationship Id="rId6" Type="http://schemas.openxmlformats.org/officeDocument/2006/relationships/slideLayout" Target="../slideLayouts/slideLayout55.xml"/><Relationship Id="rId7" Type="http://schemas.openxmlformats.org/officeDocument/2006/relationships/slideLayout" Target="../slideLayouts/slideLayout56.xml"/><Relationship Id="rId8" Type="http://schemas.openxmlformats.org/officeDocument/2006/relationships/slideLayout" Target="../slideLayouts/slideLayout57.xml"/><Relationship Id="rId9" Type="http://schemas.openxmlformats.org/officeDocument/2006/relationships/slideLayout" Target="../slideLayouts/slideLayout58.xml"/><Relationship Id="rId10" Type="http://schemas.openxmlformats.org/officeDocument/2006/relationships/slideLayout" Target="../slideLayouts/slideLayout59.xml"/></Relationships>
</file>

<file path=ppt/slideMasters/_rels/slideMaster6.xml.rels><?xml version="1.0" encoding="UTF-8" standalone="yes"?>
<Relationships xmlns="http://schemas.openxmlformats.org/package/2006/relationships"><Relationship Id="rId11" Type="http://schemas.openxmlformats.org/officeDocument/2006/relationships/slideLayout" Target="../slideLayouts/slideLayout73.xml"/><Relationship Id="rId12" Type="http://schemas.openxmlformats.org/officeDocument/2006/relationships/theme" Target="../theme/theme6.xml"/><Relationship Id="rId13" Type="http://schemas.openxmlformats.org/officeDocument/2006/relationships/image" Target="../media/image3.jpeg"/><Relationship Id="rId1" Type="http://schemas.openxmlformats.org/officeDocument/2006/relationships/slideLayout" Target="../slideLayouts/slideLayout63.xml"/><Relationship Id="rId2" Type="http://schemas.openxmlformats.org/officeDocument/2006/relationships/slideLayout" Target="../slideLayouts/slideLayout64.xml"/><Relationship Id="rId3" Type="http://schemas.openxmlformats.org/officeDocument/2006/relationships/slideLayout" Target="../slideLayouts/slideLayout65.xml"/><Relationship Id="rId4" Type="http://schemas.openxmlformats.org/officeDocument/2006/relationships/slideLayout" Target="../slideLayouts/slideLayout66.xml"/><Relationship Id="rId5" Type="http://schemas.openxmlformats.org/officeDocument/2006/relationships/slideLayout" Target="../slideLayouts/slideLayout67.xml"/><Relationship Id="rId6" Type="http://schemas.openxmlformats.org/officeDocument/2006/relationships/slideLayout" Target="../slideLayouts/slideLayout68.xml"/><Relationship Id="rId7" Type="http://schemas.openxmlformats.org/officeDocument/2006/relationships/slideLayout" Target="../slideLayouts/slideLayout69.xml"/><Relationship Id="rId8" Type="http://schemas.openxmlformats.org/officeDocument/2006/relationships/slideLayout" Target="../slideLayouts/slideLayout70.xml"/><Relationship Id="rId9" Type="http://schemas.openxmlformats.org/officeDocument/2006/relationships/slideLayout" Target="../slideLayouts/slideLayout71.xml"/><Relationship Id="rId10" Type="http://schemas.openxmlformats.org/officeDocument/2006/relationships/slideLayout" Target="../slideLayouts/slideLayout7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a:blip r:embed="rId15"/>
          <a:stretch>
            <a:fillRect/>
          </a:stretch>
        </a:blipFill>
        <a:effectLst/>
      </p:bgPr>
    </p:bg>
    <p:spTree>
      <p:nvGrpSpPr>
        <p:cNvPr id="1" name=""/>
        <p:cNvGrpSpPr/>
        <p:nvPr/>
      </p:nvGrpSpPr>
      <p:grpSpPr>
        <a:xfrm>
          <a:off x="0" y="0"/>
          <a:ext cx="0" cy="0"/>
          <a:chOff x="0" y="0"/>
          <a:chExt cx="0" cy="0"/>
        </a:xfrm>
      </p:grpSpPr>
      <p:sp>
        <p:nvSpPr>
          <p:cNvPr id="2"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z="4400" spc="-1" dirty="0">
                <a:latin typeface="Arial"/>
              </a:rPr>
              <a:t>Click to edit the title text format</a:t>
            </a:r>
            <a:endParaRPr dirty="0"/>
          </a:p>
        </p:txBody>
      </p:sp>
      <p:sp>
        <p:nvSpPr>
          <p:cNvPr id="3" name="PlaceHolder 2"/>
          <p:cNvSpPr>
            <a:spLocks noGrp="1"/>
          </p:cNvSpPr>
          <p:nvPr>
            <p:ph type="body"/>
          </p:nvPr>
        </p:nvSpPr>
        <p:spPr>
          <a:xfrm>
            <a:off x="457200" y="1604520"/>
            <a:ext cx="8229240" cy="3977280"/>
          </a:xfrm>
          <a:prstGeom prst="rect">
            <a:avLst/>
          </a:prstGeom>
        </p:spPr>
        <p:txBody>
          <a:bodyPr lIns="0" tIns="0" rIns="0" bIns="0"/>
          <a:lstStyle/>
          <a:p>
            <a:pPr marL="432000" indent="-324000">
              <a:buClr>
                <a:srgbClr val="FFFFFF"/>
              </a:buClr>
              <a:buSzPct val="45000"/>
              <a:buFont typeface="StarSymbol"/>
              <a:buChar char=""/>
            </a:pPr>
            <a:r>
              <a:rPr lang="en-US" sz="3200" spc="-1">
                <a:latin typeface="Arial"/>
              </a:rPr>
              <a:t>Click to edit the outline text format</a:t>
            </a:r>
            <a:endParaRPr/>
          </a:p>
          <a:p>
            <a:pPr marL="864000" lvl="1" indent="-324000">
              <a:buClr>
                <a:srgbClr val="FFFFFF"/>
              </a:buClr>
              <a:buSzPct val="75000"/>
              <a:buFont typeface="StarSymbol"/>
              <a:buChar char=""/>
            </a:pPr>
            <a:r>
              <a:rPr lang="en-US" sz="2800" spc="-1">
                <a:latin typeface="Arial"/>
              </a:rPr>
              <a:t>Second Outline Level</a:t>
            </a:r>
            <a:endParaRPr/>
          </a:p>
          <a:p>
            <a:pPr marL="1296000" lvl="2" indent="-288000">
              <a:buClr>
                <a:srgbClr val="FFFFFF"/>
              </a:buClr>
              <a:buSzPct val="45000"/>
              <a:buFont typeface="StarSymbol"/>
              <a:buChar char=""/>
            </a:pPr>
            <a:r>
              <a:rPr lang="en-US" sz="2400" spc="-1">
                <a:latin typeface="Arial"/>
              </a:rPr>
              <a:t>Third Outline Level</a:t>
            </a:r>
            <a:endParaRPr/>
          </a:p>
          <a:p>
            <a:pPr marL="1728000" lvl="3" indent="-216000">
              <a:buClr>
                <a:srgbClr val="FFFFFF"/>
              </a:buClr>
              <a:buSzPct val="75000"/>
              <a:buFont typeface="StarSymbol"/>
              <a:buChar char=""/>
            </a:pPr>
            <a:r>
              <a:rPr lang="en-US" sz="2000" spc="-1">
                <a:latin typeface="Arial"/>
              </a:rPr>
              <a:t>Fourth Outline Level</a:t>
            </a:r>
            <a:endParaRPr/>
          </a:p>
          <a:p>
            <a:pPr marL="2160000" lvl="4" indent="-216000">
              <a:buClr>
                <a:srgbClr val="FFFFFF"/>
              </a:buClr>
              <a:buSzPct val="45000"/>
              <a:buFont typeface="StarSymbol"/>
              <a:buChar char=""/>
            </a:pPr>
            <a:r>
              <a:rPr lang="en-US" sz="2000" spc="-1">
                <a:latin typeface="Arial"/>
              </a:rPr>
              <a:t>Fifth Outline Level</a:t>
            </a:r>
            <a:endParaRPr/>
          </a:p>
          <a:p>
            <a:pPr marL="2592000" lvl="5" indent="-216000">
              <a:buClr>
                <a:srgbClr val="FFFFFF"/>
              </a:buClr>
              <a:buSzPct val="45000"/>
              <a:buFont typeface="StarSymbol"/>
              <a:buChar char=""/>
            </a:pPr>
            <a:r>
              <a:rPr lang="en-US" sz="2000" spc="-1">
                <a:latin typeface="Arial"/>
              </a:rPr>
              <a:t>Sixth Outline Level</a:t>
            </a:r>
            <a:endParaRPr/>
          </a:p>
          <a:p>
            <a:pPr marL="3024000" lvl="6" indent="-216000">
              <a:buClr>
                <a:srgbClr val="FFFFFF"/>
              </a:buClr>
              <a:buSzPct val="45000"/>
              <a:buFont typeface="StarSymbol"/>
              <a:buChar char=""/>
            </a:pPr>
            <a:r>
              <a:rPr lang="en-US" sz="2000" spc="-1">
                <a:latin typeface="Arial"/>
              </a:rPr>
              <a:t>Seventh Outline Level</a:t>
            </a:r>
            <a:endParaRPr/>
          </a:p>
        </p:txBody>
      </p:sp>
    </p:spTree>
  </p:cSld>
  <p:clrMap bg1="lt1" tx1="dk1" bg2="lt2" tx2="dk2" accent1="accent1" accent2="accent2" accent3="accent3" accent4="accent4" accent5="accent5" accent6="accent6" hlink="hlink" folHlink="folHlink"/>
  <p:sldLayoutIdLst>
    <p:sldLayoutId id="2147483853" r:id="rId1"/>
    <p:sldLayoutId id="2147483854" r:id="rId2"/>
    <p:sldLayoutId id="2147483855" r:id="rId3"/>
    <p:sldLayoutId id="2147483856" r:id="rId4"/>
    <p:sldLayoutId id="2147483857" r:id="rId5"/>
    <p:sldLayoutId id="2147483858" r:id="rId6"/>
    <p:sldLayoutId id="2147483859" r:id="rId7"/>
    <p:sldLayoutId id="2147483860" r:id="rId8"/>
    <p:sldLayoutId id="2147483861" r:id="rId9"/>
    <p:sldLayoutId id="2147483862" r:id="rId10"/>
    <p:sldLayoutId id="2147483863" r:id="rId11"/>
    <p:sldLayoutId id="2147483864" r:id="rId12"/>
    <p:sldLayoutId id="2147483865" r:id="rId13"/>
  </p:sldLayoutIdLst>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hf sldNum="0" hdr="0" ftr="0" dt="0"/>
  <p:txStyles>
    <p:titleStyle>
      <a:lvl1pPr>
        <a:defRPr cap="small">
          <a:effectLst>
            <a:outerShdw blurRad="50800" dist="38100" dir="2700000" algn="tl" rotWithShape="0">
              <a:srgbClr val="000000">
                <a:alpha val="43000"/>
              </a:srgbClr>
            </a:outerShdw>
          </a:effectLst>
        </a:defRPr>
      </a:lvl1pPr>
    </p:titleStyle>
    <p:bodyStyle/>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a:blip r:embed="rId14"/>
          <a:stretch>
            <a:fillRect/>
          </a:stretch>
        </a:blipFill>
        <a:effectLst/>
      </p:bgPr>
    </p:bg>
    <p:spTree>
      <p:nvGrpSpPr>
        <p:cNvPr id="1" name=""/>
        <p:cNvGrpSpPr/>
        <p:nvPr/>
      </p:nvGrpSpPr>
      <p:grpSpPr>
        <a:xfrm>
          <a:off x="0" y="0"/>
          <a:ext cx="0" cy="0"/>
          <a:chOff x="0" y="0"/>
          <a:chExt cx="0" cy="0"/>
        </a:xfrm>
      </p:grpSpPr>
      <p:sp>
        <p:nvSpPr>
          <p:cNvPr id="3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z="4400" spc="-1">
                <a:latin typeface="Arial"/>
              </a:rPr>
              <a:t>Click to edit the title text format</a:t>
            </a:r>
            <a:endParaRPr/>
          </a:p>
        </p:txBody>
      </p:sp>
      <p:sp>
        <p:nvSpPr>
          <p:cNvPr id="37" name="PlaceHolder 2"/>
          <p:cNvSpPr>
            <a:spLocks noGrp="1"/>
          </p:cNvSpPr>
          <p:nvPr>
            <p:ph type="body"/>
          </p:nvPr>
        </p:nvSpPr>
        <p:spPr>
          <a:xfrm>
            <a:off x="457200" y="1604520"/>
            <a:ext cx="8229240" cy="3977280"/>
          </a:xfrm>
          <a:prstGeom prst="rect">
            <a:avLst/>
          </a:prstGeom>
        </p:spPr>
        <p:txBody>
          <a:bodyPr lIns="0" tIns="0" rIns="0" bIns="0"/>
          <a:lstStyle/>
          <a:p>
            <a:pPr marL="432000" indent="-324000">
              <a:buClr>
                <a:srgbClr val="FFFFFF"/>
              </a:buClr>
              <a:buSzPct val="45000"/>
              <a:buFont typeface="StarSymbol"/>
              <a:buChar char=""/>
            </a:pPr>
            <a:r>
              <a:rPr lang="en-US" sz="3200" spc="-1">
                <a:latin typeface="Arial"/>
              </a:rPr>
              <a:t>Click to edit the outline text format</a:t>
            </a:r>
            <a:endParaRPr/>
          </a:p>
          <a:p>
            <a:pPr marL="864000" lvl="1" indent="-324000">
              <a:buClr>
                <a:srgbClr val="FFFFFF"/>
              </a:buClr>
              <a:buSzPct val="75000"/>
              <a:buFont typeface="StarSymbol"/>
              <a:buChar char=""/>
            </a:pPr>
            <a:r>
              <a:rPr lang="en-US" sz="2800" spc="-1">
                <a:latin typeface="Arial"/>
              </a:rPr>
              <a:t>Second Outline Level</a:t>
            </a:r>
            <a:endParaRPr/>
          </a:p>
          <a:p>
            <a:pPr marL="1296000" lvl="2" indent="-288000">
              <a:buClr>
                <a:srgbClr val="FFFFFF"/>
              </a:buClr>
              <a:buSzPct val="45000"/>
              <a:buFont typeface="StarSymbol"/>
              <a:buChar char=""/>
            </a:pPr>
            <a:r>
              <a:rPr lang="en-US" sz="2400" spc="-1">
                <a:latin typeface="Arial"/>
              </a:rPr>
              <a:t>Third Outline Level</a:t>
            </a:r>
            <a:endParaRPr/>
          </a:p>
          <a:p>
            <a:pPr marL="1728000" lvl="3" indent="-216000">
              <a:buClr>
                <a:srgbClr val="FFFFFF"/>
              </a:buClr>
              <a:buSzPct val="75000"/>
              <a:buFont typeface="StarSymbol"/>
              <a:buChar char=""/>
            </a:pPr>
            <a:r>
              <a:rPr lang="en-US" sz="2000" spc="-1">
                <a:latin typeface="Arial"/>
              </a:rPr>
              <a:t>Fourth Outline Level</a:t>
            </a:r>
            <a:endParaRPr/>
          </a:p>
          <a:p>
            <a:pPr marL="2160000" lvl="4" indent="-216000">
              <a:buClr>
                <a:srgbClr val="FFFFFF"/>
              </a:buClr>
              <a:buSzPct val="45000"/>
              <a:buFont typeface="StarSymbol"/>
              <a:buChar char=""/>
            </a:pPr>
            <a:r>
              <a:rPr lang="en-US" sz="2000" spc="-1">
                <a:latin typeface="Arial"/>
              </a:rPr>
              <a:t>Fifth Outline Level</a:t>
            </a:r>
            <a:endParaRPr/>
          </a:p>
          <a:p>
            <a:pPr marL="2592000" lvl="5" indent="-216000">
              <a:buClr>
                <a:srgbClr val="FFFFFF"/>
              </a:buClr>
              <a:buSzPct val="45000"/>
              <a:buFont typeface="StarSymbol"/>
              <a:buChar char=""/>
            </a:pPr>
            <a:r>
              <a:rPr lang="en-US" sz="2000" spc="-1">
                <a:latin typeface="Arial"/>
              </a:rPr>
              <a:t>Sixth Outline Level</a:t>
            </a:r>
            <a:endParaRPr/>
          </a:p>
          <a:p>
            <a:pPr marL="3024000" lvl="6" indent="-216000">
              <a:buClr>
                <a:srgbClr val="FFFFFF"/>
              </a:buClr>
              <a:buSzPct val="45000"/>
              <a:buFont typeface="StarSymbol"/>
              <a:buChar char=""/>
            </a:pPr>
            <a:r>
              <a:rPr lang="en-US" sz="2000" spc="-1">
                <a:latin typeface="Arial"/>
              </a:rPr>
              <a:t>Seventh Outline Level</a:t>
            </a:r>
            <a:endParaRPr/>
          </a:p>
        </p:txBody>
      </p:sp>
    </p:spTree>
  </p:cSld>
  <p:clrMap bg1="lt1" tx1="dk1" bg2="lt2" tx2="dk2" accent1="accent1" accent2="accent2" accent3="accent3" accent4="accent4" accent5="accent5" accent6="accent6" hlink="hlink" folHlink="folHlink"/>
  <p:sldLayoutIdLst>
    <p:sldLayoutId id="2147483867" r:id="rId1"/>
    <p:sldLayoutId id="2147483868" r:id="rId2"/>
    <p:sldLayoutId id="2147483869" r:id="rId3"/>
    <p:sldLayoutId id="2147483870" r:id="rId4"/>
    <p:sldLayoutId id="2147483871" r:id="rId5"/>
    <p:sldLayoutId id="2147483872" r:id="rId6"/>
    <p:sldLayoutId id="2147483873" r:id="rId7"/>
    <p:sldLayoutId id="2147483874" r:id="rId8"/>
    <p:sldLayoutId id="2147483875" r:id="rId9"/>
    <p:sldLayoutId id="2147483876" r:id="rId10"/>
    <p:sldLayoutId id="2147483877" r:id="rId11"/>
    <p:sldLayoutId id="2147483878" r:id="rId12"/>
  </p:sldLayoutIdLst>
  <p:txStyles>
    <p:titleStyle/>
    <p:bodyStyle/>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blipFill>
          <a:blip r:embed="rId14"/>
          <a:stretch>
            <a:fillRect/>
          </a:stretch>
        </a:blipFill>
        <a:effectLst/>
      </p:bgPr>
    </p:bg>
    <p:spTree>
      <p:nvGrpSpPr>
        <p:cNvPr id="1" name=""/>
        <p:cNvGrpSpPr/>
        <p:nvPr/>
      </p:nvGrpSpPr>
      <p:grpSpPr>
        <a:xfrm>
          <a:off x="0" y="0"/>
          <a:ext cx="0" cy="0"/>
          <a:chOff x="0" y="0"/>
          <a:chExt cx="0" cy="0"/>
        </a:xfrm>
      </p:grpSpPr>
      <p:sp>
        <p:nvSpPr>
          <p:cNvPr id="72" name="Line 1"/>
          <p:cNvSpPr/>
          <p:nvPr/>
        </p:nvSpPr>
        <p:spPr>
          <a:xfrm>
            <a:off x="0" y="1130040"/>
            <a:ext cx="9144000" cy="1800"/>
          </a:xfrm>
          <a:prstGeom prst="line">
            <a:avLst/>
          </a:prstGeom>
          <a:ln w="6480">
            <a:solidFill>
              <a:schemeClr val="tx1"/>
            </a:solidFill>
            <a:round/>
          </a:ln>
        </p:spPr>
        <p:style>
          <a:lnRef idx="2">
            <a:schemeClr val="accent1"/>
          </a:lnRef>
          <a:fillRef idx="0">
            <a:schemeClr val="accent1"/>
          </a:fillRef>
          <a:effectRef idx="1">
            <a:schemeClr val="accent1"/>
          </a:effectRef>
          <a:fontRef idx="minor"/>
        </p:style>
      </p:sp>
      <p:sp>
        <p:nvSpPr>
          <p:cNvPr id="73" name="PlaceHolder 2"/>
          <p:cNvSpPr>
            <a:spLocks noGrp="1"/>
          </p:cNvSpPr>
          <p:nvPr>
            <p:ph type="title"/>
          </p:nvPr>
        </p:nvSpPr>
        <p:spPr>
          <a:xfrm>
            <a:off x="457200" y="273600"/>
            <a:ext cx="8228880" cy="1144440"/>
          </a:xfrm>
          <a:prstGeom prst="rect">
            <a:avLst/>
          </a:prstGeom>
        </p:spPr>
        <p:txBody>
          <a:bodyPr lIns="0" tIns="0" rIns="0" bIns="0" anchor="ctr"/>
          <a:lstStyle/>
          <a:p>
            <a:pPr algn="ctr"/>
            <a:endParaRPr/>
          </a:p>
        </p:txBody>
      </p:sp>
      <p:sp>
        <p:nvSpPr>
          <p:cNvPr id="74" name="PlaceHolder 3"/>
          <p:cNvSpPr>
            <a:spLocks noGrp="1"/>
          </p:cNvSpPr>
          <p:nvPr>
            <p:ph type="body"/>
          </p:nvPr>
        </p:nvSpPr>
        <p:spPr>
          <a:xfrm>
            <a:off x="457200" y="1604520"/>
            <a:ext cx="8228880" cy="3976920"/>
          </a:xfrm>
          <a:prstGeom prst="rect">
            <a:avLst/>
          </a:prstGeom>
        </p:spPr>
        <p:txBody>
          <a:bodyPr lIns="0" tIns="0" rIns="0" bIns="0"/>
          <a:lstStyle/>
          <a:p>
            <a:pPr marL="432000" indent="-324000">
              <a:buClr>
                <a:srgbClr val="FFFFFF"/>
              </a:buClr>
              <a:buSzPct val="45000"/>
              <a:buFont typeface="StarSymbol"/>
              <a:buChar char=""/>
            </a:pPr>
            <a:r>
              <a:rPr lang="en-US" sz="1800" spc="-1">
                <a:latin typeface="Arial"/>
              </a:rPr>
              <a:t>Click to edit the outline text format</a:t>
            </a:r>
            <a:endParaRPr/>
          </a:p>
          <a:p>
            <a:pPr marL="864000" lvl="1" indent="-324000">
              <a:buClr>
                <a:srgbClr val="FFFFFF"/>
              </a:buClr>
              <a:buSzPct val="75000"/>
              <a:buFont typeface="StarSymbol"/>
              <a:buChar char=""/>
            </a:pPr>
            <a:r>
              <a:rPr lang="en-US" sz="1800" spc="-1">
                <a:latin typeface="Arial"/>
              </a:rPr>
              <a:t>Second Outline Level</a:t>
            </a:r>
            <a:endParaRPr/>
          </a:p>
          <a:p>
            <a:pPr marL="1296000" lvl="2" indent="-288000">
              <a:buClr>
                <a:srgbClr val="FFFFFF"/>
              </a:buClr>
              <a:buSzPct val="45000"/>
              <a:buFont typeface="StarSymbol"/>
              <a:buChar char=""/>
            </a:pPr>
            <a:r>
              <a:rPr lang="en-US" sz="1800" spc="-1">
                <a:latin typeface="Arial"/>
              </a:rPr>
              <a:t>Third Outline Level</a:t>
            </a:r>
            <a:endParaRPr/>
          </a:p>
          <a:p>
            <a:pPr marL="1728000" lvl="3" indent="-216000">
              <a:buClr>
                <a:srgbClr val="FFFFFF"/>
              </a:buClr>
              <a:buSzPct val="75000"/>
              <a:buFont typeface="StarSymbol"/>
              <a:buChar char=""/>
            </a:pPr>
            <a:r>
              <a:rPr lang="en-US" sz="1800" spc="-1">
                <a:latin typeface="Arial"/>
              </a:rPr>
              <a:t>Fourth Outline Level</a:t>
            </a:r>
            <a:endParaRPr/>
          </a:p>
          <a:p>
            <a:pPr marL="2160000" lvl="4" indent="-216000">
              <a:buClr>
                <a:srgbClr val="FFFFFF"/>
              </a:buClr>
              <a:buSzPct val="45000"/>
              <a:buFont typeface="StarSymbol"/>
              <a:buChar char=""/>
            </a:pPr>
            <a:r>
              <a:rPr lang="en-US" sz="1800" spc="-1">
                <a:latin typeface="Arial"/>
              </a:rPr>
              <a:t>Fifth Outline Level</a:t>
            </a:r>
            <a:endParaRPr/>
          </a:p>
          <a:p>
            <a:pPr marL="2592000" lvl="5" indent="-216000">
              <a:buClr>
                <a:srgbClr val="FFFFFF"/>
              </a:buClr>
              <a:buSzPct val="45000"/>
              <a:buFont typeface="StarSymbol"/>
              <a:buChar char=""/>
            </a:pPr>
            <a:r>
              <a:rPr lang="en-US" sz="1800" spc="-1">
                <a:latin typeface="Arial"/>
              </a:rPr>
              <a:t>Sixth Outline Level</a:t>
            </a:r>
            <a:endParaRPr/>
          </a:p>
          <a:p>
            <a:pPr marL="3024000" lvl="6" indent="-216000">
              <a:buClr>
                <a:srgbClr val="FFFFFF"/>
              </a:buClr>
              <a:buSzPct val="45000"/>
              <a:buFont typeface="StarSymbol"/>
              <a:buChar char=""/>
            </a:pPr>
            <a:r>
              <a:rPr lang="en-US" sz="1800" spc="-1">
                <a:latin typeface="Arial"/>
              </a:rPr>
              <a:t>Seventh Outline Level</a:t>
            </a:r>
            <a:endParaRPr/>
          </a:p>
        </p:txBody>
      </p:sp>
    </p:spTree>
  </p:cSld>
  <p:clrMap bg1="lt1" tx1="dk1" bg2="lt2" tx2="dk2" accent1="accent1" accent2="accent2" accent3="accent3" accent4="accent4" accent5="accent5" accent6="accent6" hlink="hlink" folHlink="folHlink"/>
  <p:sldLayoutIdLst>
    <p:sldLayoutId id="2147483880" r:id="rId1"/>
    <p:sldLayoutId id="2147483881" r:id="rId2"/>
    <p:sldLayoutId id="2147483882" r:id="rId3"/>
    <p:sldLayoutId id="2147483883" r:id="rId4"/>
    <p:sldLayoutId id="2147483884" r:id="rId5"/>
    <p:sldLayoutId id="2147483885" r:id="rId6"/>
    <p:sldLayoutId id="2147483886" r:id="rId7"/>
    <p:sldLayoutId id="2147483887" r:id="rId8"/>
    <p:sldLayoutId id="2147483888" r:id="rId9"/>
    <p:sldLayoutId id="2147483889" r:id="rId10"/>
    <p:sldLayoutId id="2147483890" r:id="rId11"/>
    <p:sldLayoutId id="2147483891" r:id="rId12"/>
  </p:sldLayoutIdLst>
  <p:txStyles>
    <p:titleStyle/>
    <p:bodyStyle/>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blipFill>
          <a:blip r:embed="rId14"/>
          <a:stretch>
            <a:fillRect/>
          </a:stretch>
        </a:blipFill>
        <a:effectLst/>
      </p:bgPr>
    </p:bg>
    <p:spTree>
      <p:nvGrpSpPr>
        <p:cNvPr id="1" name=""/>
        <p:cNvGrpSpPr/>
        <p:nvPr/>
      </p:nvGrpSpPr>
      <p:grpSpPr>
        <a:xfrm>
          <a:off x="0" y="0"/>
          <a:ext cx="0" cy="0"/>
          <a:chOff x="0" y="0"/>
          <a:chExt cx="0" cy="0"/>
        </a:xfrm>
      </p:grpSpPr>
      <p:sp>
        <p:nvSpPr>
          <p:cNvPr id="109" name="Line 1"/>
          <p:cNvSpPr/>
          <p:nvPr/>
        </p:nvSpPr>
        <p:spPr>
          <a:xfrm>
            <a:off x="0" y="1130040"/>
            <a:ext cx="9144000" cy="1800"/>
          </a:xfrm>
          <a:prstGeom prst="line">
            <a:avLst/>
          </a:prstGeom>
          <a:ln w="6480">
            <a:solidFill>
              <a:schemeClr val="tx1"/>
            </a:solidFill>
            <a:round/>
          </a:ln>
        </p:spPr>
        <p:style>
          <a:lnRef idx="2">
            <a:schemeClr val="accent1"/>
          </a:lnRef>
          <a:fillRef idx="0">
            <a:schemeClr val="accent1"/>
          </a:fillRef>
          <a:effectRef idx="1">
            <a:schemeClr val="accent1"/>
          </a:effectRef>
          <a:fontRef idx="minor"/>
        </p:style>
      </p:sp>
      <p:sp>
        <p:nvSpPr>
          <p:cNvPr id="110" name="PlaceHolder 2"/>
          <p:cNvSpPr>
            <a:spLocks noGrp="1"/>
          </p:cNvSpPr>
          <p:nvPr>
            <p:ph type="title"/>
          </p:nvPr>
        </p:nvSpPr>
        <p:spPr>
          <a:xfrm>
            <a:off x="457200" y="273600"/>
            <a:ext cx="8229240" cy="1144800"/>
          </a:xfrm>
          <a:prstGeom prst="rect">
            <a:avLst/>
          </a:prstGeom>
        </p:spPr>
        <p:txBody>
          <a:bodyPr lIns="0" tIns="0" rIns="0" bIns="0" anchor="ctr"/>
          <a:lstStyle/>
          <a:p>
            <a:pPr algn="ctr"/>
            <a:r>
              <a:rPr lang="en-US" sz="4400" spc="-1">
                <a:latin typeface="Arial"/>
              </a:rPr>
              <a:t>Click to edit the title text format</a:t>
            </a:r>
            <a:endParaRPr/>
          </a:p>
        </p:txBody>
      </p:sp>
      <p:sp>
        <p:nvSpPr>
          <p:cNvPr id="111" name="PlaceHolder 3"/>
          <p:cNvSpPr>
            <a:spLocks noGrp="1"/>
          </p:cNvSpPr>
          <p:nvPr>
            <p:ph type="body"/>
          </p:nvPr>
        </p:nvSpPr>
        <p:spPr>
          <a:xfrm>
            <a:off x="457200" y="1604520"/>
            <a:ext cx="8229240" cy="3977280"/>
          </a:xfrm>
          <a:prstGeom prst="rect">
            <a:avLst/>
          </a:prstGeom>
        </p:spPr>
        <p:txBody>
          <a:bodyPr lIns="0" tIns="0" rIns="0" bIns="0"/>
          <a:lstStyle/>
          <a:p>
            <a:pPr marL="432000" indent="-324000">
              <a:buClr>
                <a:srgbClr val="FFFFFF"/>
              </a:buClr>
              <a:buSzPct val="45000"/>
              <a:buFont typeface="StarSymbol"/>
              <a:buChar char=""/>
            </a:pPr>
            <a:r>
              <a:rPr lang="en-US" sz="3200" spc="-1">
                <a:latin typeface="Arial"/>
              </a:rPr>
              <a:t>Click to edit the outline text format</a:t>
            </a:r>
            <a:endParaRPr/>
          </a:p>
          <a:p>
            <a:pPr marL="864000" lvl="1" indent="-324000">
              <a:buClr>
                <a:srgbClr val="FFFFFF"/>
              </a:buClr>
              <a:buSzPct val="75000"/>
              <a:buFont typeface="StarSymbol"/>
              <a:buChar char=""/>
            </a:pPr>
            <a:r>
              <a:rPr lang="en-US" sz="2800" spc="-1">
                <a:latin typeface="Arial"/>
              </a:rPr>
              <a:t>Second Outline Level</a:t>
            </a:r>
            <a:endParaRPr/>
          </a:p>
          <a:p>
            <a:pPr marL="1296000" lvl="2" indent="-288000">
              <a:buClr>
                <a:srgbClr val="FFFFFF"/>
              </a:buClr>
              <a:buSzPct val="45000"/>
              <a:buFont typeface="StarSymbol"/>
              <a:buChar char=""/>
            </a:pPr>
            <a:r>
              <a:rPr lang="en-US" sz="2400" spc="-1">
                <a:latin typeface="Arial"/>
              </a:rPr>
              <a:t>Third Outline Level</a:t>
            </a:r>
            <a:endParaRPr/>
          </a:p>
          <a:p>
            <a:pPr marL="1728000" lvl="3" indent="-216000">
              <a:buClr>
                <a:srgbClr val="FFFFFF"/>
              </a:buClr>
              <a:buSzPct val="75000"/>
              <a:buFont typeface="StarSymbol"/>
              <a:buChar char=""/>
            </a:pPr>
            <a:r>
              <a:rPr lang="en-US" sz="2000" spc="-1">
                <a:latin typeface="Arial"/>
              </a:rPr>
              <a:t>Fourth Outline Level</a:t>
            </a:r>
            <a:endParaRPr/>
          </a:p>
          <a:p>
            <a:pPr marL="2160000" lvl="4" indent="-216000">
              <a:buClr>
                <a:srgbClr val="FFFFFF"/>
              </a:buClr>
              <a:buSzPct val="45000"/>
              <a:buFont typeface="StarSymbol"/>
              <a:buChar char=""/>
            </a:pPr>
            <a:r>
              <a:rPr lang="en-US" sz="2000" spc="-1">
                <a:latin typeface="Arial"/>
              </a:rPr>
              <a:t>Fifth Outline Level</a:t>
            </a:r>
            <a:endParaRPr/>
          </a:p>
          <a:p>
            <a:pPr marL="2592000" lvl="5" indent="-216000">
              <a:buClr>
                <a:srgbClr val="FFFFFF"/>
              </a:buClr>
              <a:buSzPct val="45000"/>
              <a:buFont typeface="StarSymbol"/>
              <a:buChar char=""/>
            </a:pPr>
            <a:r>
              <a:rPr lang="en-US" sz="2000" spc="-1">
                <a:latin typeface="Arial"/>
              </a:rPr>
              <a:t>Sixth Outline Level</a:t>
            </a:r>
            <a:endParaRPr/>
          </a:p>
          <a:p>
            <a:pPr marL="3024000" lvl="6" indent="-216000">
              <a:buClr>
                <a:srgbClr val="FFFFFF"/>
              </a:buClr>
              <a:buSzPct val="45000"/>
              <a:buFont typeface="StarSymbol"/>
              <a:buChar char=""/>
            </a:pPr>
            <a:r>
              <a:rPr lang="en-US" sz="2000" spc="-1">
                <a:latin typeface="Arial"/>
              </a:rPr>
              <a:t>Seventh Outline Level</a:t>
            </a:r>
            <a:endParaRPr/>
          </a:p>
        </p:txBody>
      </p:sp>
    </p:spTree>
  </p:cSld>
  <p:clrMap bg1="lt1" tx1="dk1" bg2="lt2" tx2="dk2" accent1="accent1" accent2="accent2" accent3="accent3" accent4="accent4" accent5="accent5" accent6="accent6" hlink="hlink" folHlink="folHlink"/>
  <p:sldLayoutIdLst>
    <p:sldLayoutId id="2147483893" r:id="rId1"/>
    <p:sldLayoutId id="2147483894" r:id="rId2"/>
    <p:sldLayoutId id="2147483895" r:id="rId3"/>
    <p:sldLayoutId id="2147483896" r:id="rId4"/>
    <p:sldLayoutId id="2147483897" r:id="rId5"/>
    <p:sldLayoutId id="2147483898" r:id="rId6"/>
    <p:sldLayoutId id="2147483899" r:id="rId7"/>
    <p:sldLayoutId id="2147483900" r:id="rId8"/>
    <p:sldLayoutId id="2147483901" r:id="rId9"/>
    <p:sldLayoutId id="2147483902" r:id="rId10"/>
    <p:sldLayoutId id="2147483903" r:id="rId11"/>
    <p:sldLayoutId id="2147483904" r:id="rId12"/>
  </p:sldLayoutIdLst>
  <p:txStyles>
    <p:titleStyle/>
    <p:bodyStyle/>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Pr>
        <a:blipFill>
          <a:blip r:embed="rId15"/>
          <a:stretch>
            <a:fillRect/>
          </a:stretch>
        </a:blipFill>
        <a:effectLst/>
      </p:bgPr>
    </p:bg>
    <p:spTree>
      <p:nvGrpSpPr>
        <p:cNvPr id="1" name=""/>
        <p:cNvGrpSpPr/>
        <p:nvPr/>
      </p:nvGrpSpPr>
      <p:grpSpPr>
        <a:xfrm>
          <a:off x="0" y="0"/>
          <a:ext cx="0" cy="0"/>
          <a:chOff x="0" y="0"/>
          <a:chExt cx="0" cy="0"/>
        </a:xfrm>
      </p:grpSpPr>
      <p:sp>
        <p:nvSpPr>
          <p:cNvPr id="146" name="PlaceHolder 1"/>
          <p:cNvSpPr>
            <a:spLocks noGrp="1"/>
          </p:cNvSpPr>
          <p:nvPr>
            <p:ph type="title"/>
          </p:nvPr>
        </p:nvSpPr>
        <p:spPr>
          <a:xfrm>
            <a:off x="457200" y="273600"/>
            <a:ext cx="8229240" cy="1144800"/>
          </a:xfrm>
          <a:prstGeom prst="rect">
            <a:avLst/>
          </a:prstGeom>
        </p:spPr>
        <p:txBody>
          <a:bodyPr lIns="0" tIns="0" rIns="0" bIns="0" anchor="ctr"/>
          <a:lstStyle/>
          <a:p>
            <a:pPr algn="ctr"/>
            <a:r>
              <a:rPr lang="en-US" sz="4400" spc="-1">
                <a:latin typeface="Arial"/>
              </a:rPr>
              <a:t>Click to edit the title text format</a:t>
            </a:r>
            <a:endParaRPr/>
          </a:p>
        </p:txBody>
      </p:sp>
      <p:sp>
        <p:nvSpPr>
          <p:cNvPr id="147" name="PlaceHolder 2"/>
          <p:cNvSpPr>
            <a:spLocks noGrp="1"/>
          </p:cNvSpPr>
          <p:nvPr>
            <p:ph type="body"/>
          </p:nvPr>
        </p:nvSpPr>
        <p:spPr>
          <a:xfrm>
            <a:off x="457200" y="1604520"/>
            <a:ext cx="8229240" cy="3977280"/>
          </a:xfrm>
          <a:prstGeom prst="rect">
            <a:avLst/>
          </a:prstGeom>
        </p:spPr>
        <p:txBody>
          <a:bodyPr lIns="0" tIns="0" rIns="0" bIns="0"/>
          <a:lstStyle/>
          <a:p>
            <a:pPr marL="432000" indent="-324000">
              <a:buClr>
                <a:srgbClr val="FFFFFF"/>
              </a:buClr>
              <a:buSzPct val="45000"/>
              <a:buFont typeface="StarSymbol"/>
              <a:buChar char=""/>
            </a:pPr>
            <a:r>
              <a:rPr lang="en-US" sz="3200" spc="-1">
                <a:latin typeface="Arial"/>
              </a:rPr>
              <a:t>Click to edit the outline text format</a:t>
            </a:r>
            <a:endParaRPr/>
          </a:p>
          <a:p>
            <a:pPr marL="864000" lvl="1" indent="-324000">
              <a:buClr>
                <a:srgbClr val="FFFFFF"/>
              </a:buClr>
              <a:buSzPct val="75000"/>
              <a:buFont typeface="StarSymbol"/>
              <a:buChar char=""/>
            </a:pPr>
            <a:r>
              <a:rPr lang="en-US" sz="2800" spc="-1">
                <a:latin typeface="Arial"/>
              </a:rPr>
              <a:t>Second Outline Level</a:t>
            </a:r>
            <a:endParaRPr/>
          </a:p>
          <a:p>
            <a:pPr marL="1296000" lvl="2" indent="-288000">
              <a:buClr>
                <a:srgbClr val="FFFFFF"/>
              </a:buClr>
              <a:buSzPct val="45000"/>
              <a:buFont typeface="StarSymbol"/>
              <a:buChar char=""/>
            </a:pPr>
            <a:r>
              <a:rPr lang="en-US" sz="2400" spc="-1">
                <a:latin typeface="Arial"/>
              </a:rPr>
              <a:t>Third Outline Level</a:t>
            </a:r>
            <a:endParaRPr/>
          </a:p>
          <a:p>
            <a:pPr marL="1728000" lvl="3" indent="-216000">
              <a:buClr>
                <a:srgbClr val="FFFFFF"/>
              </a:buClr>
              <a:buSzPct val="75000"/>
              <a:buFont typeface="StarSymbol"/>
              <a:buChar char=""/>
            </a:pPr>
            <a:r>
              <a:rPr lang="en-US" sz="2000" spc="-1">
                <a:latin typeface="Arial"/>
              </a:rPr>
              <a:t>Fourth Outline Level</a:t>
            </a:r>
            <a:endParaRPr/>
          </a:p>
          <a:p>
            <a:pPr marL="2160000" lvl="4" indent="-216000">
              <a:buClr>
                <a:srgbClr val="FFFFFF"/>
              </a:buClr>
              <a:buSzPct val="45000"/>
              <a:buFont typeface="StarSymbol"/>
              <a:buChar char=""/>
            </a:pPr>
            <a:r>
              <a:rPr lang="en-US" sz="2000" spc="-1">
                <a:latin typeface="Arial"/>
              </a:rPr>
              <a:t>Fifth Outline Level</a:t>
            </a:r>
            <a:endParaRPr/>
          </a:p>
          <a:p>
            <a:pPr marL="2592000" lvl="5" indent="-216000">
              <a:buClr>
                <a:srgbClr val="FFFFFF"/>
              </a:buClr>
              <a:buSzPct val="45000"/>
              <a:buFont typeface="StarSymbol"/>
              <a:buChar char=""/>
            </a:pPr>
            <a:r>
              <a:rPr lang="en-US" sz="2000" spc="-1">
                <a:latin typeface="Arial"/>
              </a:rPr>
              <a:t>Sixth Outline Level</a:t>
            </a:r>
            <a:endParaRPr/>
          </a:p>
          <a:p>
            <a:pPr marL="3024000" lvl="6" indent="-216000">
              <a:buClr>
                <a:srgbClr val="FFFFFF"/>
              </a:buClr>
              <a:buSzPct val="45000"/>
              <a:buFont typeface="StarSymbol"/>
              <a:buChar char=""/>
            </a:pPr>
            <a:r>
              <a:rPr lang="en-US" sz="2000" spc="-1">
                <a:latin typeface="Arial"/>
              </a:rPr>
              <a:t>Seventh Outline Level</a:t>
            </a:r>
            <a:endParaRPr/>
          </a:p>
        </p:txBody>
      </p:sp>
    </p:spTree>
  </p:cSld>
  <p:clrMap bg1="lt1" tx1="dk1" bg2="lt2" tx2="dk2" accent1="accent1" accent2="accent2" accent3="accent3" accent4="accent4" accent5="accent5" accent6="accent6" hlink="hlink" folHlink="folHlink"/>
  <p:sldLayoutIdLst>
    <p:sldLayoutId id="2147483906" r:id="rId1"/>
    <p:sldLayoutId id="2147483907" r:id="rId2"/>
    <p:sldLayoutId id="2147483908" r:id="rId3"/>
    <p:sldLayoutId id="2147483909" r:id="rId4"/>
    <p:sldLayoutId id="2147483910" r:id="rId5"/>
    <p:sldLayoutId id="2147483911" r:id="rId6"/>
    <p:sldLayoutId id="2147483912" r:id="rId7"/>
    <p:sldLayoutId id="2147483913" r:id="rId8"/>
    <p:sldLayoutId id="2147483914" r:id="rId9"/>
    <p:sldLayoutId id="2147483915" r:id="rId10"/>
    <p:sldLayoutId id="2147483916" r:id="rId11"/>
    <p:sldLayoutId id="2147483917" r:id="rId12"/>
    <p:sldLayoutId id="2147483918" r:id="rId13"/>
  </p:sldLayoutIdLst>
  <p:txStyles>
    <p:titleStyle/>
    <p:bodyStyle/>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998538" y="1646238"/>
            <a:ext cx="7315200" cy="715962"/>
          </a:xfrm>
          <a:prstGeom prst="rect">
            <a:avLst/>
          </a:prstGeom>
          <a:noFill/>
          <a:ln>
            <a:noFill/>
          </a:ln>
          <a:effectLst/>
          <a:extLst>
            <a:ext uri="{FAA26D3D-D897-4be2-8F04-BA451C77F1D7}">
              <ma14:placeholderFlag xmlns:ma14="http://schemas.microsoft.com/office/mac/drawingml/2011/main" val="1"/>
            </a:ex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endParaRPr lang="en-US"/>
          </a:p>
        </p:txBody>
      </p:sp>
      <p:sp>
        <p:nvSpPr>
          <p:cNvPr id="1027" name="Rectangle 3"/>
          <p:cNvSpPr>
            <a:spLocks noGrp="1" noChangeArrowheads="1"/>
          </p:cNvSpPr>
          <p:nvPr>
            <p:ph type="body" idx="1"/>
          </p:nvPr>
        </p:nvSpPr>
        <p:spPr bwMode="auto">
          <a:xfrm>
            <a:off x="998538" y="2514600"/>
            <a:ext cx="7315200" cy="4267200"/>
          </a:xfrm>
          <a:prstGeom prst="rect">
            <a:avLst/>
          </a:prstGeom>
          <a:noFill/>
          <a:ln>
            <a:noFill/>
          </a:ln>
          <a:effectLst/>
          <a:extLst>
            <a:ext uri="{FAA26D3D-D897-4be2-8F04-BA451C77F1D7}">
              <ma14:placeholderFlag xmlns:ma14="http://schemas.microsoft.com/office/mac/drawingml/2011/main" val="1"/>
            </a:ex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blurRad="63500" dist="38099" dir="2700000" algn="ctr" rotWithShape="0">
                    <a:schemeClr val="bg2">
                      <a:alpha val="74998"/>
                    </a:schemeClr>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 bg1="lt1" tx1="dk1" bg2="lt2" tx2="dk2" accent1="accent1" accent2="accent2" accent3="accent3" accent4="accent4" accent5="accent5" accent6="accent6" hlink="hlink" folHlink="folHlink"/>
  <p:sldLayoutIdLst>
    <p:sldLayoutId id="2147484093" r:id="rId1"/>
    <p:sldLayoutId id="2147484094" r:id="rId2"/>
    <p:sldLayoutId id="2147484095" r:id="rId3"/>
    <p:sldLayoutId id="2147484096" r:id="rId4"/>
    <p:sldLayoutId id="2147484097" r:id="rId5"/>
    <p:sldLayoutId id="2147484098" r:id="rId6"/>
    <p:sldLayoutId id="2147484099" r:id="rId7"/>
    <p:sldLayoutId id="2147484100" r:id="rId8"/>
    <p:sldLayoutId id="2147484101" r:id="rId9"/>
    <p:sldLayoutId id="2147484102" r:id="rId10"/>
    <p:sldLayoutId id="2147484103" r:id="rId11"/>
  </p:sldLayoutIdLst>
  <p:transition>
    <p:fade/>
  </p:transition>
  <p:timing>
    <p:tnLst>
      <p:par>
        <p:cTn id="1" dur="indefinite" restart="never" nodeType="tmRoot"/>
      </p:par>
    </p:tnLst>
  </p:timing>
  <p:hf sldNum="0" hdr="0" ftr="0" dt="0"/>
  <p:txStyles>
    <p:titleStyle>
      <a:lvl1pPr algn="l" rtl="0" eaLnBrk="1" fontAlgn="base" hangingPunct="1">
        <a:spcBef>
          <a:spcPct val="0"/>
        </a:spcBef>
        <a:spcAft>
          <a:spcPct val="0"/>
        </a:spcAft>
        <a:defRPr sz="4400">
          <a:solidFill>
            <a:schemeClr val="tx1"/>
          </a:solidFill>
          <a:latin typeface="+mj-lt"/>
          <a:ea typeface="+mj-ea"/>
          <a:cs typeface="+mj-cs"/>
        </a:defRPr>
      </a:lvl1pPr>
      <a:lvl2pPr algn="l" rtl="0" eaLnBrk="1" fontAlgn="base" hangingPunct="1">
        <a:spcBef>
          <a:spcPct val="0"/>
        </a:spcBef>
        <a:spcAft>
          <a:spcPct val="0"/>
        </a:spcAft>
        <a:defRPr sz="4400">
          <a:solidFill>
            <a:schemeClr val="tx1"/>
          </a:solidFill>
          <a:latin typeface="Microsoft Sans Serif" charset="0"/>
          <a:ea typeface="ＭＳ Ｐゴシック" charset="0"/>
        </a:defRPr>
      </a:lvl2pPr>
      <a:lvl3pPr algn="l" rtl="0" eaLnBrk="1" fontAlgn="base" hangingPunct="1">
        <a:spcBef>
          <a:spcPct val="0"/>
        </a:spcBef>
        <a:spcAft>
          <a:spcPct val="0"/>
        </a:spcAft>
        <a:defRPr sz="4400">
          <a:solidFill>
            <a:schemeClr val="tx1"/>
          </a:solidFill>
          <a:latin typeface="Microsoft Sans Serif" charset="0"/>
          <a:ea typeface="ＭＳ Ｐゴシック" charset="0"/>
        </a:defRPr>
      </a:lvl3pPr>
      <a:lvl4pPr algn="l" rtl="0" eaLnBrk="1" fontAlgn="base" hangingPunct="1">
        <a:spcBef>
          <a:spcPct val="0"/>
        </a:spcBef>
        <a:spcAft>
          <a:spcPct val="0"/>
        </a:spcAft>
        <a:defRPr sz="4400">
          <a:solidFill>
            <a:schemeClr val="tx1"/>
          </a:solidFill>
          <a:latin typeface="Microsoft Sans Serif" charset="0"/>
          <a:ea typeface="ＭＳ Ｐゴシック" charset="0"/>
        </a:defRPr>
      </a:lvl4pPr>
      <a:lvl5pPr algn="l" rtl="0" eaLnBrk="1" fontAlgn="base" hangingPunct="1">
        <a:spcBef>
          <a:spcPct val="0"/>
        </a:spcBef>
        <a:spcAft>
          <a:spcPct val="0"/>
        </a:spcAft>
        <a:defRPr sz="4400">
          <a:solidFill>
            <a:schemeClr val="tx1"/>
          </a:solidFill>
          <a:latin typeface="Microsoft Sans Serif" charset="0"/>
          <a:ea typeface="ＭＳ Ｐゴシック" charset="0"/>
        </a:defRPr>
      </a:lvl5pPr>
      <a:lvl6pPr marL="457200" algn="l" rtl="0" eaLnBrk="1" fontAlgn="base" hangingPunct="1">
        <a:spcBef>
          <a:spcPct val="0"/>
        </a:spcBef>
        <a:spcAft>
          <a:spcPct val="0"/>
        </a:spcAft>
        <a:defRPr sz="4400">
          <a:solidFill>
            <a:schemeClr val="tx1"/>
          </a:solidFill>
          <a:latin typeface="Microsoft Sans Serif" charset="0"/>
          <a:ea typeface="ＭＳ Ｐゴシック" charset="0"/>
        </a:defRPr>
      </a:lvl6pPr>
      <a:lvl7pPr marL="914400" algn="l" rtl="0" eaLnBrk="1" fontAlgn="base" hangingPunct="1">
        <a:spcBef>
          <a:spcPct val="0"/>
        </a:spcBef>
        <a:spcAft>
          <a:spcPct val="0"/>
        </a:spcAft>
        <a:defRPr sz="4400">
          <a:solidFill>
            <a:schemeClr val="tx1"/>
          </a:solidFill>
          <a:latin typeface="Microsoft Sans Serif" charset="0"/>
          <a:ea typeface="ＭＳ Ｐゴシック" charset="0"/>
        </a:defRPr>
      </a:lvl7pPr>
      <a:lvl8pPr marL="1371600" algn="l" rtl="0" eaLnBrk="1" fontAlgn="base" hangingPunct="1">
        <a:spcBef>
          <a:spcPct val="0"/>
        </a:spcBef>
        <a:spcAft>
          <a:spcPct val="0"/>
        </a:spcAft>
        <a:defRPr sz="4400">
          <a:solidFill>
            <a:schemeClr val="tx1"/>
          </a:solidFill>
          <a:latin typeface="Microsoft Sans Serif" charset="0"/>
          <a:ea typeface="ＭＳ Ｐゴシック" charset="0"/>
        </a:defRPr>
      </a:lvl8pPr>
      <a:lvl9pPr marL="1828800" algn="l" rtl="0" eaLnBrk="1" fontAlgn="base" hangingPunct="1">
        <a:spcBef>
          <a:spcPct val="0"/>
        </a:spcBef>
        <a:spcAft>
          <a:spcPct val="0"/>
        </a:spcAft>
        <a:defRPr sz="4400">
          <a:solidFill>
            <a:schemeClr val="tx1"/>
          </a:solidFill>
          <a:latin typeface="Microsoft Sans Serif" charset="0"/>
          <a:ea typeface="ＭＳ Ｐゴシック" charset="0"/>
        </a:defRPr>
      </a:lvl9pPr>
    </p:titleStyle>
    <p:bodyStyle>
      <a:lvl1pPr marL="342900" indent="-342900" algn="l" rtl="0" eaLnBrk="1" fontAlgn="base" hangingPunct="1">
        <a:spcBef>
          <a:spcPct val="20000"/>
        </a:spcBef>
        <a:spcAft>
          <a:spcPct val="0"/>
        </a:spcAft>
        <a:buChar char="•"/>
        <a:defRPr sz="3200">
          <a:solidFill>
            <a:schemeClr val="tx1"/>
          </a:solidFill>
          <a:latin typeface="+mn-lt"/>
          <a:ea typeface="+mn-ea"/>
          <a:cs typeface="+mn-cs"/>
        </a:defRPr>
      </a:lvl1pPr>
      <a:lvl2pPr marL="742950" indent="-285750" algn="l" rtl="0" eaLnBrk="1" fontAlgn="base" hangingPunct="1">
        <a:spcBef>
          <a:spcPct val="20000"/>
        </a:spcBef>
        <a:spcAft>
          <a:spcPct val="0"/>
        </a:spcAft>
        <a:buChar char="–"/>
        <a:defRPr sz="2800">
          <a:solidFill>
            <a:schemeClr val="tx1"/>
          </a:solidFill>
          <a:latin typeface="+mn-lt"/>
          <a:ea typeface="+mn-ea"/>
        </a:defRPr>
      </a:lvl2pPr>
      <a:lvl3pPr marL="1143000" indent="-228600" algn="l" rtl="0" eaLnBrk="1" fontAlgn="base" hangingPunct="1">
        <a:spcBef>
          <a:spcPct val="20000"/>
        </a:spcBef>
        <a:spcAft>
          <a:spcPct val="0"/>
        </a:spcAft>
        <a:buChar char="•"/>
        <a:defRPr sz="2400">
          <a:solidFill>
            <a:schemeClr val="tx1"/>
          </a:solidFill>
          <a:latin typeface="+mn-lt"/>
          <a:ea typeface="+mn-ea"/>
        </a:defRPr>
      </a:lvl3pPr>
      <a:lvl4pPr marL="1600200" indent="-228600" algn="l" rtl="0" eaLnBrk="1" fontAlgn="base" hangingPunct="1">
        <a:spcBef>
          <a:spcPct val="20000"/>
        </a:spcBef>
        <a:spcAft>
          <a:spcPct val="0"/>
        </a:spcAft>
        <a:buChar char="–"/>
        <a:defRPr sz="2000">
          <a:solidFill>
            <a:schemeClr val="tx1"/>
          </a:solidFill>
          <a:latin typeface="+mn-lt"/>
          <a:ea typeface="+mn-ea"/>
        </a:defRPr>
      </a:lvl4pPr>
      <a:lvl5pPr marL="2057400" indent="-228600" algn="l" rtl="0" eaLnBrk="1" fontAlgn="base" hangingPunct="1">
        <a:spcBef>
          <a:spcPct val="20000"/>
        </a:spcBef>
        <a:spcAft>
          <a:spcPct val="0"/>
        </a:spcAft>
        <a:buChar char="»"/>
        <a:defRPr sz="2000">
          <a:solidFill>
            <a:schemeClr val="tx1"/>
          </a:solidFill>
          <a:latin typeface="+mn-lt"/>
          <a:ea typeface="+mn-ea"/>
        </a:defRPr>
      </a:lvl5pPr>
      <a:lvl6pPr marL="2514600" indent="-228600" algn="l" rtl="0" eaLnBrk="1" fontAlgn="base" hangingPunct="1">
        <a:spcBef>
          <a:spcPct val="20000"/>
        </a:spcBef>
        <a:spcAft>
          <a:spcPct val="0"/>
        </a:spcAft>
        <a:buChar char="»"/>
        <a:defRPr sz="2000">
          <a:solidFill>
            <a:schemeClr val="tx1"/>
          </a:solidFill>
          <a:latin typeface="+mn-lt"/>
          <a:ea typeface="+mn-ea"/>
        </a:defRPr>
      </a:lvl6pPr>
      <a:lvl7pPr marL="2971800" indent="-228600" algn="l" rtl="0" eaLnBrk="1" fontAlgn="base" hangingPunct="1">
        <a:spcBef>
          <a:spcPct val="20000"/>
        </a:spcBef>
        <a:spcAft>
          <a:spcPct val="0"/>
        </a:spcAft>
        <a:buChar char="»"/>
        <a:defRPr sz="2000">
          <a:solidFill>
            <a:schemeClr val="tx1"/>
          </a:solidFill>
          <a:latin typeface="+mn-lt"/>
          <a:ea typeface="+mn-ea"/>
        </a:defRPr>
      </a:lvl7pPr>
      <a:lvl8pPr marL="3429000" indent="-228600" algn="l" rtl="0" eaLnBrk="1" fontAlgn="base" hangingPunct="1">
        <a:spcBef>
          <a:spcPct val="20000"/>
        </a:spcBef>
        <a:spcAft>
          <a:spcPct val="0"/>
        </a:spcAft>
        <a:buChar char="»"/>
        <a:defRPr sz="2000">
          <a:solidFill>
            <a:schemeClr val="tx1"/>
          </a:solidFill>
          <a:latin typeface="+mn-lt"/>
          <a:ea typeface="+mn-ea"/>
        </a:defRPr>
      </a:lvl8pPr>
      <a:lvl9pPr marL="3886200" indent="-228600" algn="l" rtl="0" eaLnBrk="1" fontAlgn="base" hangingPunct="1">
        <a:spcBef>
          <a:spcPct val="20000"/>
        </a:spcBef>
        <a:spcAft>
          <a:spcPct val="0"/>
        </a:spcAft>
        <a:buChar char="»"/>
        <a:defRPr sz="2000">
          <a:solidFill>
            <a:schemeClr val="tx1"/>
          </a:solidFill>
          <a:latin typeface="+mn-lt"/>
          <a:ea typeface="+mn-ea"/>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63.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4" Type="http://schemas.openxmlformats.org/officeDocument/2006/relationships/image" Target="../media/image6.png"/><Relationship Id="rId5" Type="http://schemas.openxmlformats.org/officeDocument/2006/relationships/image" Target="../media/image7.jpeg"/><Relationship Id="rId6" Type="http://schemas.openxmlformats.org/officeDocument/2006/relationships/image" Target="../media/image8.png"/><Relationship Id="rId7" Type="http://schemas.openxmlformats.org/officeDocument/2006/relationships/image" Target="../media/image9.tiff"/><Relationship Id="rId1" Type="http://schemas.openxmlformats.org/officeDocument/2006/relationships/slideLayout" Target="../slideLayouts/slideLayout64.xml"/><Relationship Id="rId2" Type="http://schemas.openxmlformats.org/officeDocument/2006/relationships/notesSlide" Target="../notesSlides/notesSlide3.xml"/></Relationships>
</file>

<file path=ppt/slides/_rels/slide5.xml.rels><?xml version="1.0" encoding="UTF-8" standalone="yes"?>
<Relationships xmlns="http://schemas.openxmlformats.org/package/2006/relationships"><Relationship Id="rId3" Type="http://schemas.openxmlformats.org/officeDocument/2006/relationships/image" Target="../media/image10.jpeg"/><Relationship Id="rId4" Type="http://schemas.openxmlformats.org/officeDocument/2006/relationships/image" Target="../media/image11.jpeg"/><Relationship Id="rId5" Type="http://schemas.openxmlformats.org/officeDocument/2006/relationships/image" Target="../media/image12.png"/><Relationship Id="rId1" Type="http://schemas.openxmlformats.org/officeDocument/2006/relationships/slideLayout" Target="../slideLayouts/slideLayout64.xml"/><Relationship Id="rId2" Type="http://schemas.openxmlformats.org/officeDocument/2006/relationships/notesSlide" Target="../notesSlides/notesSlide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8.xml"/><Relationship Id="rId3" Type="http://schemas.openxmlformats.org/officeDocument/2006/relationships/chart" Target="../charts/chart1.xml"/></Relationships>
</file>

<file path=ppt/slides/_rels/slide11.xml.rels><?xml version="1.0" encoding="UTF-8" standalone="yes"?>
<Relationships xmlns="http://schemas.openxmlformats.org/package/2006/relationships"><Relationship Id="rId3" Type="http://schemas.openxmlformats.org/officeDocument/2006/relationships/image" Target="../media/image13.jpg"/><Relationship Id="rId4" Type="http://schemas.openxmlformats.org/officeDocument/2006/relationships/image" Target="../media/image14.jpeg"/><Relationship Id="rId5" Type="http://schemas.openxmlformats.org/officeDocument/2006/relationships/image" Target="../media/image15.jpeg"/><Relationship Id="rId6" Type="http://schemas.openxmlformats.org/officeDocument/2006/relationships/image" Target="../media/image16.jpeg"/><Relationship Id="rId1" Type="http://schemas.openxmlformats.org/officeDocument/2006/relationships/slideLayout" Target="../slideLayouts/slideLayout64.xml"/><Relationship Id="rId2" Type="http://schemas.openxmlformats.org/officeDocument/2006/relationships/notesSlide" Target="../notesSlides/notesSlide9.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6.xml"/><Relationship Id="rId2" Type="http://schemas.openxmlformats.org/officeDocument/2006/relationships/notesSlide" Target="../notesSlides/notesSlide10.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11.xml"/><Relationship Id="rId3" Type="http://schemas.openxmlformats.org/officeDocument/2006/relationships/image" Target="../media/image17.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1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13.xml"/><Relationship Id="rId3" Type="http://schemas.openxmlformats.org/officeDocument/2006/relationships/image" Target="../media/image18.jpe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14.xml"/><Relationship Id="rId3" Type="http://schemas.openxmlformats.org/officeDocument/2006/relationships/image" Target="../media/image18.jpe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8.xml"/><Relationship Id="rId2" Type="http://schemas.openxmlformats.org/officeDocument/2006/relationships/notesSlide" Target="../notesSlides/notesSlide15.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1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1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18.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19.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0.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1.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22.xml"/><Relationship Id="rId3" Type="http://schemas.openxmlformats.org/officeDocument/2006/relationships/image" Target="../media/image17.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9.xml"/><Relationship Id="rId2" Type="http://schemas.openxmlformats.org/officeDocument/2006/relationships/notesSlide" Target="../notesSlides/notesSlide23.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4.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5.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6.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7.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8.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9.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0.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1.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3.xml"/><Relationship Id="rId3" Type="http://schemas.openxmlformats.org/officeDocument/2006/relationships/image" Target="../media/image19.tiff"/></Relationships>
</file>

<file path=ppt/slides/_rels/slide40.xml.rels><?xml version="1.0" encoding="UTF-8" standalone="yes"?>
<Relationships xmlns="http://schemas.openxmlformats.org/package/2006/relationships"><Relationship Id="rId3" Type="http://schemas.openxmlformats.org/officeDocument/2006/relationships/notesSlide" Target="../notesSlides/notesSlide34.xml"/><Relationship Id="rId4" Type="http://schemas.openxmlformats.org/officeDocument/2006/relationships/oleObject" Target="../embeddings/oleObject1.bin"/><Relationship Id="rId5" Type="http://schemas.openxmlformats.org/officeDocument/2006/relationships/image" Target="../media/image20.png"/><Relationship Id="rId1" Type="http://schemas.openxmlformats.org/officeDocument/2006/relationships/vmlDrawing" Target="../drawings/vmlDrawing1.vml"/><Relationship Id="rId2" Type="http://schemas.openxmlformats.org/officeDocument/2006/relationships/slideLayout" Target="../slideLayouts/slideLayout64.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5.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6.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7.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8.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39.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0.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1.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3.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image" Target="../media/image21.tiff"/></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4.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5.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6.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7.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48.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63.xml"/><Relationship Id="rId2" Type="http://schemas.openxmlformats.org/officeDocument/2006/relationships/notesSlide" Target="../notesSlides/notesSlide49.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0.xml"/><Relationship Id="rId3" Type="http://schemas.openxmlformats.org/officeDocument/2006/relationships/image" Target="../media/image22.jpeg"/></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1.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3.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4.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64.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5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10982" y="416873"/>
            <a:ext cx="7797074" cy="1156516"/>
          </a:xfrm>
          <a:effectLst>
            <a:outerShdw blurRad="50800" dist="38100" dir="2700000" algn="tl" rotWithShape="0">
              <a:prstClr val="black">
                <a:alpha val="40000"/>
              </a:prstClr>
            </a:outerShdw>
          </a:effectLst>
        </p:spPr>
        <p:txBody>
          <a:bodyPr>
            <a:normAutofit fontScale="90000"/>
          </a:bodyPr>
          <a:lstStyle/>
          <a:p>
            <a:pPr>
              <a:lnSpc>
                <a:spcPct val="100000"/>
              </a:lnSpc>
            </a:pPr>
            <a:r>
              <a:rPr lang="en-US" sz="4000" b="1" cap="small" dirty="0" smtClean="0"/>
              <a:t/>
            </a:r>
            <a:br>
              <a:rPr lang="en-US" sz="4000" b="1" cap="small" dirty="0" smtClean="0"/>
            </a:br>
            <a:r>
              <a:rPr lang="en-US" sz="4000" b="1" cap="small" dirty="0" smtClean="0"/>
              <a:t/>
            </a:r>
            <a:br>
              <a:rPr lang="en-US" sz="4000" b="1" cap="small" dirty="0" smtClean="0"/>
            </a:br>
            <a:r>
              <a:rPr lang="en-US" sz="4000" b="1" cap="small" dirty="0"/>
              <a:t/>
            </a:r>
            <a:br>
              <a:rPr lang="en-US" sz="4000" b="1" cap="small" dirty="0"/>
            </a:br>
            <a:r>
              <a:rPr lang="en-US" sz="5300" b="1" cap="small" dirty="0" smtClean="0"/>
              <a:t>Building </a:t>
            </a:r>
            <a:r>
              <a:rPr lang="en-US" sz="5300" b="1" cap="small" dirty="0"/>
              <a:t> </a:t>
            </a:r>
            <a:r>
              <a:rPr lang="en-US" sz="5300" b="1" cap="small" dirty="0" smtClean="0"/>
              <a:t>A Year-round Generosity Plan</a:t>
            </a:r>
            <a:r>
              <a:rPr lang="en-US" sz="5300" b="1" cap="small" dirty="0"/>
              <a:t/>
            </a:r>
            <a:br>
              <a:rPr lang="en-US" sz="5300" b="1" cap="small" dirty="0"/>
            </a:br>
            <a:r>
              <a:rPr lang="en-US" sz="4900" b="1" cap="small" dirty="0">
                <a:solidFill>
                  <a:schemeClr val="tx1">
                    <a:lumMod val="50000"/>
                    <a:lumOff val="50000"/>
                  </a:schemeClr>
                </a:solidFill>
              </a:rPr>
              <a:t> </a:t>
            </a:r>
            <a:r>
              <a:rPr lang="en-US" sz="4900" b="1" cap="small" dirty="0" smtClean="0">
                <a:solidFill>
                  <a:schemeClr val="tx1">
                    <a:lumMod val="50000"/>
                    <a:lumOff val="50000"/>
                  </a:schemeClr>
                </a:solidFill>
              </a:rPr>
              <a:t/>
            </a:r>
            <a:br>
              <a:rPr lang="en-US" sz="4900" b="1" cap="small" dirty="0" smtClean="0">
                <a:solidFill>
                  <a:schemeClr val="tx1">
                    <a:lumMod val="50000"/>
                    <a:lumOff val="50000"/>
                  </a:schemeClr>
                </a:solidFill>
              </a:rPr>
            </a:br>
            <a:r>
              <a:rPr lang="en-US" sz="4000" cap="small" dirty="0">
                <a:solidFill>
                  <a:schemeClr val="tx1">
                    <a:lumMod val="50000"/>
                    <a:lumOff val="50000"/>
                  </a:schemeClr>
                </a:solidFill>
              </a:rPr>
              <a:t/>
            </a:r>
            <a:br>
              <a:rPr lang="en-US" sz="4000" cap="small" dirty="0">
                <a:solidFill>
                  <a:schemeClr val="tx1">
                    <a:lumMod val="50000"/>
                    <a:lumOff val="50000"/>
                  </a:schemeClr>
                </a:solidFill>
              </a:rPr>
            </a:br>
            <a:r>
              <a:rPr lang="en-US" b="1" cap="small" dirty="0"/>
              <a:t> </a:t>
            </a:r>
            <a:endParaRPr lang="en-US" cap="small" dirty="0"/>
          </a:p>
        </p:txBody>
      </p:sp>
      <p:sp>
        <p:nvSpPr>
          <p:cNvPr id="3" name="Subtitle 2"/>
          <p:cNvSpPr>
            <a:spLocks noGrp="1"/>
          </p:cNvSpPr>
          <p:nvPr>
            <p:ph type="subTitle" idx="1"/>
          </p:nvPr>
        </p:nvSpPr>
        <p:spPr>
          <a:xfrm>
            <a:off x="210982" y="5087918"/>
            <a:ext cx="6858000" cy="1237578"/>
          </a:xfrm>
        </p:spPr>
        <p:txBody>
          <a:bodyPr>
            <a:normAutofit fontScale="77500" lnSpcReduction="20000"/>
          </a:bodyPr>
          <a:lstStyle/>
          <a:p>
            <a:pPr>
              <a:spcBef>
                <a:spcPts val="0"/>
              </a:spcBef>
            </a:pPr>
            <a:endParaRPr lang="en-US" i="0" dirty="0">
              <a:solidFill>
                <a:srgbClr val="FFFFFF"/>
              </a:solidFill>
            </a:endParaRPr>
          </a:p>
          <a:p>
            <a:pPr>
              <a:spcBef>
                <a:spcPts val="0"/>
              </a:spcBef>
            </a:pPr>
            <a:r>
              <a:rPr lang="en-US" i="0" dirty="0" smtClean="0">
                <a:solidFill>
                  <a:srgbClr val="FFFFFF"/>
                </a:solidFill>
              </a:rPr>
              <a:t>Horizons Stewardship</a:t>
            </a:r>
          </a:p>
          <a:p>
            <a:pPr>
              <a:spcBef>
                <a:spcPts val="0"/>
              </a:spcBef>
            </a:pPr>
            <a:r>
              <a:rPr lang="en-US" i="0" dirty="0" smtClean="0">
                <a:solidFill>
                  <a:srgbClr val="FFFFFF"/>
                </a:solidFill>
              </a:rPr>
              <a:t>In Partnership With </a:t>
            </a:r>
          </a:p>
          <a:p>
            <a:pPr>
              <a:spcBef>
                <a:spcPts val="0"/>
              </a:spcBef>
            </a:pPr>
            <a:r>
              <a:rPr lang="en-US" i="0" dirty="0" smtClean="0">
                <a:solidFill>
                  <a:srgbClr val="FFFFFF"/>
                </a:solidFill>
              </a:rPr>
              <a:t>The Greater New Jersey Annual Conference</a:t>
            </a:r>
          </a:p>
          <a:p>
            <a:pPr>
              <a:spcBef>
                <a:spcPts val="0"/>
              </a:spcBef>
            </a:pPr>
            <a:endParaRPr lang="en-US" i="0" dirty="0" smtClean="0">
              <a:solidFill>
                <a:srgbClr val="FFFFFF"/>
              </a:solidFill>
            </a:endParaRPr>
          </a:p>
          <a:p>
            <a:pPr>
              <a:spcBef>
                <a:spcPts val="0"/>
              </a:spcBef>
            </a:pPr>
            <a:endParaRPr lang="en-US" i="0" dirty="0" smtClean="0">
              <a:solidFill>
                <a:srgbClr val="FFFFFF"/>
              </a:solidFill>
            </a:endParaRPr>
          </a:p>
          <a:p>
            <a:pPr>
              <a:spcBef>
                <a:spcPts val="0"/>
              </a:spcBef>
            </a:pPr>
            <a:endParaRPr lang="en-US" i="0" dirty="0">
              <a:solidFill>
                <a:srgbClr val="FFFFFF"/>
              </a:solidFill>
            </a:endParaRPr>
          </a:p>
        </p:txBody>
      </p:sp>
    </p:spTree>
    <p:extLst>
      <p:ext uri="{BB962C8B-B14F-4D97-AF65-F5344CB8AC3E}">
        <p14:creationId xmlns:p14="http://schemas.microsoft.com/office/powerpoint/2010/main" val="514014086"/>
      </p:ext>
    </p:extLst>
  </p:cSld>
  <p:clrMapOvr>
    <a:masterClrMapping/>
  </p:clrMapOvr>
  <p:transition>
    <p:fad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Dancing Man Video</a:t>
            </a:r>
            <a:endParaRPr lang="en-US" dirty="0"/>
          </a:p>
        </p:txBody>
      </p:sp>
      <p:sp>
        <p:nvSpPr>
          <p:cNvPr id="3" name="Content Placeholder 2"/>
          <p:cNvSpPr>
            <a:spLocks noGrp="1"/>
          </p:cNvSpPr>
          <p:nvPr>
            <p:ph idx="1"/>
          </p:nvPr>
        </p:nvSpPr>
        <p:spPr/>
        <p:txBody>
          <a:bodyPr/>
          <a:lstStyle/>
          <a:p>
            <a:r>
              <a:rPr lang="en-US" dirty="0"/>
              <a:t>https://</a:t>
            </a:r>
            <a:r>
              <a:rPr lang="en-US" dirty="0" err="1"/>
              <a:t>www.youtube.com</a:t>
            </a:r>
            <a:r>
              <a:rPr lang="en-US" dirty="0"/>
              <a:t>/</a:t>
            </a:r>
            <a:r>
              <a:rPr lang="en-US" dirty="0" err="1"/>
              <a:t>watch?v</a:t>
            </a:r>
            <a:r>
              <a:rPr lang="en-US" dirty="0"/>
              <a:t>=fW8amMCVAJQ</a:t>
            </a:r>
          </a:p>
        </p:txBody>
      </p:sp>
    </p:spTree>
    <p:extLst>
      <p:ext uri="{BB962C8B-B14F-4D97-AF65-F5344CB8AC3E}">
        <p14:creationId xmlns:p14="http://schemas.microsoft.com/office/powerpoint/2010/main" val="1532152887"/>
      </p:ext>
    </p:extLst>
  </p:cSld>
  <p:clrMapOvr>
    <a:masterClrMapping/>
  </p:clrMapOvr>
  <p:transition>
    <p:fade/>
  </p:transition>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Tell us about you!</a:t>
            </a:r>
            <a:endParaRPr lang="en-US" dirty="0"/>
          </a:p>
        </p:txBody>
      </p:sp>
      <p:sp>
        <p:nvSpPr>
          <p:cNvPr id="3" name="Content Placeholder 2"/>
          <p:cNvSpPr>
            <a:spLocks noGrp="1"/>
          </p:cNvSpPr>
          <p:nvPr>
            <p:ph idx="1"/>
          </p:nvPr>
        </p:nvSpPr>
        <p:spPr/>
        <p:txBody>
          <a:bodyPr>
            <a:normAutofit/>
          </a:bodyPr>
          <a:lstStyle/>
          <a:p>
            <a:r>
              <a:rPr lang="en-US" sz="2400" dirty="0" smtClean="0"/>
              <a:t>Demographics (snapshot) of community and the church</a:t>
            </a:r>
          </a:p>
          <a:p>
            <a:r>
              <a:rPr lang="en-US" sz="2400" dirty="0" smtClean="0"/>
              <a:t>One thing you are excited about in your church </a:t>
            </a:r>
          </a:p>
          <a:p>
            <a:r>
              <a:rPr lang="en-US" sz="2400" dirty="0" smtClean="0"/>
              <a:t>Greatest need in your community/area</a:t>
            </a:r>
          </a:p>
          <a:p>
            <a:r>
              <a:rPr lang="en-US" sz="2400" dirty="0" smtClean="0"/>
              <a:t>One thing you hope will be different as a result of participating in this process</a:t>
            </a:r>
            <a:endParaRPr lang="en-US" sz="2400" dirty="0"/>
          </a:p>
          <a:p>
            <a:endParaRPr lang="en-US" sz="2400" dirty="0"/>
          </a:p>
        </p:txBody>
      </p:sp>
    </p:spTree>
    <p:extLst>
      <p:ext uri="{BB962C8B-B14F-4D97-AF65-F5344CB8AC3E}">
        <p14:creationId xmlns:p14="http://schemas.microsoft.com/office/powerpoint/2010/main" val="1198646491"/>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3"/>
          <a:srcRect l="-162807" r="-162807"/>
          <a:stretch>
            <a:fillRect/>
          </a:stretch>
        </p:blipFill>
        <p:spPr>
          <a:xfrm>
            <a:off x="-2326105" y="1066800"/>
            <a:ext cx="7696200" cy="2181225"/>
          </a:xfrm>
        </p:spPr>
      </p:pic>
      <p:sp>
        <p:nvSpPr>
          <p:cNvPr id="4" name="Title 3"/>
          <p:cNvSpPr>
            <a:spLocks noGrp="1"/>
          </p:cNvSpPr>
          <p:nvPr>
            <p:ph type="title"/>
          </p:nvPr>
        </p:nvSpPr>
        <p:spPr>
          <a:xfrm>
            <a:off x="684213" y="0"/>
            <a:ext cx="7799387" cy="46038"/>
          </a:xfrm>
        </p:spPr>
        <p:txBody>
          <a:bodyPr/>
          <a:lstStyle/>
          <a:p>
            <a:pPr>
              <a:defRPr/>
            </a:pPr>
            <a:endParaRPr lang="en-US" dirty="0"/>
          </a:p>
        </p:txBody>
      </p:sp>
      <p:pic>
        <p:nvPicPr>
          <p:cNvPr id="7171" name="Picture 5"/>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866900" y="50800"/>
            <a:ext cx="3048000" cy="2032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7172" name="Picture 6"/>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0" y="4511675"/>
            <a:ext cx="3524250" cy="23463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7173" name="Picture 7"/>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5713176" y="4511675"/>
            <a:ext cx="3810000" cy="25273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0" name="Content Placeholder 4"/>
          <p:cNvPicPr>
            <a:picLocks noChangeAspect="1"/>
          </p:cNvPicPr>
          <p:nvPr/>
        </p:nvPicPr>
        <p:blipFill>
          <a:blip r:embed="rId3"/>
          <a:srcRect l="-162807" r="-162807"/>
          <a:stretch>
            <a:fillRect/>
          </a:stretch>
        </p:blipFill>
        <p:spPr>
          <a:xfrm>
            <a:off x="-2326105" y="1066800"/>
            <a:ext cx="7696200" cy="2181225"/>
          </a:xfrm>
          <a:prstGeom prst="rect">
            <a:avLst/>
          </a:prstGeom>
        </p:spPr>
      </p:pic>
      <p:pic>
        <p:nvPicPr>
          <p:cNvPr id="11" name="Content Placeholder 4"/>
          <p:cNvPicPr>
            <a:picLocks noChangeAspect="1"/>
          </p:cNvPicPr>
          <p:nvPr/>
        </p:nvPicPr>
        <p:blipFill>
          <a:blip r:embed="rId3"/>
          <a:srcRect l="-162807" r="-162807"/>
          <a:stretch>
            <a:fillRect/>
          </a:stretch>
        </p:blipFill>
        <p:spPr>
          <a:xfrm>
            <a:off x="-2326105" y="1066800"/>
            <a:ext cx="7696200" cy="2181225"/>
          </a:xfrm>
          <a:prstGeom prst="rect">
            <a:avLst/>
          </a:prstGeom>
        </p:spPr>
      </p:pic>
      <p:pic>
        <p:nvPicPr>
          <p:cNvPr id="7" name="Picture 6"/>
          <p:cNvPicPr>
            <a:picLocks noChangeAspect="1"/>
          </p:cNvPicPr>
          <p:nvPr/>
        </p:nvPicPr>
        <p:blipFill>
          <a:blip r:embed="rId7"/>
          <a:stretch>
            <a:fillRect/>
          </a:stretch>
        </p:blipFill>
        <p:spPr>
          <a:xfrm>
            <a:off x="2759242" y="2468379"/>
            <a:ext cx="3964872" cy="2973654"/>
          </a:xfrm>
          <a:prstGeom prst="rect">
            <a:avLst/>
          </a:prstGeom>
        </p:spPr>
      </p:pic>
    </p:spTree>
    <p:extLst>
      <p:ext uri="{BB962C8B-B14F-4D97-AF65-F5344CB8AC3E}">
        <p14:creationId xmlns:p14="http://schemas.microsoft.com/office/powerpoint/2010/main" val="1015149554"/>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3" name="Picture 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66800" y="4114800"/>
            <a:ext cx="4186238" cy="2540000"/>
          </a:xfrm>
          <a:prstGeom prst="rect">
            <a:avLst/>
          </a:prstGeom>
          <a:noFill/>
          <a:ln w="19050">
            <a:solidFill>
              <a:schemeClr val="tx1"/>
            </a:solidFill>
            <a:miter lim="800000"/>
            <a:headEnd/>
            <a:tailEnd/>
          </a:ln>
          <a:extLst>
            <a:ext uri="{909E8E84-426E-40dd-AFC4-6F175D3DCCD1}">
              <a14:hiddenFill xmlns:a14="http://schemas.microsoft.com/office/drawing/2010/main" xmlns="">
                <a:solidFill>
                  <a:srgbClr val="FFFFFF"/>
                </a:solidFill>
              </a14:hiddenFill>
            </a:ext>
          </a:extLst>
        </p:spPr>
      </p:pic>
      <p:pic>
        <p:nvPicPr>
          <p:cNvPr id="33794"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699000" y="1600200"/>
            <a:ext cx="4267200" cy="2667000"/>
          </a:xfrm>
          <a:prstGeom prst="rect">
            <a:avLst/>
          </a:prstGeom>
          <a:noFill/>
          <a:ln w="19050">
            <a:solidFill>
              <a:schemeClr val="tx1"/>
            </a:solidFill>
            <a:miter lim="800000"/>
            <a:headEnd/>
            <a:tailEnd/>
          </a:ln>
          <a:extLst>
            <a:ext uri="{909E8E84-426E-40dd-AFC4-6F175D3DCCD1}">
              <a14:hiddenFill xmlns:a14="http://schemas.microsoft.com/office/drawing/2010/main" xmlns="">
                <a:solidFill>
                  <a:srgbClr val="FFFFFF"/>
                </a:solidFill>
              </a14:hiddenFill>
            </a:ext>
          </a:extLst>
        </p:spPr>
      </p:pic>
      <p:pic>
        <p:nvPicPr>
          <p:cNvPr id="33795"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81000" y="304800"/>
            <a:ext cx="4484688" cy="2936875"/>
          </a:xfrm>
          <a:prstGeom prst="rect">
            <a:avLst/>
          </a:prstGeom>
          <a:noFill/>
          <a:ln w="19050">
            <a:solidFill>
              <a:schemeClr val="tx1"/>
            </a:solidFill>
            <a:miter lim="800000"/>
            <a:headEnd/>
            <a:tailEnd/>
          </a:ln>
          <a:extLst>
            <a:ext uri="{909E8E84-426E-40dd-AFC4-6F175D3DCCD1}">
              <a14:hiddenFill xmlns:a14="http://schemas.microsoft.com/office/drawing/2010/main" xmlns="">
                <a:solidFill>
                  <a:srgbClr val="FFFFFF"/>
                </a:solidFill>
              </a14:hiddenFill>
            </a:ext>
          </a:extLst>
        </p:spPr>
      </p:pic>
      <p:sp>
        <p:nvSpPr>
          <p:cNvPr id="2" name="TextBox 1"/>
          <p:cNvSpPr txBox="1"/>
          <p:nvPr/>
        </p:nvSpPr>
        <p:spPr>
          <a:xfrm rot="20086708">
            <a:off x="-41275" y="782638"/>
            <a:ext cx="3048000" cy="400050"/>
          </a:xfrm>
          <a:prstGeom prst="rect">
            <a:avLst/>
          </a:prstGeom>
        </p:spPr>
        <p:style>
          <a:lnRef idx="2">
            <a:schemeClr val="accent5"/>
          </a:lnRef>
          <a:fillRef idx="1">
            <a:schemeClr val="lt1"/>
          </a:fillRef>
          <a:effectRef idx="0">
            <a:schemeClr val="accent5"/>
          </a:effectRef>
          <a:fontRef idx="minor">
            <a:schemeClr val="dk1"/>
          </a:fontRef>
        </p:style>
        <p:txBody>
          <a:bodyPr>
            <a:spAutoFit/>
          </a:bodyPr>
          <a:lstStyle/>
          <a:p>
            <a:pPr>
              <a:defRPr/>
            </a:pPr>
            <a:r>
              <a:rPr lang="en-US" sz="2000" dirty="0">
                <a:solidFill>
                  <a:schemeClr val="accent4"/>
                </a:solidFill>
                <a:latin typeface="Avenir Next Demi Bold"/>
              </a:rPr>
              <a:t>Youth Group Car Wash</a:t>
            </a:r>
          </a:p>
        </p:txBody>
      </p:sp>
      <p:sp>
        <p:nvSpPr>
          <p:cNvPr id="3" name="TextBox 2"/>
          <p:cNvSpPr txBox="1"/>
          <p:nvPr/>
        </p:nvSpPr>
        <p:spPr>
          <a:xfrm rot="1135907">
            <a:off x="4559300" y="1144588"/>
            <a:ext cx="4343400" cy="646112"/>
          </a:xfrm>
          <a:prstGeom prst="rect">
            <a:avLst/>
          </a:prstGeom>
        </p:spPr>
        <p:style>
          <a:lnRef idx="2">
            <a:schemeClr val="accent5"/>
          </a:lnRef>
          <a:fillRef idx="1">
            <a:schemeClr val="lt1"/>
          </a:fillRef>
          <a:effectRef idx="0">
            <a:schemeClr val="accent5"/>
          </a:effectRef>
          <a:fontRef idx="minor">
            <a:schemeClr val="dk1"/>
          </a:fontRef>
        </p:style>
        <p:txBody>
          <a:bodyPr>
            <a:spAutoFit/>
          </a:bodyPr>
          <a:lstStyle/>
          <a:p>
            <a:pPr>
              <a:defRPr/>
            </a:pPr>
            <a:r>
              <a:rPr lang="en-US" sz="1800" dirty="0">
                <a:solidFill>
                  <a:schemeClr val="accent4"/>
                </a:solidFill>
                <a:latin typeface="Avenir Next Demi Bold"/>
              </a:rPr>
              <a:t>Pastor Refuses to Come Down from Church Roof until Funds are Raised</a:t>
            </a:r>
          </a:p>
        </p:txBody>
      </p:sp>
      <p:sp>
        <p:nvSpPr>
          <p:cNvPr id="4" name="TextBox 3"/>
          <p:cNvSpPr txBox="1"/>
          <p:nvPr/>
        </p:nvSpPr>
        <p:spPr>
          <a:xfrm rot="20233251">
            <a:off x="4229100" y="5294313"/>
            <a:ext cx="4506913" cy="708025"/>
          </a:xfrm>
          <a:prstGeom prst="rect">
            <a:avLst/>
          </a:prstGeom>
        </p:spPr>
        <p:style>
          <a:lnRef idx="2">
            <a:schemeClr val="accent5"/>
          </a:lnRef>
          <a:fillRef idx="1">
            <a:schemeClr val="lt1"/>
          </a:fillRef>
          <a:effectRef idx="0">
            <a:schemeClr val="accent5"/>
          </a:effectRef>
          <a:fontRef idx="minor">
            <a:schemeClr val="dk1"/>
          </a:fontRef>
        </p:style>
        <p:txBody>
          <a:bodyPr>
            <a:spAutoFit/>
          </a:bodyPr>
          <a:lstStyle/>
          <a:p>
            <a:pPr>
              <a:defRPr/>
            </a:pPr>
            <a:r>
              <a:rPr lang="en-US" sz="2000" dirty="0">
                <a:solidFill>
                  <a:schemeClr val="accent4"/>
                </a:solidFill>
                <a:latin typeface="Avenir Next Demi Bold"/>
              </a:rPr>
              <a:t>Pastor Loses Bet with Congregation and has to Shave His Beard</a:t>
            </a:r>
          </a:p>
        </p:txBody>
      </p:sp>
    </p:spTree>
    <p:extLst>
      <p:ext uri="{BB962C8B-B14F-4D97-AF65-F5344CB8AC3E}">
        <p14:creationId xmlns:p14="http://schemas.microsoft.com/office/powerpoint/2010/main" val="632216383"/>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8538" y="1646238"/>
            <a:ext cx="7911546" cy="715962"/>
          </a:xfrm>
        </p:spPr>
        <p:txBody>
          <a:bodyPr/>
          <a:lstStyle/>
          <a:p>
            <a:r>
              <a:rPr lang="en-US" dirty="0" smtClean="0"/>
              <a:t>Michael Jr. Know Your Why</a:t>
            </a:r>
            <a:endParaRPr lang="en-US" dirty="0"/>
          </a:p>
        </p:txBody>
      </p:sp>
      <p:sp>
        <p:nvSpPr>
          <p:cNvPr id="3" name="Content Placeholder 2"/>
          <p:cNvSpPr>
            <a:spLocks noGrp="1"/>
          </p:cNvSpPr>
          <p:nvPr>
            <p:ph idx="1"/>
          </p:nvPr>
        </p:nvSpPr>
        <p:spPr/>
        <p:txBody>
          <a:bodyPr/>
          <a:lstStyle/>
          <a:p>
            <a:pPr marL="0" indent="0">
              <a:buNone/>
            </a:pPr>
            <a:r>
              <a:rPr lang="en-US" dirty="0"/>
              <a:t>https://</a:t>
            </a:r>
            <a:r>
              <a:rPr lang="en-US" dirty="0" err="1"/>
              <a:t>www.youtube.com</a:t>
            </a:r>
            <a:r>
              <a:rPr lang="en-US" dirty="0"/>
              <a:t>/</a:t>
            </a:r>
            <a:r>
              <a:rPr lang="en-US" dirty="0" err="1"/>
              <a:t>watch?v</a:t>
            </a:r>
            <a:r>
              <a:rPr lang="en-US" dirty="0"/>
              <a:t>=LZe5y2D60YU</a:t>
            </a:r>
            <a:endParaRPr lang="en-US" dirty="0" smtClean="0"/>
          </a:p>
          <a:p>
            <a:endParaRPr lang="en-US" dirty="0"/>
          </a:p>
        </p:txBody>
      </p:sp>
    </p:spTree>
    <p:extLst>
      <p:ext uri="{BB962C8B-B14F-4D97-AF65-F5344CB8AC3E}">
        <p14:creationId xmlns:p14="http://schemas.microsoft.com/office/powerpoint/2010/main" val="1832118216"/>
      </p:ext>
    </p:extLst>
  </p:cSld>
  <p:clrMapOvr>
    <a:masterClrMapping/>
  </p:clrMapOvr>
  <p:transition>
    <p:fade/>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Our Why</a:t>
            </a:r>
            <a:endParaRPr lang="en-US" dirty="0"/>
          </a:p>
        </p:txBody>
      </p:sp>
      <p:sp>
        <p:nvSpPr>
          <p:cNvPr id="3" name="Content Placeholder 2"/>
          <p:cNvSpPr>
            <a:spLocks noGrp="1"/>
          </p:cNvSpPr>
          <p:nvPr>
            <p:ph idx="1"/>
          </p:nvPr>
        </p:nvSpPr>
        <p:spPr>
          <a:xfrm>
            <a:off x="998538" y="2543625"/>
            <a:ext cx="7520940" cy="712130"/>
          </a:xfrm>
        </p:spPr>
        <p:txBody>
          <a:bodyPr>
            <a:normAutofit/>
          </a:bodyPr>
          <a:lstStyle/>
          <a:p>
            <a:pPr marL="0" indent="0" algn="ctr">
              <a:buNone/>
            </a:pPr>
            <a:r>
              <a:rPr lang="en-US" sz="3200" dirty="0" smtClean="0"/>
              <a:t>For God so loved the world He gave</a:t>
            </a:r>
            <a:r>
              <a:rPr lang="is-IS" sz="3200" dirty="0" smtClean="0"/>
              <a:t>…</a:t>
            </a:r>
          </a:p>
          <a:p>
            <a:endParaRPr lang="is-IS" sz="3200" dirty="0"/>
          </a:p>
          <a:p>
            <a:endParaRPr lang="is-IS" sz="2400" dirty="0" smtClean="0"/>
          </a:p>
          <a:p>
            <a:endParaRPr lang="is-IS" sz="2400" dirty="0"/>
          </a:p>
          <a:p>
            <a:endParaRPr lang="is-IS" sz="2400" dirty="0" smtClean="0"/>
          </a:p>
          <a:p>
            <a:endParaRPr lang="is-IS" sz="2400" dirty="0" smtClean="0"/>
          </a:p>
          <a:p>
            <a:endParaRPr lang="is-IS" sz="2400" dirty="0"/>
          </a:p>
          <a:p>
            <a:endParaRPr lang="en-US" sz="2400" dirty="0"/>
          </a:p>
        </p:txBody>
      </p:sp>
      <p:sp>
        <p:nvSpPr>
          <p:cNvPr id="4" name="Rectangle 3"/>
          <p:cNvSpPr/>
          <p:nvPr/>
        </p:nvSpPr>
        <p:spPr>
          <a:xfrm>
            <a:off x="1577350" y="4149310"/>
            <a:ext cx="5542547" cy="1938992"/>
          </a:xfrm>
          <a:prstGeom prst="rect">
            <a:avLst/>
          </a:prstGeom>
        </p:spPr>
        <p:txBody>
          <a:bodyPr wrap="square">
            <a:spAutoFit/>
          </a:bodyPr>
          <a:lstStyle/>
          <a:p>
            <a:pPr algn="just"/>
            <a:r>
              <a:rPr lang="is-IS" sz="2400" b="1" dirty="0" smtClean="0"/>
              <a:t>…</a:t>
            </a:r>
            <a:r>
              <a:rPr lang="en-US" sz="2400" b="1" dirty="0" smtClean="0"/>
              <a:t>all </a:t>
            </a:r>
            <a:r>
              <a:rPr lang="en-US" sz="2400" b="1" dirty="0"/>
              <a:t>people are created in the image of a loving, giving, and generous God.  We believe real life, true liberty, and eternal joy are only realized when we live lives of abundant generosity and sacrificial love.   </a:t>
            </a:r>
          </a:p>
        </p:txBody>
      </p:sp>
    </p:spTree>
    <p:extLst>
      <p:ext uri="{BB962C8B-B14F-4D97-AF65-F5344CB8AC3E}">
        <p14:creationId xmlns:p14="http://schemas.microsoft.com/office/powerpoint/2010/main" val="1729166828"/>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dissolve">
                                      <p:cBhvr>
                                        <p:cTn id="1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4"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What is Your  Why?</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1432111308"/>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5545" y="1765006"/>
            <a:ext cx="7846828" cy="5092994"/>
          </a:xfrm>
        </p:spPr>
        <p:txBody>
          <a:bodyPr>
            <a:normAutofit fontScale="92500" lnSpcReduction="20000"/>
          </a:bodyPr>
          <a:lstStyle/>
          <a:p>
            <a:pPr marL="0" lvl="0" indent="0" algn="ctr">
              <a:buNone/>
            </a:pPr>
            <a:r>
              <a:rPr lang="en-US" sz="4000" dirty="0" smtClean="0"/>
              <a:t>Reality</a:t>
            </a:r>
            <a:endParaRPr lang="en-US" sz="2800" dirty="0"/>
          </a:p>
          <a:p>
            <a:pPr lvl="0" algn="just"/>
            <a:r>
              <a:rPr lang="en-US" sz="2800" dirty="0" smtClean="0"/>
              <a:t>Episcopalians </a:t>
            </a:r>
            <a:r>
              <a:rPr lang="en-US" sz="2800" dirty="0"/>
              <a:t>give 2% to charities – </a:t>
            </a:r>
            <a:r>
              <a:rPr lang="en-US" sz="2800" dirty="0" smtClean="0"/>
              <a:t>1.1% to religion</a:t>
            </a:r>
            <a:endParaRPr lang="en-US" sz="2800" dirty="0"/>
          </a:p>
          <a:p>
            <a:pPr algn="just"/>
            <a:r>
              <a:rPr lang="en-US" sz="2800" dirty="0"/>
              <a:t> </a:t>
            </a:r>
          </a:p>
          <a:p>
            <a:pPr lvl="0" algn="just"/>
            <a:r>
              <a:rPr lang="en-US" sz="2800" dirty="0"/>
              <a:t>Presbyterians give 1.8% to charities </a:t>
            </a:r>
            <a:r>
              <a:rPr lang="en-US" sz="2800" dirty="0" smtClean="0"/>
              <a:t>–1.0% to religion</a:t>
            </a:r>
            <a:endParaRPr lang="en-US" sz="2800" dirty="0"/>
          </a:p>
          <a:p>
            <a:pPr algn="just"/>
            <a:r>
              <a:rPr lang="en-US" sz="2800" dirty="0"/>
              <a:t> </a:t>
            </a:r>
          </a:p>
          <a:p>
            <a:pPr lvl="0" algn="just"/>
            <a:r>
              <a:rPr lang="en-US" sz="2800" dirty="0" smtClean="0"/>
              <a:t>Methodists give 1.6</a:t>
            </a:r>
            <a:r>
              <a:rPr lang="en-US" sz="2800" dirty="0"/>
              <a:t>% to charities </a:t>
            </a:r>
            <a:r>
              <a:rPr lang="en-US" sz="2800" dirty="0" smtClean="0"/>
              <a:t>–1.0% </a:t>
            </a:r>
            <a:r>
              <a:rPr lang="en-US" sz="2800" dirty="0"/>
              <a:t>to </a:t>
            </a:r>
            <a:r>
              <a:rPr lang="en-US" sz="2800" dirty="0" smtClean="0"/>
              <a:t>religion </a:t>
            </a:r>
            <a:endParaRPr lang="en-US" sz="2800" dirty="0"/>
          </a:p>
          <a:p>
            <a:pPr algn="just"/>
            <a:r>
              <a:rPr lang="en-US" sz="2800" dirty="0"/>
              <a:t> </a:t>
            </a:r>
          </a:p>
          <a:p>
            <a:pPr lvl="0" algn="just"/>
            <a:r>
              <a:rPr lang="en-US" sz="2800" dirty="0"/>
              <a:t>Catholics give 1.5% to charities </a:t>
            </a:r>
            <a:r>
              <a:rPr lang="en-US" sz="2800" dirty="0" smtClean="0"/>
              <a:t>– 0.8% to religion</a:t>
            </a:r>
            <a:endParaRPr lang="en-US" sz="2800" dirty="0"/>
          </a:p>
          <a:p>
            <a:pPr algn="just"/>
            <a:endParaRPr lang="en-US" sz="2800" i="1" dirty="0" smtClean="0"/>
          </a:p>
          <a:p>
            <a:pPr marL="0" lvl="0" indent="0" algn="ctr">
              <a:buNone/>
            </a:pPr>
            <a:r>
              <a:rPr lang="en-US" sz="2800" i="1" dirty="0"/>
              <a:t> </a:t>
            </a:r>
            <a:r>
              <a:rPr lang="en-US" sz="2800" i="1" dirty="0" smtClean="0"/>
              <a:t>                                 Patrick </a:t>
            </a:r>
            <a:r>
              <a:rPr lang="en-US" sz="2800" i="1" dirty="0"/>
              <a:t>Rooney, Religious Giving 2010</a:t>
            </a:r>
            <a:endParaRPr lang="en-US" sz="2800" dirty="0"/>
          </a:p>
          <a:p>
            <a:endParaRPr lang="en-US" dirty="0"/>
          </a:p>
        </p:txBody>
      </p:sp>
    </p:spTree>
    <p:extLst>
      <p:ext uri="{BB962C8B-B14F-4D97-AF65-F5344CB8AC3E}">
        <p14:creationId xmlns:p14="http://schemas.microsoft.com/office/powerpoint/2010/main" val="289224539"/>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Chart 1"/>
          <p:cNvGraphicFramePr/>
          <p:nvPr>
            <p:extLst>
              <p:ext uri="{D42A27DB-BD31-4B8C-83A1-F6EECF244321}">
                <p14:modId xmlns:p14="http://schemas.microsoft.com/office/powerpoint/2010/main" val="1200974961"/>
              </p:ext>
            </p:extLst>
          </p:nvPr>
        </p:nvGraphicFramePr>
        <p:xfrm>
          <a:off x="706104" y="2613521"/>
          <a:ext cx="7712806" cy="4244479"/>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Box 3"/>
          <p:cNvSpPr txBox="1"/>
          <p:nvPr/>
        </p:nvSpPr>
        <p:spPr>
          <a:xfrm>
            <a:off x="1377983" y="1659414"/>
            <a:ext cx="6369047" cy="954107"/>
          </a:xfrm>
          <a:prstGeom prst="rect">
            <a:avLst/>
          </a:prstGeom>
          <a:noFill/>
        </p:spPr>
        <p:txBody>
          <a:bodyPr wrap="square" rtlCol="0">
            <a:spAutoFit/>
          </a:bodyPr>
          <a:lstStyle/>
          <a:p>
            <a:pPr algn="ctr"/>
            <a:r>
              <a:rPr lang="en-US" sz="2800" b="1" dirty="0" smtClean="0"/>
              <a:t>GIVING TO RELIGION </a:t>
            </a:r>
          </a:p>
          <a:p>
            <a:pPr algn="ctr"/>
            <a:r>
              <a:rPr lang="en-US" sz="2800" b="1" dirty="0" smtClean="0"/>
              <a:t>% OF CHARITABLE GIVING</a:t>
            </a:r>
            <a:endParaRPr lang="en-US" sz="2800" b="1" dirty="0"/>
          </a:p>
        </p:txBody>
      </p:sp>
    </p:spTree>
    <p:extLst>
      <p:ext uri="{BB962C8B-B14F-4D97-AF65-F5344CB8AC3E}">
        <p14:creationId xmlns:p14="http://schemas.microsoft.com/office/powerpoint/2010/main" val="1906712678"/>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5" name="Picture 4" descr="250px-Carmel_Indiana_-_Carmelfest_(4772788604).jp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445672" y="4257262"/>
            <a:ext cx="3696648" cy="2454574"/>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6" name="Picture 5" descr="images.jpe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334713" y="3478980"/>
            <a:ext cx="2116852" cy="3152269"/>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7" name="Picture 6" descr="images.jpe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66054" y="914400"/>
            <a:ext cx="2374900" cy="3429000"/>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pic>
        <p:nvPicPr>
          <p:cNvPr id="9" name="Content Placeholder 8" descr="images.jpeg"/>
          <p:cNvPicPr>
            <a:picLocks noGrp="1" noChangeAspect="1"/>
          </p:cNvPicPr>
          <p:nvPr>
            <p:ph idx="1"/>
          </p:nvPr>
        </p:nvPicPr>
        <p:blipFill>
          <a:blip r:embed="rId6">
            <a:extLst>
              <a:ext uri="{28A0092B-C50C-407E-A947-70E740481C1C}">
                <a14:useLocalDpi xmlns:a14="http://schemas.microsoft.com/office/drawing/2010/main" val="0"/>
              </a:ext>
            </a:extLst>
          </a:blip>
          <a:srcRect t="14240" b="14240"/>
          <a:stretch>
            <a:fillRect/>
          </a:stretch>
        </p:blipFill>
        <p:spPr>
          <a:xfrm>
            <a:off x="333236" y="914400"/>
            <a:ext cx="4784973" cy="2277572"/>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sp>
        <p:nvSpPr>
          <p:cNvPr id="3" name="Title 2"/>
          <p:cNvSpPr>
            <a:spLocks noGrp="1"/>
          </p:cNvSpPr>
          <p:nvPr>
            <p:ph type="title"/>
          </p:nvPr>
        </p:nvSpPr>
        <p:spPr/>
        <p:txBody>
          <a:bodyPr/>
          <a:lstStyle/>
          <a:p>
            <a:endParaRPr lang="en-US"/>
          </a:p>
        </p:txBody>
      </p:sp>
    </p:spTree>
    <p:extLst>
      <p:ext uri="{BB962C8B-B14F-4D97-AF65-F5344CB8AC3E}">
        <p14:creationId xmlns:p14="http://schemas.microsoft.com/office/powerpoint/2010/main" val="1348259650"/>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sz="half" idx="1"/>
          </p:nvPr>
        </p:nvSpPr>
        <p:spPr>
          <a:xfrm>
            <a:off x="5588661" y="2154294"/>
            <a:ext cx="3555339" cy="3712464"/>
          </a:xfrm>
        </p:spPr>
        <p:txBody>
          <a:bodyPr/>
          <a:lstStyle/>
          <a:p>
            <a:pPr marL="0" indent="0" algn="ctr">
              <a:buNone/>
            </a:pPr>
            <a:r>
              <a:rPr lang="en-US" u="sng" dirty="0" smtClean="0"/>
              <a:t>Generous Culture</a:t>
            </a:r>
          </a:p>
          <a:p>
            <a:pPr marL="0" indent="0" algn="ctr">
              <a:buNone/>
            </a:pPr>
            <a:r>
              <a:rPr lang="en-US" dirty="0" smtClean="0"/>
              <a:t>Leadership</a:t>
            </a:r>
          </a:p>
          <a:p>
            <a:pPr marL="0" indent="0" algn="ctr">
              <a:buNone/>
            </a:pPr>
            <a:r>
              <a:rPr lang="en-US" dirty="0" smtClean="0"/>
              <a:t>Expectations</a:t>
            </a:r>
          </a:p>
          <a:p>
            <a:pPr marL="0" indent="0" algn="ctr">
              <a:buNone/>
            </a:pPr>
            <a:r>
              <a:rPr lang="en-US" dirty="0" smtClean="0"/>
              <a:t>Discipleship</a:t>
            </a:r>
          </a:p>
          <a:p>
            <a:pPr marL="0" indent="0" algn="ctr">
              <a:buNone/>
            </a:pPr>
            <a:r>
              <a:rPr lang="en-US" dirty="0" smtClean="0"/>
              <a:t>Faith</a:t>
            </a:r>
          </a:p>
          <a:p>
            <a:pPr marL="0" indent="0" algn="ctr">
              <a:buNone/>
            </a:pPr>
            <a:r>
              <a:rPr lang="en-US" dirty="0" smtClean="0"/>
              <a:t>Intentionality</a:t>
            </a:r>
          </a:p>
          <a:p>
            <a:endParaRPr lang="en-US" dirty="0"/>
          </a:p>
        </p:txBody>
      </p:sp>
      <p:sp>
        <p:nvSpPr>
          <p:cNvPr id="6" name="Content Placeholder 5"/>
          <p:cNvSpPr>
            <a:spLocks noGrp="1"/>
          </p:cNvSpPr>
          <p:nvPr>
            <p:ph sz="half" idx="2"/>
          </p:nvPr>
        </p:nvSpPr>
        <p:spPr>
          <a:xfrm>
            <a:off x="209812" y="2154294"/>
            <a:ext cx="3818023" cy="3712464"/>
          </a:xfrm>
        </p:spPr>
        <p:txBody>
          <a:bodyPr/>
          <a:lstStyle/>
          <a:p>
            <a:pPr marL="0" indent="0" algn="ctr">
              <a:buNone/>
            </a:pPr>
            <a:r>
              <a:rPr lang="en-US" u="sng" dirty="0" smtClean="0"/>
              <a:t>Stewardship Tactics</a:t>
            </a:r>
            <a:endParaRPr lang="en-US" dirty="0" smtClean="0"/>
          </a:p>
          <a:p>
            <a:pPr marL="0" indent="0" algn="ctr">
              <a:buNone/>
            </a:pPr>
            <a:r>
              <a:rPr lang="en-US" dirty="0" smtClean="0"/>
              <a:t>E-giving</a:t>
            </a:r>
          </a:p>
          <a:p>
            <a:pPr marL="0" indent="0" algn="ctr">
              <a:buNone/>
            </a:pPr>
            <a:r>
              <a:rPr lang="en-US" dirty="0"/>
              <a:t>S</a:t>
            </a:r>
            <a:r>
              <a:rPr lang="en-US" dirty="0" smtClean="0"/>
              <a:t>tatements</a:t>
            </a:r>
          </a:p>
          <a:p>
            <a:pPr marL="0" indent="0" algn="ctr">
              <a:buNone/>
            </a:pPr>
            <a:r>
              <a:rPr lang="en-US" dirty="0" smtClean="0"/>
              <a:t>Budgets</a:t>
            </a:r>
          </a:p>
          <a:p>
            <a:pPr marL="0" indent="0" algn="ctr">
              <a:buNone/>
            </a:pPr>
            <a:r>
              <a:rPr lang="en-US" dirty="0" smtClean="0"/>
              <a:t>Offering</a:t>
            </a:r>
          </a:p>
          <a:p>
            <a:pPr marL="0" indent="0" algn="ctr">
              <a:buNone/>
            </a:pPr>
            <a:r>
              <a:rPr lang="en-US" dirty="0" smtClean="0"/>
              <a:t>Planned Giving</a:t>
            </a:r>
            <a:endParaRPr lang="en-US" dirty="0"/>
          </a:p>
        </p:txBody>
      </p:sp>
      <p:sp>
        <p:nvSpPr>
          <p:cNvPr id="2" name="Block Arc 1"/>
          <p:cNvSpPr/>
          <p:nvPr/>
        </p:nvSpPr>
        <p:spPr>
          <a:xfrm rot="10800000">
            <a:off x="2764052" y="5584145"/>
            <a:ext cx="3513221" cy="914400"/>
          </a:xfrm>
          <a:prstGeom prst="blockArc">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7" name="Block Arc 6"/>
          <p:cNvSpPr/>
          <p:nvPr/>
        </p:nvSpPr>
        <p:spPr>
          <a:xfrm>
            <a:off x="2764051" y="1522506"/>
            <a:ext cx="3513221" cy="914400"/>
          </a:xfrm>
          <a:prstGeom prst="blockArc">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167074020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6">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6">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6">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6">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5">
                                            <p:txEl>
                                              <p:pRg st="0" end="0"/>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5">
                                            <p:txEl>
                                              <p:pRg st="1" end="1"/>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5">
                                            <p:txEl>
                                              <p:pRg st="2" end="2"/>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5">
                                            <p:txEl>
                                              <p:pRg st="3" end="3"/>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5">
                                            <p:txEl>
                                              <p:pRg st="4" end="4"/>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5">
                                            <p:txEl>
                                              <p:pRg st="5" end="5"/>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7"/>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7"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0" y="0"/>
            <a:ext cx="9144000" cy="6858000"/>
          </a:xfrm>
          <a:prstGeom prst="rect">
            <a:avLst/>
          </a:prstGeom>
        </p:spPr>
      </p:pic>
      <p:pic>
        <p:nvPicPr>
          <p:cNvPr id="3" name="Picture 2"/>
          <p:cNvPicPr>
            <a:picLocks noChangeAspect="1"/>
          </p:cNvPicPr>
          <p:nvPr/>
        </p:nvPicPr>
        <p:blipFill>
          <a:blip r:embed="rId3"/>
          <a:stretch>
            <a:fillRect/>
          </a:stretch>
        </p:blipFill>
        <p:spPr>
          <a:xfrm>
            <a:off x="152400" y="152400"/>
            <a:ext cx="9144000" cy="6858000"/>
          </a:xfrm>
          <a:prstGeom prst="rect">
            <a:avLst/>
          </a:prstGeom>
        </p:spPr>
      </p:pic>
    </p:spTree>
    <p:extLst>
      <p:ext uri="{BB962C8B-B14F-4D97-AF65-F5344CB8AC3E}">
        <p14:creationId xmlns:p14="http://schemas.microsoft.com/office/powerpoint/2010/main" val="1837303145"/>
      </p:ext>
    </p:extLst>
  </p:cSld>
  <p:clrMapOvr>
    <a:masterClrMapping/>
  </p:clrMapOvr>
  <p:transition>
    <p:fade/>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txBox="1">
            <a:spLocks/>
          </p:cNvSpPr>
          <p:nvPr/>
        </p:nvSpPr>
        <p:spPr>
          <a:xfrm>
            <a:off x="821765" y="1702299"/>
            <a:ext cx="7724588" cy="5155701"/>
          </a:xfrm>
          <a:prstGeom prst="rect">
            <a:avLst/>
          </a:prstGeom>
        </p:spPr>
        <p:txBody>
          <a:bodyPr vert="horz">
            <a:normAutofit/>
          </a:bodyPr>
          <a:lstStyle>
            <a:lvl1pPr marL="320040" indent="-320040" algn="l" rtl="0" eaLnBrk="1" latinLnBrk="0" hangingPunct="1">
              <a:spcBef>
                <a:spcPts val="700"/>
              </a:spcBef>
              <a:buClr>
                <a:schemeClr val="accent1"/>
              </a:buClr>
              <a:buSzPct val="100000"/>
              <a:buFont typeface="Wingdings" charset="2"/>
              <a:buChar char="§"/>
              <a:defRPr kumimoji="0" sz="2900" kern="1200">
                <a:solidFill>
                  <a:srgbClr val="540000"/>
                </a:solidFill>
                <a:latin typeface="+mn-lt"/>
                <a:ea typeface="+mn-ea"/>
                <a:cs typeface="+mn-cs"/>
              </a:defRPr>
            </a:lvl1pPr>
            <a:lvl2pPr marL="640080" indent="-274320" algn="l" rtl="0" eaLnBrk="1" latinLnBrk="0" hangingPunct="1">
              <a:spcBef>
                <a:spcPts val="550"/>
              </a:spcBef>
              <a:buClr>
                <a:schemeClr val="accent1"/>
              </a:buClr>
              <a:buSzPct val="100000"/>
              <a:buFont typeface="Wingdings" charset="2"/>
              <a:buChar char="§"/>
              <a:defRPr kumimoji="0" sz="2600" kern="1200">
                <a:solidFill>
                  <a:srgbClr val="540000"/>
                </a:solidFill>
                <a:latin typeface="+mn-lt"/>
                <a:ea typeface="+mn-ea"/>
                <a:cs typeface="+mn-cs"/>
              </a:defRPr>
            </a:lvl2pPr>
            <a:lvl3pPr marL="914400" indent="-228600" algn="l" rtl="0" eaLnBrk="1" latinLnBrk="0" hangingPunct="1">
              <a:spcBef>
                <a:spcPts val="500"/>
              </a:spcBef>
              <a:buClr>
                <a:schemeClr val="accent1"/>
              </a:buClr>
              <a:buSzPct val="100000"/>
              <a:buFont typeface="Wingdings" charset="2"/>
              <a:buChar char="§"/>
              <a:defRPr kumimoji="0" sz="2300" kern="1200">
                <a:solidFill>
                  <a:srgbClr val="540000"/>
                </a:solidFill>
                <a:latin typeface="+mn-lt"/>
                <a:ea typeface="+mn-ea"/>
                <a:cs typeface="+mn-cs"/>
              </a:defRPr>
            </a:lvl3pPr>
            <a:lvl4pPr marL="1371600" indent="-228600" algn="l" rtl="0" eaLnBrk="1" latinLnBrk="0" hangingPunct="1">
              <a:spcBef>
                <a:spcPts val="400"/>
              </a:spcBef>
              <a:buClr>
                <a:schemeClr val="accent1"/>
              </a:buClr>
              <a:buSzPct val="100000"/>
              <a:buFont typeface="Wingdings" charset="2"/>
              <a:buChar char="§"/>
              <a:defRPr kumimoji="0" sz="2000" kern="1200">
                <a:solidFill>
                  <a:srgbClr val="540000"/>
                </a:solidFill>
                <a:latin typeface="+mn-lt"/>
                <a:ea typeface="+mn-ea"/>
                <a:cs typeface="+mn-cs"/>
              </a:defRPr>
            </a:lvl4pPr>
            <a:lvl5pPr marL="1828800" indent="-228600" algn="l" rtl="0" eaLnBrk="1" latinLnBrk="0" hangingPunct="1">
              <a:spcBef>
                <a:spcPts val="400"/>
              </a:spcBef>
              <a:buClr>
                <a:schemeClr val="accent1"/>
              </a:buClr>
              <a:buSzPct val="100000"/>
              <a:buFont typeface="Wingdings" charset="2"/>
              <a:buChar char="§"/>
              <a:defRPr kumimoji="0" sz="2000" kern="1200">
                <a:solidFill>
                  <a:srgbClr val="540000"/>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buFont typeface="Wingdings" charset="2"/>
              <a:buNone/>
            </a:pPr>
            <a:r>
              <a:rPr lang="en-US" sz="3500" dirty="0" smtClean="0"/>
              <a:t>When an organization or institution has lost its connection with its own environment there is only one choice:</a:t>
            </a:r>
          </a:p>
          <a:p>
            <a:pPr algn="ctr">
              <a:buFont typeface="Wingdings" charset="2"/>
              <a:buNone/>
            </a:pPr>
            <a:r>
              <a:rPr lang="en-US" sz="4800" b="1" i="1" dirty="0" smtClean="0"/>
              <a:t>deep change</a:t>
            </a:r>
            <a:r>
              <a:rPr lang="en-US" sz="4800" dirty="0" smtClean="0"/>
              <a:t>…</a:t>
            </a:r>
          </a:p>
          <a:p>
            <a:pPr algn="ctr">
              <a:buFont typeface="Wingdings" charset="2"/>
              <a:buNone/>
            </a:pPr>
            <a:r>
              <a:rPr lang="en-US" sz="4800" dirty="0" smtClean="0"/>
              <a:t>or</a:t>
            </a:r>
          </a:p>
          <a:p>
            <a:pPr algn="ctr">
              <a:buFont typeface="Wingdings" charset="2"/>
              <a:buNone/>
            </a:pPr>
            <a:r>
              <a:rPr lang="en-US" sz="4800" b="1" i="1" dirty="0" smtClean="0"/>
              <a:t>slow death</a:t>
            </a:r>
            <a:r>
              <a:rPr lang="en-US" sz="4800" dirty="0" smtClean="0"/>
              <a:t>.</a:t>
            </a:r>
          </a:p>
          <a:p>
            <a:pPr algn="r">
              <a:buFont typeface="Wingdings" charset="2"/>
              <a:buNone/>
            </a:pPr>
            <a:endParaRPr lang="en-US" u="sng" dirty="0" smtClean="0"/>
          </a:p>
          <a:p>
            <a:pPr algn="r">
              <a:buFont typeface="Wingdings" charset="2"/>
              <a:buNone/>
            </a:pPr>
            <a:r>
              <a:rPr lang="en-US" sz="2200" i="1" dirty="0" smtClean="0"/>
              <a:t>Deep Change</a:t>
            </a:r>
            <a:r>
              <a:rPr lang="en-US" sz="2200" dirty="0" smtClean="0"/>
              <a:t>, Robert Quinn</a:t>
            </a:r>
          </a:p>
          <a:p>
            <a:endParaRPr lang="en-US" dirty="0"/>
          </a:p>
        </p:txBody>
      </p:sp>
    </p:spTree>
    <p:extLst>
      <p:ext uri="{BB962C8B-B14F-4D97-AF65-F5344CB8AC3E}">
        <p14:creationId xmlns:p14="http://schemas.microsoft.com/office/powerpoint/2010/main" val="1660200561"/>
      </p:ext>
    </p:extLst>
  </p:cSld>
  <p:clrMapOvr>
    <a:masterClrMapping/>
  </p:clrMapOvr>
  <p:transition>
    <p:fade/>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DSC_2150.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8" name="Slide Number Placeholder 7"/>
          <p:cNvSpPr>
            <a:spLocks noGrp="1"/>
          </p:cNvSpPr>
          <p:nvPr>
            <p:ph type="sldNum" sz="quarter" idx="4294967295"/>
          </p:nvPr>
        </p:nvSpPr>
        <p:spPr>
          <a:xfrm>
            <a:off x="6553200" y="6356350"/>
            <a:ext cx="2133600" cy="365125"/>
          </a:xfrm>
          <a:prstGeom prst="rect">
            <a:avLst/>
          </a:prstGeom>
        </p:spPr>
        <p:txBody>
          <a:bodyPr/>
          <a:lstStyle/>
          <a:p>
            <a:endParaRPr lang="en-US" dirty="0"/>
          </a:p>
        </p:txBody>
      </p:sp>
      <p:sp>
        <p:nvSpPr>
          <p:cNvPr id="5" name="Text Placeholder 4"/>
          <p:cNvSpPr txBox="1">
            <a:spLocks/>
          </p:cNvSpPr>
          <p:nvPr/>
        </p:nvSpPr>
        <p:spPr>
          <a:xfrm>
            <a:off x="257547" y="609600"/>
            <a:ext cx="9142233" cy="3962399"/>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pc="600" dirty="0" smtClean="0">
                <a:solidFill>
                  <a:schemeClr val="bg1"/>
                </a:solidFill>
                <a:latin typeface="Goudy BoldItalicOsF"/>
                <a:cs typeface="Goudy BoldItalicOsF"/>
              </a:rPr>
              <a:t>								</a:t>
            </a:r>
            <a:endParaRPr lang="en-US" spc="600" dirty="0">
              <a:solidFill>
                <a:schemeClr val="bg1"/>
              </a:solidFill>
              <a:latin typeface="Goudy BoldItalicOsF"/>
              <a:cs typeface="Goudy BoldItalicOsF"/>
            </a:endParaRPr>
          </a:p>
        </p:txBody>
      </p:sp>
      <p:sp>
        <p:nvSpPr>
          <p:cNvPr id="6" name="Notched Right Arrow 5"/>
          <p:cNvSpPr/>
          <p:nvPr/>
        </p:nvSpPr>
        <p:spPr>
          <a:xfrm>
            <a:off x="3810000" y="3810000"/>
            <a:ext cx="1600200" cy="1066800"/>
          </a:xfrm>
          <a:prstGeom prst="notched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TextBox 6"/>
          <p:cNvSpPr txBox="1"/>
          <p:nvPr/>
        </p:nvSpPr>
        <p:spPr>
          <a:xfrm>
            <a:off x="990600" y="838200"/>
            <a:ext cx="2590800" cy="3600986"/>
          </a:xfrm>
          <a:prstGeom prst="rect">
            <a:avLst/>
          </a:prstGeom>
          <a:noFill/>
        </p:spPr>
        <p:txBody>
          <a:bodyPr wrap="square" rtlCol="0">
            <a:spAutoFit/>
          </a:bodyPr>
          <a:lstStyle/>
          <a:p>
            <a:r>
              <a:rPr lang="en-US" sz="3800" dirty="0" smtClean="0">
                <a:solidFill>
                  <a:schemeClr val="bg1"/>
                </a:solidFill>
              </a:rPr>
              <a:t>A Culture That Once Pushed People Toward the Church</a:t>
            </a:r>
            <a:endParaRPr lang="en-US" sz="3800" dirty="0">
              <a:solidFill>
                <a:schemeClr val="bg1"/>
              </a:solidFill>
            </a:endParaRPr>
          </a:p>
        </p:txBody>
      </p:sp>
    </p:spTree>
    <p:extLst>
      <p:ext uri="{BB962C8B-B14F-4D97-AF65-F5344CB8AC3E}">
        <p14:creationId xmlns:p14="http://schemas.microsoft.com/office/powerpoint/2010/main" val="326761667"/>
      </p:ext>
    </p:extLst>
  </p:cSld>
  <p:clrMapOvr>
    <a:masterClrMapping/>
  </p:clrMapOvr>
  <p:transition>
    <p:fade/>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DSC_2150.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8" name="Slide Number Placeholder 7"/>
          <p:cNvSpPr>
            <a:spLocks noGrp="1"/>
          </p:cNvSpPr>
          <p:nvPr>
            <p:ph type="sldNum" sz="quarter" idx="4294967295"/>
          </p:nvPr>
        </p:nvSpPr>
        <p:spPr>
          <a:xfrm>
            <a:off x="6553200" y="6356350"/>
            <a:ext cx="2133600" cy="365125"/>
          </a:xfrm>
          <a:prstGeom prst="rect">
            <a:avLst/>
          </a:prstGeom>
        </p:spPr>
        <p:txBody>
          <a:bodyPr/>
          <a:lstStyle/>
          <a:p>
            <a:endParaRPr lang="en-US"/>
          </a:p>
        </p:txBody>
      </p:sp>
      <p:sp>
        <p:nvSpPr>
          <p:cNvPr id="5" name="Text Placeholder 4"/>
          <p:cNvSpPr txBox="1">
            <a:spLocks/>
          </p:cNvSpPr>
          <p:nvPr/>
        </p:nvSpPr>
        <p:spPr>
          <a:xfrm>
            <a:off x="257547" y="609600"/>
            <a:ext cx="9142233" cy="3962399"/>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pc="600" dirty="0" smtClean="0">
                <a:solidFill>
                  <a:schemeClr val="bg1"/>
                </a:solidFill>
                <a:latin typeface="Goudy BoldItalicOsF"/>
                <a:cs typeface="Goudy BoldItalicOsF"/>
              </a:rPr>
              <a:t>								</a:t>
            </a:r>
            <a:endParaRPr lang="en-US" spc="600" dirty="0">
              <a:solidFill>
                <a:schemeClr val="bg1"/>
              </a:solidFill>
              <a:latin typeface="Goudy BoldItalicOsF"/>
              <a:cs typeface="Goudy BoldItalicOsF"/>
            </a:endParaRPr>
          </a:p>
        </p:txBody>
      </p:sp>
      <p:sp>
        <p:nvSpPr>
          <p:cNvPr id="7" name="TextBox 6"/>
          <p:cNvSpPr txBox="1"/>
          <p:nvPr/>
        </p:nvSpPr>
        <p:spPr>
          <a:xfrm>
            <a:off x="3505200" y="914400"/>
            <a:ext cx="2590800" cy="4185762"/>
          </a:xfrm>
          <a:prstGeom prst="rect">
            <a:avLst/>
          </a:prstGeom>
          <a:noFill/>
        </p:spPr>
        <p:txBody>
          <a:bodyPr wrap="square" rtlCol="0">
            <a:spAutoFit/>
          </a:bodyPr>
          <a:lstStyle/>
          <a:p>
            <a:r>
              <a:rPr lang="en-US" sz="3800" dirty="0" smtClean="0">
                <a:solidFill>
                  <a:schemeClr val="bg1"/>
                </a:solidFill>
              </a:rPr>
              <a:t>A Culture That Now Pushes People Away From the Church</a:t>
            </a:r>
            <a:endParaRPr lang="en-US" sz="3800" dirty="0">
              <a:solidFill>
                <a:schemeClr val="bg1"/>
              </a:solidFill>
            </a:endParaRPr>
          </a:p>
        </p:txBody>
      </p:sp>
      <p:sp>
        <p:nvSpPr>
          <p:cNvPr id="10" name="Left Arrow 9"/>
          <p:cNvSpPr/>
          <p:nvPr/>
        </p:nvSpPr>
        <p:spPr>
          <a:xfrm>
            <a:off x="1219200" y="2057400"/>
            <a:ext cx="1828800" cy="838200"/>
          </a:xfrm>
          <a:prstGeom prst="lef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395515897"/>
      </p:ext>
    </p:extLst>
  </p:cSld>
  <p:clrMapOvr>
    <a:masterClrMapping/>
  </p:clrMapOvr>
  <p:transition>
    <p:fade/>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Generational shifts</a:t>
            </a:r>
            <a:endParaRPr lang="en-US" sz="4800" b="1" dirty="0"/>
          </a:p>
        </p:txBody>
      </p:sp>
      <p:graphicFrame>
        <p:nvGraphicFramePr>
          <p:cNvPr id="3" name="Content Placeholder 3"/>
          <p:cNvGraphicFramePr>
            <a:graphicFrameLocks/>
          </p:cNvGraphicFramePr>
          <p:nvPr>
            <p:extLst>
              <p:ext uri="{D42A27DB-BD31-4B8C-83A1-F6EECF244321}">
                <p14:modId xmlns:p14="http://schemas.microsoft.com/office/powerpoint/2010/main" val="902471009"/>
              </p:ext>
            </p:extLst>
          </p:nvPr>
        </p:nvGraphicFramePr>
        <p:xfrm>
          <a:off x="0" y="1577576"/>
          <a:ext cx="9144000" cy="5170068"/>
        </p:xfrm>
        <a:graphic>
          <a:graphicData uri="http://schemas.openxmlformats.org/drawingml/2006/table">
            <a:tbl>
              <a:tblPr firstRow="1" bandRow="1">
                <a:tableStyleId>{5C22544A-7EE6-4342-B048-85BDC9FD1C3A}</a:tableStyleId>
              </a:tblPr>
              <a:tblGrid>
                <a:gridCol w="4572000"/>
                <a:gridCol w="4572000"/>
              </a:tblGrid>
              <a:tr h="540303">
                <a:tc>
                  <a:txBody>
                    <a:bodyPr/>
                    <a:lstStyle/>
                    <a:p>
                      <a:r>
                        <a:rPr lang="en-US" sz="2800" dirty="0" smtClean="0">
                          <a:solidFill>
                            <a:schemeClr val="bg1"/>
                          </a:solidFill>
                        </a:rPr>
                        <a:t>The GI Generation </a:t>
                      </a:r>
                      <a:endParaRPr lang="en-US" sz="2800" dirty="0">
                        <a:solidFill>
                          <a:schemeClr val="bg1"/>
                        </a:solidFill>
                      </a:endParaRPr>
                    </a:p>
                  </a:txBody>
                  <a:tcPr/>
                </a:tc>
                <a:tc>
                  <a:txBody>
                    <a:bodyPr/>
                    <a:lstStyle/>
                    <a:p>
                      <a:r>
                        <a:rPr lang="en-US" sz="2800" dirty="0" smtClean="0">
                          <a:solidFill>
                            <a:schemeClr val="bg1"/>
                          </a:solidFill>
                        </a:rPr>
                        <a:t>The Consumer Generations</a:t>
                      </a:r>
                      <a:endParaRPr lang="en-US" sz="2800" dirty="0">
                        <a:solidFill>
                          <a:schemeClr val="bg1"/>
                        </a:solidFill>
                      </a:endParaRPr>
                    </a:p>
                  </a:txBody>
                  <a:tcPr/>
                </a:tc>
              </a:tr>
              <a:tr h="2657415">
                <a:tc>
                  <a:txBody>
                    <a:bodyPr/>
                    <a:lstStyle/>
                    <a:p>
                      <a:pPr>
                        <a:buFont typeface="Arial"/>
                        <a:buChar char="•"/>
                      </a:pPr>
                      <a:endParaRPr lang="en-US" dirty="0" smtClean="0"/>
                    </a:p>
                    <a:p>
                      <a:pPr>
                        <a:buFont typeface="Arial"/>
                        <a:buChar char="•"/>
                      </a:pPr>
                      <a:r>
                        <a:rPr lang="en-US" sz="2800" dirty="0" smtClean="0"/>
                        <a:t> Group identification</a:t>
                      </a:r>
                    </a:p>
                    <a:p>
                      <a:pPr>
                        <a:buFont typeface="Arial"/>
                        <a:buChar char="•"/>
                      </a:pPr>
                      <a:r>
                        <a:rPr lang="en-US" sz="2800" baseline="0" dirty="0" smtClean="0"/>
                        <a:t> S</a:t>
                      </a:r>
                      <a:r>
                        <a:rPr lang="en-US" sz="2800" dirty="0" smtClean="0"/>
                        <a:t>ameness</a:t>
                      </a:r>
                    </a:p>
                    <a:p>
                      <a:pPr>
                        <a:buFont typeface="Arial"/>
                        <a:buChar char="•"/>
                      </a:pPr>
                      <a:r>
                        <a:rPr lang="en-US" sz="2800" baseline="0" dirty="0" smtClean="0"/>
                        <a:t> Deferred pleasure</a:t>
                      </a:r>
                    </a:p>
                    <a:p>
                      <a:pPr>
                        <a:buFont typeface="Arial"/>
                        <a:buChar char="•"/>
                      </a:pPr>
                      <a:r>
                        <a:rPr lang="en-US" sz="2800" baseline="0" dirty="0" smtClean="0"/>
                        <a:t> Stewardship of saving</a:t>
                      </a:r>
                    </a:p>
                    <a:p>
                      <a:pPr>
                        <a:buFont typeface="Arial"/>
                        <a:buChar char="•"/>
                      </a:pPr>
                      <a:r>
                        <a:rPr lang="en-US" sz="2800" baseline="0" dirty="0" smtClean="0"/>
                        <a:t> A spirituality of place</a:t>
                      </a:r>
                      <a:endParaRPr lang="en-US" sz="2800" dirty="0"/>
                    </a:p>
                  </a:txBody>
                  <a:tcPr/>
                </a:tc>
                <a:tc>
                  <a:txBody>
                    <a:bodyPr/>
                    <a:lstStyle/>
                    <a:p>
                      <a:pPr>
                        <a:buFont typeface="Arial"/>
                        <a:buChar char="•"/>
                      </a:pPr>
                      <a:endParaRPr lang="en-US" dirty="0" smtClean="0"/>
                    </a:p>
                    <a:p>
                      <a:pPr>
                        <a:buFont typeface="Arial"/>
                        <a:buChar char="•"/>
                      </a:pPr>
                      <a:r>
                        <a:rPr lang="en-US" sz="2800" dirty="0" smtClean="0"/>
                        <a:t> Individual</a:t>
                      </a:r>
                      <a:r>
                        <a:rPr lang="en-US" sz="2800" baseline="0" dirty="0" smtClean="0"/>
                        <a:t> identification</a:t>
                      </a:r>
                    </a:p>
                    <a:p>
                      <a:pPr>
                        <a:buFont typeface="Arial"/>
                        <a:buChar char="•"/>
                      </a:pPr>
                      <a:r>
                        <a:rPr lang="en-US" sz="2800" baseline="0" dirty="0" smtClean="0"/>
                        <a:t> Difference</a:t>
                      </a:r>
                    </a:p>
                    <a:p>
                      <a:pPr>
                        <a:buFont typeface="Arial"/>
                        <a:buChar char="•"/>
                      </a:pPr>
                      <a:r>
                        <a:rPr lang="en-US" sz="2800" baseline="0" dirty="0" smtClean="0"/>
                        <a:t> Instant gratification</a:t>
                      </a:r>
                    </a:p>
                    <a:p>
                      <a:pPr>
                        <a:buFont typeface="Arial"/>
                        <a:buChar char="•"/>
                      </a:pPr>
                      <a:r>
                        <a:rPr lang="en-US" sz="2800" baseline="0" dirty="0" smtClean="0"/>
                        <a:t> Stewardship of investing</a:t>
                      </a:r>
                    </a:p>
                    <a:p>
                      <a:pPr>
                        <a:buFont typeface="Arial"/>
                        <a:buChar char="•"/>
                      </a:pPr>
                      <a:r>
                        <a:rPr lang="en-US" sz="2800" baseline="0" dirty="0" smtClean="0"/>
                        <a:t> A spirituality of journey</a:t>
                      </a:r>
                    </a:p>
                    <a:p>
                      <a:pPr>
                        <a:buFont typeface="Arial"/>
                        <a:buNone/>
                      </a:pPr>
                      <a:endParaRPr lang="en-US" dirty="0"/>
                    </a:p>
                  </a:txBody>
                  <a:tcPr/>
                </a:tc>
              </a:tr>
              <a:tr h="1451508">
                <a:tc>
                  <a:txBody>
                    <a:bodyPr/>
                    <a:lstStyle/>
                    <a:p>
                      <a:r>
                        <a:rPr lang="en-US" sz="2000" b="1" u="sng" dirty="0" smtClean="0"/>
                        <a:t>The basic model is</a:t>
                      </a:r>
                      <a:r>
                        <a:rPr lang="en-US" sz="2000" b="1" u="sng" baseline="0" dirty="0" smtClean="0"/>
                        <a:t> membership</a:t>
                      </a:r>
                      <a:r>
                        <a:rPr lang="en-US" sz="2000" u="sng" baseline="0" dirty="0" smtClean="0"/>
                        <a:t>. </a:t>
                      </a:r>
                    </a:p>
                    <a:p>
                      <a:r>
                        <a:rPr lang="en-US" sz="2000" baseline="0" dirty="0" smtClean="0"/>
                        <a:t>How will everyone fit into and support the group / community?</a:t>
                      </a:r>
                      <a:endParaRPr lang="en-US" sz="2000" dirty="0"/>
                    </a:p>
                  </a:txBody>
                  <a:tcPr/>
                </a:tc>
                <a:tc>
                  <a:txBody>
                    <a:bodyPr/>
                    <a:lstStyle/>
                    <a:p>
                      <a:r>
                        <a:rPr lang="en-US" sz="2000" b="1" u="sng" dirty="0" smtClean="0"/>
                        <a:t>The basic model is discipleship</a:t>
                      </a:r>
                      <a:r>
                        <a:rPr lang="en-US" sz="2000" u="sng" dirty="0" smtClean="0"/>
                        <a:t>. </a:t>
                      </a:r>
                    </a:p>
                    <a:p>
                      <a:r>
                        <a:rPr lang="en-US" sz="2000" dirty="0" smtClean="0"/>
                        <a:t>How will my engagement with Christ</a:t>
                      </a:r>
                      <a:r>
                        <a:rPr lang="en-US" sz="2000" baseline="0" dirty="0" smtClean="0"/>
                        <a:t> and the church change my and others’ lives?</a:t>
                      </a:r>
                      <a:endParaRPr lang="en-US" sz="2000" dirty="0"/>
                    </a:p>
                  </a:txBody>
                  <a:tcPr/>
                </a:tc>
              </a:tr>
            </a:tbl>
          </a:graphicData>
        </a:graphic>
      </p:graphicFrame>
    </p:spTree>
    <p:extLst>
      <p:ext uri="{BB962C8B-B14F-4D97-AF65-F5344CB8AC3E}">
        <p14:creationId xmlns:p14="http://schemas.microsoft.com/office/powerpoint/2010/main" val="753325141"/>
      </p:ext>
    </p:extLst>
  </p:cSld>
  <p:clrMapOvr>
    <a:masterClrMapping/>
  </p:clrMapOvr>
  <p:transition>
    <p:fade/>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900" b="1" dirty="0" smtClean="0"/>
              <a:t>A Simple Systems Model </a:t>
            </a:r>
            <a:r>
              <a:rPr lang="en-US" sz="4000" b="1" dirty="0" smtClean="0"/>
              <a:t/>
            </a:r>
            <a:br>
              <a:rPr lang="en-US" sz="4000" b="1" dirty="0" smtClean="0"/>
            </a:br>
            <a:r>
              <a:rPr lang="en-US" sz="2800" dirty="0" smtClean="0"/>
              <a:t>(Edwards Deming)</a:t>
            </a:r>
            <a:endParaRPr lang="en-US" sz="2800" dirty="0"/>
          </a:p>
        </p:txBody>
      </p:sp>
      <p:sp>
        <p:nvSpPr>
          <p:cNvPr id="4" name="Content Placeholder 3"/>
          <p:cNvSpPr>
            <a:spLocks noGrp="1"/>
          </p:cNvSpPr>
          <p:nvPr>
            <p:ph sz="quarter" idx="1"/>
          </p:nvPr>
        </p:nvSpPr>
        <p:spPr>
          <a:xfrm>
            <a:off x="482911" y="1945774"/>
            <a:ext cx="8661089" cy="3657599"/>
          </a:xfrm>
          <a:prstGeom prst="rightArrow">
            <a:avLst>
              <a:gd name="adj1" fmla="val 70541"/>
              <a:gd name="adj2" fmla="val 50000"/>
            </a:avLst>
          </a:prstGeom>
        </p:spPr>
        <p:style>
          <a:lnRef idx="1">
            <a:schemeClr val="accent1"/>
          </a:lnRef>
          <a:fillRef idx="3">
            <a:schemeClr val="accent1"/>
          </a:fillRef>
          <a:effectRef idx="2">
            <a:schemeClr val="accent1"/>
          </a:effectRef>
          <a:fontRef idx="minor">
            <a:schemeClr val="lt1"/>
          </a:fontRef>
        </p:style>
        <p:txBody>
          <a:bodyPr rtlCol="0" anchor="ctr">
            <a:noAutofit/>
          </a:bodyPr>
          <a:lstStyle/>
          <a:p>
            <a:pPr marL="0" indent="0">
              <a:buNone/>
            </a:pPr>
            <a:r>
              <a:rPr lang="en-US" sz="3600" b="1" dirty="0" smtClean="0">
                <a:solidFill>
                  <a:srgbClr val="540000"/>
                </a:solidFill>
              </a:rPr>
              <a:t>Resources</a:t>
            </a:r>
            <a:r>
              <a:rPr lang="en-US" sz="3200" b="1" dirty="0" smtClean="0">
                <a:solidFill>
                  <a:srgbClr val="540000"/>
                </a:solidFill>
              </a:rPr>
              <a:t>	</a:t>
            </a:r>
            <a:r>
              <a:rPr lang="en-US" sz="3600" b="1" dirty="0">
                <a:solidFill>
                  <a:srgbClr val="4E0500"/>
                </a:solidFill>
              </a:rPr>
              <a:t>Activities</a:t>
            </a:r>
            <a:r>
              <a:rPr lang="en-US" sz="3600" b="1" dirty="0" smtClean="0">
                <a:solidFill>
                  <a:schemeClr val="tx2"/>
                </a:solidFill>
              </a:rPr>
              <a:t> </a:t>
            </a:r>
            <a:r>
              <a:rPr lang="en-US" b="1" dirty="0" smtClean="0">
                <a:solidFill>
                  <a:srgbClr val="540000"/>
                </a:solidFill>
              </a:rPr>
              <a:t>  </a:t>
            </a:r>
            <a:r>
              <a:rPr lang="en-US" sz="3600" b="1" dirty="0">
                <a:solidFill>
                  <a:srgbClr val="540000"/>
                </a:solidFill>
              </a:rPr>
              <a:t>Outcomes</a:t>
            </a:r>
          </a:p>
          <a:p>
            <a:pPr marL="0" indent="0">
              <a:buNone/>
            </a:pPr>
            <a:r>
              <a:rPr lang="en-US" b="1" dirty="0" smtClean="0">
                <a:solidFill>
                  <a:srgbClr val="022811"/>
                </a:solidFill>
              </a:rPr>
              <a:t>People</a:t>
            </a:r>
            <a:r>
              <a:rPr lang="en-US" sz="3200" b="1" dirty="0" smtClean="0">
                <a:solidFill>
                  <a:srgbClr val="022811"/>
                </a:solidFill>
              </a:rPr>
              <a:t>	       Programs       </a:t>
            </a:r>
            <a:r>
              <a:rPr lang="en-US" b="1" dirty="0" smtClean="0">
                <a:solidFill>
                  <a:srgbClr val="022811"/>
                </a:solidFill>
              </a:rPr>
              <a:t>Results</a:t>
            </a:r>
            <a:endParaRPr lang="en-US" b="1" dirty="0">
              <a:solidFill>
                <a:srgbClr val="022811"/>
              </a:solidFill>
            </a:endParaRPr>
          </a:p>
          <a:p>
            <a:pPr marL="0" indent="0">
              <a:buNone/>
            </a:pPr>
            <a:r>
              <a:rPr lang="en-US" b="1" dirty="0" smtClean="0">
                <a:solidFill>
                  <a:srgbClr val="022811"/>
                </a:solidFill>
              </a:rPr>
              <a:t>Dollars             Ministries       Products</a:t>
            </a:r>
            <a:endParaRPr lang="en-US" sz="3200" b="1" dirty="0" smtClean="0">
              <a:solidFill>
                <a:srgbClr val="022811"/>
              </a:solidFill>
            </a:endParaRPr>
          </a:p>
          <a:p>
            <a:pPr marL="0" indent="0">
              <a:buNone/>
            </a:pPr>
            <a:r>
              <a:rPr lang="en-US" b="1" dirty="0" smtClean="0">
                <a:solidFill>
                  <a:srgbClr val="022811"/>
                </a:solidFill>
              </a:rPr>
              <a:t>Buildings </a:t>
            </a:r>
            <a:r>
              <a:rPr lang="en-US" sz="3200" b="1" dirty="0" smtClean="0">
                <a:solidFill>
                  <a:srgbClr val="022811"/>
                </a:solidFill>
              </a:rPr>
              <a:t>		</a:t>
            </a:r>
            <a:r>
              <a:rPr lang="en-US" sz="3200" b="1" dirty="0">
                <a:solidFill>
                  <a:srgbClr val="022811"/>
                </a:solidFill>
              </a:rPr>
              <a:t>	</a:t>
            </a:r>
            <a:r>
              <a:rPr lang="en-US" sz="3200" b="1" dirty="0" smtClean="0">
                <a:solidFill>
                  <a:srgbClr val="022811"/>
                </a:solidFill>
              </a:rPr>
              <a:t>	</a:t>
            </a:r>
            <a:endParaRPr lang="en-US" sz="3200" b="1" dirty="0">
              <a:solidFill>
                <a:srgbClr val="022811"/>
              </a:solidFill>
            </a:endParaRPr>
          </a:p>
        </p:txBody>
      </p:sp>
    </p:spTree>
    <p:extLst>
      <p:ext uri="{BB962C8B-B14F-4D97-AF65-F5344CB8AC3E}">
        <p14:creationId xmlns:p14="http://schemas.microsoft.com/office/powerpoint/2010/main" val="906594255"/>
      </p:ext>
    </p:extLst>
  </p:cSld>
  <p:clrMapOvr>
    <a:masterClrMapping/>
  </p:clrMapOvr>
  <p:transition>
    <p:fade/>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The Church  Dilemma</a:t>
            </a:r>
            <a:endParaRPr lang="en-US" sz="4800" b="1" dirty="0"/>
          </a:p>
        </p:txBody>
      </p:sp>
      <p:sp>
        <p:nvSpPr>
          <p:cNvPr id="3" name="Content Placeholder 2"/>
          <p:cNvSpPr>
            <a:spLocks noGrp="1"/>
          </p:cNvSpPr>
          <p:nvPr>
            <p:ph sz="quarter" idx="1"/>
          </p:nvPr>
        </p:nvSpPr>
        <p:spPr/>
        <p:txBody>
          <a:bodyPr/>
          <a:lstStyle/>
          <a:p>
            <a:pPr marL="0" indent="0" algn="ctr">
              <a:buNone/>
            </a:pPr>
            <a:endParaRPr lang="en-US" sz="4400" dirty="0" smtClean="0"/>
          </a:p>
          <a:p>
            <a:pPr marL="0" indent="0" algn="ctr">
              <a:buNone/>
            </a:pPr>
            <a:r>
              <a:rPr lang="en-US" sz="4400" dirty="0" smtClean="0"/>
              <a:t>Churches routinely</a:t>
            </a:r>
          </a:p>
          <a:p>
            <a:pPr marL="0" indent="0" algn="ctr">
              <a:buNone/>
            </a:pPr>
            <a:r>
              <a:rPr lang="en-US" sz="4400" dirty="0" smtClean="0"/>
              <a:t>do not know</a:t>
            </a:r>
          </a:p>
          <a:p>
            <a:pPr marL="0" indent="0" algn="ctr">
              <a:buNone/>
            </a:pPr>
            <a:r>
              <a:rPr lang="en-US" sz="4400" dirty="0" smtClean="0"/>
              <a:t>what they produce</a:t>
            </a:r>
          </a:p>
          <a:p>
            <a:endParaRPr lang="en-US" dirty="0" smtClean="0"/>
          </a:p>
          <a:p>
            <a:endParaRPr lang="en-US" dirty="0"/>
          </a:p>
        </p:txBody>
      </p:sp>
    </p:spTree>
    <p:extLst>
      <p:ext uri="{BB962C8B-B14F-4D97-AF65-F5344CB8AC3E}">
        <p14:creationId xmlns:p14="http://schemas.microsoft.com/office/powerpoint/2010/main" val="1176612151"/>
      </p:ext>
    </p:extLst>
  </p:cSld>
  <p:clrMapOvr>
    <a:masterClrMapping/>
  </p:clrMapOvr>
  <p:transition>
    <p:fade/>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sp>
        <p:nvSpPr>
          <p:cNvPr id="4" name="Content Placeholder 3"/>
          <p:cNvSpPr>
            <a:spLocks noGrp="1"/>
          </p:cNvSpPr>
          <p:nvPr>
            <p:ph idx="1"/>
          </p:nvPr>
        </p:nvSpPr>
        <p:spPr>
          <a:xfrm>
            <a:off x="339319" y="999461"/>
            <a:ext cx="3126895" cy="4338083"/>
          </a:xfrm>
          <a:prstGeom prst="irregularSeal1">
            <a:avLst/>
          </a:prstGeom>
          <a:solidFill>
            <a:schemeClr val="accent1">
              <a:alpha val="75000"/>
            </a:schemeClr>
          </a:solidFill>
          <a:ln>
            <a:solidFill>
              <a:schemeClr val="accent1">
                <a:lumMod val="5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marL="0" indent="0" algn="ctr">
              <a:buNone/>
            </a:pPr>
            <a:r>
              <a:rPr lang="en-US" sz="2400" b="1" dirty="0" smtClean="0">
                <a:solidFill>
                  <a:srgbClr val="540000"/>
                </a:solidFill>
                <a:latin typeface="Arial Narrow"/>
                <a:cs typeface="Arial Narrow"/>
              </a:rPr>
              <a:t>Outcomes:</a:t>
            </a:r>
          </a:p>
          <a:p>
            <a:pPr marL="0" indent="0" algn="ctr">
              <a:buNone/>
            </a:pPr>
            <a:r>
              <a:rPr lang="en-US" sz="2400" b="1" dirty="0" smtClean="0">
                <a:solidFill>
                  <a:srgbClr val="022811"/>
                </a:solidFill>
                <a:latin typeface="Arial Narrow"/>
                <a:cs typeface="Arial Narrow"/>
              </a:rPr>
              <a:t>The difference we are called to make </a:t>
            </a:r>
            <a:endParaRPr lang="en-US" sz="2400" b="1" dirty="0">
              <a:solidFill>
                <a:srgbClr val="022811"/>
              </a:solidFill>
              <a:latin typeface="Arial Narrow"/>
              <a:cs typeface="Arial Narrow"/>
            </a:endParaRPr>
          </a:p>
        </p:txBody>
      </p:sp>
      <p:sp>
        <p:nvSpPr>
          <p:cNvPr id="6" name="&quot;No&quot; Symbol 5"/>
          <p:cNvSpPr/>
          <p:nvPr/>
        </p:nvSpPr>
        <p:spPr bwMode="auto">
          <a:xfrm>
            <a:off x="3810388" y="2787773"/>
            <a:ext cx="1691500" cy="1605553"/>
          </a:xfrm>
          <a:prstGeom prst="noSmoking">
            <a:avLst/>
          </a:pr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p:spPr>
        <p:txBody>
          <a:bodyPr vert="horz" wrap="none" lIns="91440" tIns="45720" rIns="91440" bIns="45720" numCol="1" rtlCol="0" anchor="ctr" anchorCtr="0" compatLnSpc="1">
            <a:prstTxWarp prst="textNoShape">
              <a:avLst/>
            </a:prstTxWarp>
          </a:bodyPr>
          <a:lstStyle/>
          <a:p>
            <a:pPr marL="0" marR="0" indent="0" algn="ctr"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Arial Bold" charset="0"/>
                <a:ea typeface="ＭＳ Ｐゴシック" charset="0"/>
              </a:rPr>
              <a:t>Dollars</a:t>
            </a:r>
          </a:p>
          <a:p>
            <a:pPr marL="0" marR="0" indent="0" algn="ctr" defTabSz="914400" rtl="0" eaLnBrk="1" fontAlgn="base" latinLnBrk="0" hangingPunct="1">
              <a:lnSpc>
                <a:spcPct val="100000"/>
              </a:lnSpc>
              <a:spcBef>
                <a:spcPct val="0"/>
              </a:spcBef>
              <a:spcAft>
                <a:spcPct val="0"/>
              </a:spcAft>
              <a:buClrTx/>
              <a:buSzTx/>
              <a:buFontTx/>
              <a:buNone/>
              <a:tabLst/>
            </a:pPr>
            <a:r>
              <a:rPr lang="en-US" sz="2400" dirty="0" smtClean="0">
                <a:latin typeface="Arial Bold" charset="0"/>
                <a:ea typeface="ＭＳ Ｐゴシック" charset="0"/>
              </a:rPr>
              <a:t>Buildings</a:t>
            </a:r>
          </a:p>
          <a:p>
            <a:pPr marL="0" marR="0" indent="0" algn="ctr"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Arial Bold" charset="0"/>
                <a:ea typeface="ＭＳ Ｐゴシック" charset="0"/>
              </a:rPr>
              <a:t>Attendance</a:t>
            </a:r>
          </a:p>
          <a:p>
            <a:pPr marL="0" marR="0" indent="0" algn="ctr" defTabSz="914400" rtl="0" eaLnBrk="1" fontAlgn="base" latinLnBrk="0" hangingPunct="1">
              <a:lnSpc>
                <a:spcPct val="100000"/>
              </a:lnSpc>
              <a:spcBef>
                <a:spcPct val="0"/>
              </a:spcBef>
              <a:spcAft>
                <a:spcPct val="0"/>
              </a:spcAft>
              <a:buClrTx/>
              <a:buSzTx/>
              <a:buFontTx/>
              <a:buNone/>
              <a:tabLst/>
            </a:pPr>
            <a:r>
              <a:rPr lang="en-US" sz="2400" dirty="0" smtClean="0">
                <a:latin typeface="Arial Bold" charset="0"/>
                <a:ea typeface="ＭＳ Ｐゴシック" charset="0"/>
              </a:rPr>
              <a:t>Programs</a:t>
            </a:r>
            <a:endParaRPr kumimoji="0" lang="en-US" sz="2400" b="0" i="0" u="none" strike="noStrike" cap="none" normalizeH="0" baseline="0" dirty="0">
              <a:ln>
                <a:noFill/>
              </a:ln>
              <a:solidFill>
                <a:schemeClr val="tx1"/>
              </a:solidFill>
              <a:effectLst/>
              <a:latin typeface="Arial Bold" charset="0"/>
              <a:ea typeface="ＭＳ Ｐゴシック" charset="0"/>
            </a:endParaRPr>
          </a:p>
        </p:txBody>
      </p:sp>
      <p:sp>
        <p:nvSpPr>
          <p:cNvPr id="7" name="Explosion 1 6"/>
          <p:cNvSpPr/>
          <p:nvPr/>
        </p:nvSpPr>
        <p:spPr>
          <a:xfrm>
            <a:off x="5623701" y="1530471"/>
            <a:ext cx="3508743" cy="3276062"/>
          </a:xfrm>
          <a:prstGeom prst="irregularSeal1">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b="1" dirty="0" smtClean="0">
                <a:solidFill>
                  <a:srgbClr val="540000"/>
                </a:solidFill>
              </a:rPr>
              <a:t>Outcome: Disciples (changed lives who will change the world)</a:t>
            </a:r>
            <a:endParaRPr lang="en-US" sz="2400" b="1" dirty="0">
              <a:solidFill>
                <a:srgbClr val="540000"/>
              </a:solidFill>
            </a:endParaRPr>
          </a:p>
        </p:txBody>
      </p:sp>
    </p:spTree>
    <p:extLst>
      <p:ext uri="{BB962C8B-B14F-4D97-AF65-F5344CB8AC3E}">
        <p14:creationId xmlns:p14="http://schemas.microsoft.com/office/powerpoint/2010/main" val="1317451230"/>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Outcome: working definition</a:t>
            </a:r>
            <a:endParaRPr lang="en-US" b="1" dirty="0"/>
          </a:p>
        </p:txBody>
      </p:sp>
      <p:sp>
        <p:nvSpPr>
          <p:cNvPr id="3" name="Content Placeholder 2"/>
          <p:cNvSpPr>
            <a:spLocks noGrp="1"/>
          </p:cNvSpPr>
          <p:nvPr>
            <p:ph sz="quarter" idx="1"/>
          </p:nvPr>
        </p:nvSpPr>
        <p:spPr>
          <a:xfrm>
            <a:off x="171967" y="2998382"/>
            <a:ext cx="8141771" cy="3055087"/>
          </a:xfrm>
        </p:spPr>
        <p:txBody>
          <a:bodyPr/>
          <a:lstStyle/>
          <a:p>
            <a:pPr lvl="1">
              <a:spcBef>
                <a:spcPts val="1750"/>
              </a:spcBef>
              <a:buNone/>
            </a:pPr>
            <a:r>
              <a:rPr lang="en-US" sz="3800" dirty="0" smtClean="0"/>
              <a:t>For </a:t>
            </a:r>
            <a:r>
              <a:rPr lang="en-US" sz="3800" dirty="0"/>
              <a:t>the church, an outcome </a:t>
            </a:r>
            <a:r>
              <a:rPr lang="en-US" sz="3800" dirty="0" smtClean="0"/>
              <a:t>is</a:t>
            </a:r>
            <a:endParaRPr lang="en-US" sz="900" dirty="0"/>
          </a:p>
          <a:p>
            <a:pPr marL="365760" lvl="1" indent="0">
              <a:spcBef>
                <a:spcPts val="1750"/>
              </a:spcBef>
              <a:buNone/>
            </a:pPr>
            <a:r>
              <a:rPr lang="en-US" sz="3600" dirty="0" smtClean="0"/>
              <a:t>(1) the </a:t>
            </a:r>
            <a:r>
              <a:rPr lang="en-US" sz="3600" dirty="0"/>
              <a:t>difference </a:t>
            </a:r>
            <a:r>
              <a:rPr lang="en-US" sz="3600" dirty="0" smtClean="0"/>
              <a:t>that</a:t>
            </a:r>
          </a:p>
          <a:p>
            <a:pPr marL="365760" lvl="1" indent="0">
              <a:spcBef>
                <a:spcPts val="1750"/>
              </a:spcBef>
              <a:buNone/>
            </a:pPr>
            <a:r>
              <a:rPr lang="en-US" sz="3600" dirty="0" smtClean="0"/>
              <a:t>(</a:t>
            </a:r>
            <a:r>
              <a:rPr lang="en-US" sz="3600" dirty="0"/>
              <a:t>2) you believe God has called you to </a:t>
            </a:r>
            <a:r>
              <a:rPr lang="en-US" sz="3600" dirty="0" smtClean="0"/>
              <a:t>make</a:t>
            </a:r>
          </a:p>
          <a:p>
            <a:pPr marL="365760" lvl="1" indent="0">
              <a:spcBef>
                <a:spcPts val="1750"/>
              </a:spcBef>
              <a:buNone/>
            </a:pPr>
            <a:r>
              <a:rPr lang="en-US" sz="3600" dirty="0" smtClean="0"/>
              <a:t>(</a:t>
            </a:r>
            <a:r>
              <a:rPr lang="en-US" sz="3600" dirty="0"/>
              <a:t>3) in this next chapter of your life</a:t>
            </a:r>
            <a:r>
              <a:rPr lang="en-US" sz="3600" dirty="0" smtClean="0"/>
              <a:t>.</a:t>
            </a:r>
            <a:endParaRPr lang="en-US" sz="3600" dirty="0"/>
          </a:p>
        </p:txBody>
      </p:sp>
    </p:spTree>
    <p:extLst>
      <p:ext uri="{BB962C8B-B14F-4D97-AF65-F5344CB8AC3E}">
        <p14:creationId xmlns:p14="http://schemas.microsoft.com/office/powerpoint/2010/main" val="1818809764"/>
      </p:ext>
    </p:extLst>
  </p:cSld>
  <p:clrMapOvr>
    <a:masterClrMapping/>
  </p:clrMapOvr>
  <p:transition>
    <p:fade/>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Discernment Questions</a:t>
            </a:r>
            <a:endParaRPr lang="en-US" sz="4800" b="1" dirty="0"/>
          </a:p>
        </p:txBody>
      </p:sp>
      <p:sp>
        <p:nvSpPr>
          <p:cNvPr id="3" name="Content Placeholder 2"/>
          <p:cNvSpPr>
            <a:spLocks noGrp="1"/>
          </p:cNvSpPr>
          <p:nvPr>
            <p:ph sz="quarter" idx="1"/>
          </p:nvPr>
        </p:nvSpPr>
        <p:spPr>
          <a:xfrm>
            <a:off x="612648" y="2400880"/>
            <a:ext cx="8153400" cy="3695119"/>
          </a:xfrm>
        </p:spPr>
        <p:txBody>
          <a:bodyPr>
            <a:normAutofit/>
          </a:bodyPr>
          <a:lstStyle/>
          <a:p>
            <a:pPr>
              <a:spcBef>
                <a:spcPts val="2500"/>
              </a:spcBef>
            </a:pPr>
            <a:r>
              <a:rPr lang="en-US" sz="3600" dirty="0" smtClean="0"/>
              <a:t>Who are we now?</a:t>
            </a:r>
          </a:p>
          <a:p>
            <a:pPr>
              <a:spcBef>
                <a:spcPts val="2500"/>
              </a:spcBef>
            </a:pPr>
            <a:r>
              <a:rPr lang="en-US" sz="3600" dirty="0" smtClean="0"/>
              <a:t>Who is our neighbor now?</a:t>
            </a:r>
          </a:p>
          <a:p>
            <a:pPr>
              <a:spcBef>
                <a:spcPts val="2500"/>
              </a:spcBef>
            </a:pPr>
            <a:r>
              <a:rPr lang="en-US" sz="3600" dirty="0" smtClean="0"/>
              <a:t>What is the difference God is calling us to make?</a:t>
            </a:r>
            <a:endParaRPr lang="en-US" sz="3600" dirty="0"/>
          </a:p>
        </p:txBody>
      </p:sp>
    </p:spTree>
    <p:extLst>
      <p:ext uri="{BB962C8B-B14F-4D97-AF65-F5344CB8AC3E}">
        <p14:creationId xmlns:p14="http://schemas.microsoft.com/office/powerpoint/2010/main" val="1048349601"/>
      </p:ext>
    </p:extLst>
  </p:cSld>
  <p:clrMapOvr>
    <a:masterClrMapping/>
  </p:clrMapOvr>
  <p:transition>
    <p:fade/>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Outcomes</a:t>
            </a:r>
            <a:endParaRPr lang="en-US" b="1" dirty="0"/>
          </a:p>
        </p:txBody>
      </p:sp>
      <p:sp>
        <p:nvSpPr>
          <p:cNvPr id="3" name="Content Placeholder 2"/>
          <p:cNvSpPr>
            <a:spLocks noGrp="1"/>
          </p:cNvSpPr>
          <p:nvPr>
            <p:ph sz="quarter" idx="1"/>
          </p:nvPr>
        </p:nvSpPr>
        <p:spPr>
          <a:xfrm>
            <a:off x="371812" y="2772931"/>
            <a:ext cx="6442139" cy="4085069"/>
          </a:xfrm>
        </p:spPr>
        <p:txBody>
          <a:bodyPr>
            <a:normAutofit/>
          </a:bodyPr>
          <a:lstStyle/>
          <a:p>
            <a:r>
              <a:rPr lang="en-US" sz="4000" dirty="0" smtClean="0"/>
              <a:t>Proximate Steps</a:t>
            </a:r>
          </a:p>
          <a:p>
            <a:r>
              <a:rPr lang="en-US" sz="4000" dirty="0" smtClean="0"/>
              <a:t>Require Discernment</a:t>
            </a:r>
          </a:p>
          <a:p>
            <a:r>
              <a:rPr lang="en-US" sz="4000" dirty="0" smtClean="0"/>
              <a:t>Limit the Number</a:t>
            </a:r>
          </a:p>
          <a:p>
            <a:r>
              <a:rPr lang="en-US" sz="4000" dirty="0" smtClean="0"/>
              <a:t>Outcomes First</a:t>
            </a:r>
          </a:p>
          <a:p>
            <a:r>
              <a:rPr lang="en-US" sz="4000" dirty="0" smtClean="0"/>
              <a:t>Measureable</a:t>
            </a:r>
          </a:p>
        </p:txBody>
      </p:sp>
    </p:spTree>
    <p:extLst>
      <p:ext uri="{BB962C8B-B14F-4D97-AF65-F5344CB8AC3E}">
        <p14:creationId xmlns:p14="http://schemas.microsoft.com/office/powerpoint/2010/main" val="518026292"/>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Traps that Snare Leaders</a:t>
            </a:r>
            <a:endParaRPr lang="en-US" sz="4800" b="1" dirty="0"/>
          </a:p>
        </p:txBody>
      </p:sp>
      <p:sp>
        <p:nvSpPr>
          <p:cNvPr id="3" name="Content Placeholder 2"/>
          <p:cNvSpPr>
            <a:spLocks noGrp="1"/>
          </p:cNvSpPr>
          <p:nvPr>
            <p:ph sz="quarter" idx="1"/>
          </p:nvPr>
        </p:nvSpPr>
        <p:spPr/>
        <p:txBody>
          <a:bodyPr>
            <a:normAutofit fontScale="92500" lnSpcReduction="20000"/>
          </a:bodyPr>
          <a:lstStyle/>
          <a:p>
            <a:r>
              <a:rPr lang="en-US" sz="4800" dirty="0" smtClean="0"/>
              <a:t>Problems v </a:t>
            </a:r>
            <a:r>
              <a:rPr lang="en-US" sz="4800" dirty="0"/>
              <a:t>Conditions</a:t>
            </a:r>
          </a:p>
          <a:p>
            <a:r>
              <a:rPr lang="en-US" sz="4800" dirty="0" smtClean="0"/>
              <a:t>Activities v </a:t>
            </a:r>
            <a:r>
              <a:rPr lang="en-US" sz="4800" dirty="0"/>
              <a:t>Outcomes</a:t>
            </a:r>
          </a:p>
          <a:p>
            <a:r>
              <a:rPr lang="en-US" sz="4800" dirty="0" smtClean="0"/>
              <a:t>Planning v </a:t>
            </a:r>
            <a:r>
              <a:rPr lang="en-US" sz="4800" dirty="0"/>
              <a:t>Discernment</a:t>
            </a:r>
          </a:p>
          <a:p>
            <a:r>
              <a:rPr lang="en-US" sz="4800" dirty="0"/>
              <a:t>Scarcity Mindset</a:t>
            </a:r>
          </a:p>
          <a:p>
            <a:r>
              <a:rPr lang="en-US" sz="4800" dirty="0"/>
              <a:t>Nostalgia</a:t>
            </a:r>
          </a:p>
          <a:p>
            <a:r>
              <a:rPr lang="en-US" sz="4800" dirty="0"/>
              <a:t>Unchecked Empathy</a:t>
            </a:r>
          </a:p>
        </p:txBody>
      </p:sp>
    </p:spTree>
    <p:extLst>
      <p:ext uri="{BB962C8B-B14F-4D97-AF65-F5344CB8AC3E}">
        <p14:creationId xmlns:p14="http://schemas.microsoft.com/office/powerpoint/2010/main" val="4018363801"/>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Getting Practical</a:t>
            </a:r>
            <a:endParaRPr lang="en-US" sz="4800" b="1" dirty="0"/>
          </a:p>
        </p:txBody>
      </p:sp>
      <p:sp>
        <p:nvSpPr>
          <p:cNvPr id="3" name="Content Placeholder 2"/>
          <p:cNvSpPr>
            <a:spLocks noGrp="1"/>
          </p:cNvSpPr>
          <p:nvPr>
            <p:ph sz="quarter" idx="1"/>
          </p:nvPr>
        </p:nvSpPr>
        <p:spPr>
          <a:xfrm>
            <a:off x="579438" y="2675477"/>
            <a:ext cx="8153400" cy="4182523"/>
          </a:xfrm>
        </p:spPr>
        <p:txBody>
          <a:bodyPr/>
          <a:lstStyle/>
          <a:p>
            <a:pPr>
              <a:spcBef>
                <a:spcPts val="2500"/>
              </a:spcBef>
            </a:pPr>
            <a:r>
              <a:rPr lang="en-US" sz="3600" dirty="0" smtClean="0"/>
              <a:t>Clarify your Purpose (Mission/Vision)</a:t>
            </a:r>
          </a:p>
          <a:p>
            <a:pPr>
              <a:spcBef>
                <a:spcPts val="2500"/>
              </a:spcBef>
            </a:pPr>
            <a:r>
              <a:rPr lang="en-US" sz="3600" dirty="0" smtClean="0"/>
              <a:t>Identify Outcomes for the next 3-5 years</a:t>
            </a:r>
          </a:p>
          <a:p>
            <a:pPr>
              <a:spcBef>
                <a:spcPts val="2500"/>
              </a:spcBef>
            </a:pPr>
            <a:r>
              <a:rPr lang="en-US" sz="3600" dirty="0" smtClean="0"/>
              <a:t>Align your resources, ministries and processes with your purpose and your desired outcomes</a:t>
            </a:r>
          </a:p>
        </p:txBody>
      </p:sp>
    </p:spTree>
    <p:extLst>
      <p:ext uri="{BB962C8B-B14F-4D97-AF65-F5344CB8AC3E}">
        <p14:creationId xmlns:p14="http://schemas.microsoft.com/office/powerpoint/2010/main" val="363088573"/>
      </p:ext>
    </p:extLst>
  </p:cSld>
  <p:clrMapOvr>
    <a:masterClrMapping/>
  </p:clrMapOvr>
  <p:transition>
    <p:fade/>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Requires</a:t>
            </a:r>
            <a:endParaRPr lang="en-US" b="1" dirty="0"/>
          </a:p>
        </p:txBody>
      </p:sp>
      <p:sp>
        <p:nvSpPr>
          <p:cNvPr id="3" name="Content Placeholder 2"/>
          <p:cNvSpPr>
            <a:spLocks noGrp="1"/>
          </p:cNvSpPr>
          <p:nvPr>
            <p:ph idx="1"/>
          </p:nvPr>
        </p:nvSpPr>
        <p:spPr/>
        <p:txBody>
          <a:bodyPr/>
          <a:lstStyle/>
          <a:p>
            <a:pPr marL="0" marR="0" lvl="0" indent="0" defTabSz="914400" eaLnBrk="1" fontAlgn="auto" latinLnBrk="0" hangingPunct="1">
              <a:lnSpc>
                <a:spcPct val="100000"/>
              </a:lnSpc>
              <a:spcBef>
                <a:spcPts val="0"/>
              </a:spcBef>
              <a:spcAft>
                <a:spcPts val="0"/>
              </a:spcAft>
              <a:buClrTx/>
              <a:buSzTx/>
              <a:buFontTx/>
              <a:buNone/>
              <a:tabLst/>
              <a:defRPr/>
            </a:pPr>
            <a:r>
              <a:rPr lang="en-US" b="1" dirty="0" smtClean="0"/>
              <a:t>Courage</a:t>
            </a:r>
          </a:p>
          <a:p>
            <a:pPr marL="0" marR="0" lvl="0" indent="0" defTabSz="914400" eaLnBrk="1" fontAlgn="auto" latinLnBrk="0" hangingPunct="1">
              <a:lnSpc>
                <a:spcPct val="100000"/>
              </a:lnSpc>
              <a:spcBef>
                <a:spcPts val="0"/>
              </a:spcBef>
              <a:spcAft>
                <a:spcPts val="0"/>
              </a:spcAft>
              <a:buClrTx/>
              <a:buSzTx/>
              <a:buFontTx/>
              <a:buNone/>
              <a:tabLst/>
              <a:defRPr/>
            </a:pPr>
            <a:endParaRPr lang="en-US" b="1" dirty="0" smtClean="0"/>
          </a:p>
          <a:p>
            <a:pPr marL="0" marR="0" lvl="0" indent="0" defTabSz="914400" eaLnBrk="1" fontAlgn="auto" latinLnBrk="0" hangingPunct="1">
              <a:lnSpc>
                <a:spcPct val="100000"/>
              </a:lnSpc>
              <a:spcBef>
                <a:spcPts val="0"/>
              </a:spcBef>
              <a:spcAft>
                <a:spcPts val="0"/>
              </a:spcAft>
              <a:buClrTx/>
              <a:buSzTx/>
              <a:buFontTx/>
              <a:buNone/>
              <a:tabLst/>
              <a:defRPr/>
            </a:pPr>
            <a:r>
              <a:rPr lang="en-US" b="1" dirty="0" smtClean="0"/>
              <a:t>Intentionality</a:t>
            </a:r>
          </a:p>
          <a:p>
            <a:pPr marL="0" marR="0" lvl="0" indent="0" defTabSz="914400" eaLnBrk="1" fontAlgn="auto" latinLnBrk="0" hangingPunct="1">
              <a:lnSpc>
                <a:spcPct val="100000"/>
              </a:lnSpc>
              <a:spcBef>
                <a:spcPts val="0"/>
              </a:spcBef>
              <a:spcAft>
                <a:spcPts val="0"/>
              </a:spcAft>
              <a:buClrTx/>
              <a:buSzTx/>
              <a:buFontTx/>
              <a:buNone/>
              <a:tabLst/>
              <a:defRPr/>
            </a:pPr>
            <a:endParaRPr lang="en-US" b="1" dirty="0" smtClean="0"/>
          </a:p>
          <a:p>
            <a:pPr marL="0" marR="0" lvl="0" indent="0" defTabSz="914400" eaLnBrk="1" fontAlgn="auto" latinLnBrk="0" hangingPunct="1">
              <a:lnSpc>
                <a:spcPct val="100000"/>
              </a:lnSpc>
              <a:spcBef>
                <a:spcPts val="0"/>
              </a:spcBef>
              <a:spcAft>
                <a:spcPts val="0"/>
              </a:spcAft>
              <a:buClrTx/>
              <a:buSzTx/>
              <a:buFontTx/>
              <a:buNone/>
              <a:tabLst/>
              <a:defRPr/>
            </a:pPr>
            <a:r>
              <a:rPr lang="en-US" b="1" dirty="0" smtClean="0"/>
              <a:t>Prayerful Willingness</a:t>
            </a:r>
            <a:endParaRPr lang="en-US" b="1" dirty="0"/>
          </a:p>
        </p:txBody>
      </p:sp>
    </p:spTree>
    <p:extLst>
      <p:ext uri="{BB962C8B-B14F-4D97-AF65-F5344CB8AC3E}">
        <p14:creationId xmlns:p14="http://schemas.microsoft.com/office/powerpoint/2010/main" val="1134859931"/>
      </p:ext>
    </p:extLst>
  </p:cSld>
  <p:clrMapOvr>
    <a:masterClrMapping/>
  </p:clrMapOvr>
  <p:transition>
    <p:fade/>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0" y="0"/>
            <a:ext cx="9144000" cy="6858000"/>
          </a:xfrm>
          <a:prstGeom prst="rect">
            <a:avLst/>
          </a:prstGeom>
        </p:spPr>
      </p:pic>
      <p:pic>
        <p:nvPicPr>
          <p:cNvPr id="3" name="Picture 2"/>
          <p:cNvPicPr>
            <a:picLocks noChangeAspect="1"/>
          </p:cNvPicPr>
          <p:nvPr/>
        </p:nvPicPr>
        <p:blipFill>
          <a:blip r:embed="rId3"/>
          <a:stretch>
            <a:fillRect/>
          </a:stretch>
        </p:blipFill>
        <p:spPr>
          <a:xfrm>
            <a:off x="152400" y="152400"/>
            <a:ext cx="9144000" cy="6858000"/>
          </a:xfrm>
          <a:prstGeom prst="rect">
            <a:avLst/>
          </a:prstGeom>
        </p:spPr>
      </p:pic>
    </p:spTree>
    <p:extLst>
      <p:ext uri="{BB962C8B-B14F-4D97-AF65-F5344CB8AC3E}">
        <p14:creationId xmlns:p14="http://schemas.microsoft.com/office/powerpoint/2010/main" val="1431956073"/>
      </p:ext>
    </p:extLst>
  </p:cSld>
  <p:clrMapOvr>
    <a:masterClrMapping/>
  </p:clrMapOvr>
  <p:transition>
    <p:fade/>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52893" y="2296633"/>
            <a:ext cx="2659702" cy="3970318"/>
          </a:xfrm>
          <a:prstGeom prst="rect">
            <a:avLst/>
          </a:prstGeom>
          <a:noFill/>
        </p:spPr>
        <p:txBody>
          <a:bodyPr wrap="none" rtlCol="0">
            <a:spAutoFit/>
          </a:bodyPr>
          <a:lstStyle/>
          <a:p>
            <a:r>
              <a:rPr lang="en-US" sz="3600" b="1" dirty="0" smtClean="0"/>
              <a:t>Discipleship</a:t>
            </a:r>
          </a:p>
          <a:p>
            <a:endParaRPr lang="en-US" sz="3600" b="1" dirty="0"/>
          </a:p>
          <a:p>
            <a:r>
              <a:rPr lang="en-US" sz="3600" b="1" dirty="0" smtClean="0"/>
              <a:t>Leadership</a:t>
            </a:r>
          </a:p>
          <a:p>
            <a:endParaRPr lang="en-US" sz="3600" b="1" dirty="0"/>
          </a:p>
          <a:p>
            <a:r>
              <a:rPr lang="en-US" sz="3600" b="1" dirty="0" smtClean="0"/>
              <a:t>Preaching</a:t>
            </a:r>
          </a:p>
          <a:p>
            <a:endParaRPr lang="en-US" sz="3600" b="1" dirty="0"/>
          </a:p>
          <a:p>
            <a:endParaRPr lang="en-US" sz="3600" b="1" dirty="0"/>
          </a:p>
        </p:txBody>
      </p:sp>
    </p:spTree>
    <p:extLst>
      <p:ext uri="{BB962C8B-B14F-4D97-AF65-F5344CB8AC3E}">
        <p14:creationId xmlns:p14="http://schemas.microsoft.com/office/powerpoint/2010/main" val="2092760387"/>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9283" y="306536"/>
            <a:ext cx="7315200" cy="715962"/>
          </a:xfrm>
        </p:spPr>
        <p:txBody>
          <a:bodyPr>
            <a:normAutofit fontScale="90000"/>
          </a:bodyPr>
          <a:lstStyle/>
          <a:p>
            <a:r>
              <a:rPr lang="en-US" b="1" dirty="0" smtClean="0">
                <a:solidFill>
                  <a:schemeClr val="bg1"/>
                </a:solidFill>
              </a:rPr>
              <a:t>New Reality!</a:t>
            </a:r>
            <a:endParaRPr lang="en-US" b="1" dirty="0">
              <a:solidFill>
                <a:schemeClr val="bg1"/>
              </a:solidFill>
            </a:endParaRPr>
          </a:p>
        </p:txBody>
      </p:sp>
      <p:sp>
        <p:nvSpPr>
          <p:cNvPr id="3" name="Content Placeholder 2"/>
          <p:cNvSpPr>
            <a:spLocks noGrp="1"/>
          </p:cNvSpPr>
          <p:nvPr>
            <p:ph sz="quarter" idx="1"/>
          </p:nvPr>
        </p:nvSpPr>
        <p:spPr>
          <a:xfrm>
            <a:off x="1330130" y="2646755"/>
            <a:ext cx="6652015" cy="3491753"/>
          </a:xfrm>
        </p:spPr>
        <p:txBody>
          <a:bodyPr>
            <a:normAutofit lnSpcReduction="10000"/>
          </a:bodyPr>
          <a:lstStyle/>
          <a:p>
            <a:pPr marL="0" indent="0" algn="ctr">
              <a:buNone/>
            </a:pPr>
            <a:r>
              <a:rPr lang="en-US" sz="3200" dirty="0" smtClean="0"/>
              <a:t>The church, clergy, members can no longer be the object of our affection!</a:t>
            </a:r>
          </a:p>
          <a:p>
            <a:pPr marL="0" indent="0" algn="ctr">
              <a:buNone/>
            </a:pPr>
            <a:r>
              <a:rPr lang="en-US" sz="3200" dirty="0" smtClean="0"/>
              <a:t>*****</a:t>
            </a:r>
          </a:p>
          <a:p>
            <a:pPr marL="0" indent="0" algn="ctr">
              <a:buNone/>
            </a:pPr>
            <a:r>
              <a:rPr lang="en-US" sz="3200" b="1" i="1" dirty="0" smtClean="0"/>
              <a:t>The </a:t>
            </a:r>
            <a:r>
              <a:rPr lang="en-US" sz="3200" b="1" i="1" dirty="0"/>
              <a:t>Mission of the </a:t>
            </a:r>
            <a:r>
              <a:rPr lang="en-US" sz="3200" b="1" i="1" dirty="0" smtClean="0"/>
              <a:t>Church </a:t>
            </a:r>
            <a:r>
              <a:rPr lang="en-US" sz="3200" b="1" i="1" dirty="0"/>
              <a:t>is to make disciples of Jesus </a:t>
            </a:r>
            <a:r>
              <a:rPr lang="en-US" sz="3200" b="1" i="1" dirty="0" smtClean="0"/>
              <a:t>Christ for </a:t>
            </a:r>
            <a:r>
              <a:rPr lang="en-US" sz="3200" b="1" i="1" dirty="0"/>
              <a:t>the transformation of the world.</a:t>
            </a:r>
          </a:p>
          <a:p>
            <a:pPr marL="0" indent="0">
              <a:buNone/>
            </a:pPr>
            <a:endParaRPr lang="en-US" sz="3200" dirty="0"/>
          </a:p>
        </p:txBody>
      </p:sp>
    </p:spTree>
    <p:extLst>
      <p:ext uri="{BB962C8B-B14F-4D97-AF65-F5344CB8AC3E}">
        <p14:creationId xmlns:p14="http://schemas.microsoft.com/office/powerpoint/2010/main" val="2250842393"/>
      </p:ext>
    </p:extLst>
  </p:cSld>
  <p:clrMapOvr>
    <a:masterClrMapping/>
  </p:clrMapOvr>
  <p:transition>
    <p:fade/>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t>The Shift is Taking Place…</a:t>
            </a:r>
            <a:endParaRPr lang="en-US" dirty="0"/>
          </a:p>
        </p:txBody>
      </p:sp>
      <p:sp>
        <p:nvSpPr>
          <p:cNvPr id="3" name="Content Placeholder 2"/>
          <p:cNvSpPr>
            <a:spLocks noGrp="1"/>
          </p:cNvSpPr>
          <p:nvPr>
            <p:ph sz="quarter" idx="1"/>
          </p:nvPr>
        </p:nvSpPr>
        <p:spPr/>
        <p:txBody>
          <a:bodyPr/>
          <a:lstStyle/>
          <a:p>
            <a:pPr marL="0" indent="0" algn="ctr">
              <a:buNone/>
            </a:pPr>
            <a:endParaRPr lang="en-US" dirty="0" smtClean="0"/>
          </a:p>
          <a:p>
            <a:pPr marL="0" indent="0" algn="ctr">
              <a:buNone/>
            </a:pPr>
            <a:endParaRPr lang="en-US" dirty="0"/>
          </a:p>
          <a:p>
            <a:pPr marL="0" indent="0" algn="ctr">
              <a:buNone/>
            </a:pPr>
            <a:r>
              <a:rPr lang="en-US" sz="4400" dirty="0" smtClean="0"/>
              <a:t>Membership</a:t>
            </a:r>
          </a:p>
          <a:p>
            <a:pPr marL="0" indent="0" algn="ctr">
              <a:buNone/>
            </a:pPr>
            <a:r>
              <a:rPr lang="en-US" sz="4400" dirty="0" smtClean="0"/>
              <a:t>to</a:t>
            </a:r>
          </a:p>
          <a:p>
            <a:pPr marL="0" indent="0" algn="ctr">
              <a:buNone/>
            </a:pPr>
            <a:r>
              <a:rPr lang="en-US" sz="4400" dirty="0" smtClean="0"/>
              <a:t>Discipleship</a:t>
            </a:r>
          </a:p>
          <a:p>
            <a:endParaRPr lang="en-US" dirty="0"/>
          </a:p>
        </p:txBody>
      </p:sp>
    </p:spTree>
    <p:extLst>
      <p:ext uri="{BB962C8B-B14F-4D97-AF65-F5344CB8AC3E}">
        <p14:creationId xmlns:p14="http://schemas.microsoft.com/office/powerpoint/2010/main" val="1711922737"/>
      </p:ext>
    </p:extLst>
  </p:cSld>
  <p:clrMapOvr>
    <a:masterClrMapping/>
  </p:clrMapOvr>
  <p:transition>
    <p:fade/>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32994" y="434126"/>
            <a:ext cx="7315200" cy="715962"/>
          </a:xfrm>
        </p:spPr>
        <p:txBody>
          <a:bodyPr>
            <a:normAutofit fontScale="90000"/>
          </a:bodyPr>
          <a:lstStyle/>
          <a:p>
            <a:r>
              <a:rPr lang="en-US" sz="4000" b="1" dirty="0" smtClean="0">
                <a:solidFill>
                  <a:schemeClr val="bg1"/>
                </a:solidFill>
              </a:rPr>
              <a:t>The Goal: Deeply Devoted Disciples</a:t>
            </a:r>
            <a:endParaRPr lang="en-US" sz="4000" dirty="0">
              <a:solidFill>
                <a:schemeClr val="bg1"/>
              </a:solidFill>
            </a:endParaRPr>
          </a:p>
        </p:txBody>
      </p:sp>
      <p:sp>
        <p:nvSpPr>
          <p:cNvPr id="2" name="Content Placeholder 1"/>
          <p:cNvSpPr>
            <a:spLocks noGrp="1"/>
          </p:cNvSpPr>
          <p:nvPr>
            <p:ph sz="quarter" idx="1"/>
          </p:nvPr>
        </p:nvSpPr>
        <p:spPr>
          <a:xfrm>
            <a:off x="1316014" y="2605865"/>
            <a:ext cx="6680247" cy="3979231"/>
          </a:xfrm>
        </p:spPr>
        <p:txBody>
          <a:bodyPr>
            <a:normAutofit/>
          </a:bodyPr>
          <a:lstStyle/>
          <a:p>
            <a:pPr marL="0" indent="0" algn="ctr">
              <a:buNone/>
            </a:pPr>
            <a:r>
              <a:rPr lang="en-US" sz="3600" dirty="0"/>
              <a:t>To build a Christian community where non-religious and nominally religious people are becoming deeply committed Christians. </a:t>
            </a:r>
            <a:endParaRPr lang="en-US" sz="3600" dirty="0" smtClean="0"/>
          </a:p>
          <a:p>
            <a:pPr marL="18288" indent="0" algn="r">
              <a:buNone/>
            </a:pPr>
            <a:r>
              <a:rPr lang="en-US" sz="2400" dirty="0"/>
              <a:t>Church of the Resurrection</a:t>
            </a:r>
            <a:r>
              <a:rPr lang="en-US" sz="2800" dirty="0"/>
              <a:t/>
            </a:r>
            <a:br>
              <a:rPr lang="en-US" sz="2800" dirty="0"/>
            </a:br>
            <a:r>
              <a:rPr lang="en-US" sz="2000" dirty="0" err="1"/>
              <a:t>Leawood</a:t>
            </a:r>
            <a:r>
              <a:rPr lang="en-US" sz="2000" dirty="0"/>
              <a:t>, Kansas</a:t>
            </a:r>
            <a:endParaRPr lang="en-US" sz="2800" dirty="0"/>
          </a:p>
        </p:txBody>
      </p:sp>
    </p:spTree>
    <p:extLst>
      <p:ext uri="{BB962C8B-B14F-4D97-AF65-F5344CB8AC3E}">
        <p14:creationId xmlns:p14="http://schemas.microsoft.com/office/powerpoint/2010/main" val="3383131033"/>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96789" y="370331"/>
            <a:ext cx="7315200" cy="715962"/>
          </a:xfrm>
        </p:spPr>
        <p:txBody>
          <a:bodyPr>
            <a:normAutofit fontScale="90000"/>
          </a:bodyPr>
          <a:lstStyle/>
          <a:p>
            <a:r>
              <a:rPr lang="en-US" sz="4000" b="1" dirty="0">
                <a:solidFill>
                  <a:schemeClr val="bg1"/>
                </a:solidFill>
              </a:rPr>
              <a:t>The Goal: Deeply Devoted Disciples</a:t>
            </a:r>
            <a:endParaRPr lang="en-US" sz="4000" dirty="0">
              <a:solidFill>
                <a:schemeClr val="bg1"/>
              </a:solidFill>
            </a:endParaRPr>
          </a:p>
        </p:txBody>
      </p:sp>
      <p:sp>
        <p:nvSpPr>
          <p:cNvPr id="2" name="Content Placeholder 1"/>
          <p:cNvSpPr>
            <a:spLocks noGrp="1"/>
          </p:cNvSpPr>
          <p:nvPr>
            <p:ph sz="quarter" idx="1"/>
          </p:nvPr>
        </p:nvSpPr>
        <p:spPr>
          <a:xfrm>
            <a:off x="1177310" y="2368134"/>
            <a:ext cx="6852213" cy="3727865"/>
          </a:xfrm>
        </p:spPr>
        <p:txBody>
          <a:bodyPr>
            <a:normAutofit/>
          </a:bodyPr>
          <a:lstStyle/>
          <a:p>
            <a:pPr marL="0" indent="0" algn="ctr">
              <a:buNone/>
            </a:pPr>
            <a:r>
              <a:rPr lang="en-US" sz="3600" dirty="0"/>
              <a:t>Membership has no privileges</a:t>
            </a:r>
            <a:r>
              <a:rPr lang="en-US" sz="3600" dirty="0" smtClean="0"/>
              <a:t>,</a:t>
            </a:r>
          </a:p>
          <a:p>
            <a:pPr marL="0" indent="0" algn="ctr">
              <a:buNone/>
            </a:pPr>
            <a:r>
              <a:rPr lang="en-US" sz="3600" dirty="0" smtClean="0"/>
              <a:t>only </a:t>
            </a:r>
            <a:r>
              <a:rPr lang="en-US" sz="3600" dirty="0"/>
              <a:t>responsibilities</a:t>
            </a:r>
          </a:p>
          <a:p>
            <a:pPr marL="18288" indent="0" algn="r">
              <a:buNone/>
            </a:pPr>
            <a:r>
              <a:rPr lang="en-US" sz="2400" dirty="0" smtClean="0"/>
              <a:t>Church </a:t>
            </a:r>
            <a:r>
              <a:rPr lang="en-US" sz="2400" dirty="0"/>
              <a:t>of the Resurrection</a:t>
            </a:r>
            <a:r>
              <a:rPr lang="en-US" sz="2800" dirty="0"/>
              <a:t/>
            </a:r>
            <a:br>
              <a:rPr lang="en-US" sz="2800" dirty="0"/>
            </a:br>
            <a:r>
              <a:rPr lang="en-US" sz="2000" dirty="0" err="1"/>
              <a:t>Leawood</a:t>
            </a:r>
            <a:r>
              <a:rPr lang="en-US" sz="2000" dirty="0"/>
              <a:t>, Kansas</a:t>
            </a:r>
            <a:endParaRPr lang="en-US" sz="2800" dirty="0"/>
          </a:p>
        </p:txBody>
      </p:sp>
    </p:spTree>
    <p:extLst>
      <p:ext uri="{BB962C8B-B14F-4D97-AF65-F5344CB8AC3E}">
        <p14:creationId xmlns:p14="http://schemas.microsoft.com/office/powerpoint/2010/main" val="3617228527"/>
      </p:ext>
    </p:extLst>
  </p:cSld>
  <p:clrMapOvr>
    <a:masterClrMapping/>
  </p:clrMapOvr>
  <p:transition>
    <p:fade/>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75524" y="327801"/>
            <a:ext cx="7315200" cy="715962"/>
          </a:xfrm>
        </p:spPr>
        <p:txBody>
          <a:bodyPr>
            <a:normAutofit fontScale="90000"/>
          </a:bodyPr>
          <a:lstStyle/>
          <a:p>
            <a:r>
              <a:rPr lang="en-US" sz="4000" b="1" dirty="0">
                <a:solidFill>
                  <a:schemeClr val="bg1"/>
                </a:solidFill>
              </a:rPr>
              <a:t>The Goal: Deeply Devoted Disciples</a:t>
            </a:r>
            <a:endParaRPr lang="en-US" sz="4000" dirty="0">
              <a:solidFill>
                <a:schemeClr val="bg1"/>
              </a:solidFill>
            </a:endParaRPr>
          </a:p>
        </p:txBody>
      </p:sp>
      <p:sp>
        <p:nvSpPr>
          <p:cNvPr id="2" name="Content Placeholder 1"/>
          <p:cNvSpPr>
            <a:spLocks noGrp="1"/>
          </p:cNvSpPr>
          <p:nvPr>
            <p:ph sz="quarter" idx="1"/>
          </p:nvPr>
        </p:nvSpPr>
        <p:spPr>
          <a:xfrm>
            <a:off x="1514437" y="3074281"/>
            <a:ext cx="6283401" cy="3913082"/>
          </a:xfrm>
        </p:spPr>
        <p:txBody>
          <a:bodyPr>
            <a:normAutofit/>
          </a:bodyPr>
          <a:lstStyle/>
          <a:p>
            <a:pPr marL="0" indent="0" algn="ctr">
              <a:buNone/>
            </a:pPr>
            <a:r>
              <a:rPr lang="en-US" sz="3600" dirty="0">
                <a:effectLst/>
              </a:rPr>
              <a:t>A member’s lifestyle is one of radical discipleship, demonstrating priorities that indicate they are living for Jesus, not themselves. </a:t>
            </a:r>
            <a:endParaRPr lang="en-US" sz="3600" dirty="0"/>
          </a:p>
          <a:p>
            <a:pPr marL="18288" indent="0" algn="r">
              <a:buNone/>
            </a:pPr>
            <a:r>
              <a:rPr lang="en-US" sz="2400" dirty="0"/>
              <a:t>Ginghamsburg Church</a:t>
            </a:r>
            <a:endParaRPr lang="en-US" sz="2800" dirty="0"/>
          </a:p>
        </p:txBody>
      </p:sp>
    </p:spTree>
    <p:extLst>
      <p:ext uri="{BB962C8B-B14F-4D97-AF65-F5344CB8AC3E}">
        <p14:creationId xmlns:p14="http://schemas.microsoft.com/office/powerpoint/2010/main" val="3294470204"/>
      </p:ext>
    </p:extLst>
  </p:cSld>
  <p:clrMapOvr>
    <a:masterClrMapping/>
  </p:clrMapOvr>
  <p:transition>
    <p:fade/>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339319" y="306536"/>
            <a:ext cx="7315200" cy="715962"/>
          </a:xfrm>
        </p:spPr>
        <p:txBody>
          <a:bodyPr>
            <a:normAutofit fontScale="90000"/>
          </a:bodyPr>
          <a:lstStyle/>
          <a:p>
            <a:r>
              <a:rPr lang="en-US" sz="4000" b="1" dirty="0">
                <a:solidFill>
                  <a:schemeClr val="bg1"/>
                </a:solidFill>
              </a:rPr>
              <a:t>The Goal: Deeply Devoted Disciples</a:t>
            </a:r>
            <a:endParaRPr lang="en-US" sz="4000" dirty="0">
              <a:solidFill>
                <a:schemeClr val="bg1"/>
              </a:solidFill>
            </a:endParaRPr>
          </a:p>
        </p:txBody>
      </p:sp>
      <p:sp>
        <p:nvSpPr>
          <p:cNvPr id="2" name="Content Placeholder 1"/>
          <p:cNvSpPr>
            <a:spLocks noGrp="1"/>
          </p:cNvSpPr>
          <p:nvPr>
            <p:ph sz="quarter" idx="1"/>
          </p:nvPr>
        </p:nvSpPr>
        <p:spPr>
          <a:xfrm>
            <a:off x="805080" y="1872893"/>
            <a:ext cx="7551188" cy="4262093"/>
          </a:xfrm>
        </p:spPr>
        <p:txBody>
          <a:bodyPr>
            <a:normAutofit fontScale="92500" lnSpcReduction="20000"/>
          </a:bodyPr>
          <a:lstStyle/>
          <a:p>
            <a:pPr marL="0" lvl="0" indent="0">
              <a:buNone/>
            </a:pPr>
            <a:r>
              <a:rPr lang="en-US" sz="3900" b="1" dirty="0"/>
              <a:t>The Responsibility of Membership…</a:t>
            </a:r>
            <a:endParaRPr lang="en-US" sz="3900" dirty="0" smtClean="0">
              <a:effectLst/>
            </a:endParaRPr>
          </a:p>
          <a:p>
            <a:pPr lvl="0"/>
            <a:r>
              <a:rPr lang="en-US" sz="2800" dirty="0" smtClean="0">
                <a:effectLst/>
              </a:rPr>
              <a:t>Faithful </a:t>
            </a:r>
            <a:r>
              <a:rPr lang="en-US" sz="2800" dirty="0">
                <a:effectLst/>
              </a:rPr>
              <a:t>ongoing participation in worship celebrations</a:t>
            </a:r>
          </a:p>
          <a:p>
            <a:pPr lvl="0"/>
            <a:r>
              <a:rPr lang="en-US" sz="2800" dirty="0">
                <a:effectLst/>
              </a:rPr>
              <a:t>Faithful ongoing participation in a cell (small) group</a:t>
            </a:r>
          </a:p>
          <a:p>
            <a:pPr lvl="0"/>
            <a:r>
              <a:rPr lang="en-US" sz="2800" dirty="0">
                <a:effectLst/>
              </a:rPr>
              <a:t>Faithful ongoing use of his or her spiritual gifts and talents in ministry</a:t>
            </a:r>
          </a:p>
          <a:p>
            <a:pPr lvl="0"/>
            <a:r>
              <a:rPr lang="en-US" sz="2800" dirty="0">
                <a:effectLst/>
              </a:rPr>
              <a:t>Faithful ongoing financial support of Ginghamsburg Church through his or her tithe and financial gifts</a:t>
            </a:r>
          </a:p>
          <a:p>
            <a:pPr marL="18288" indent="0" algn="r">
              <a:buNone/>
            </a:pPr>
            <a:r>
              <a:rPr lang="en-US" sz="2400" dirty="0" smtClean="0"/>
              <a:t>Ginghamsburg </a:t>
            </a:r>
            <a:r>
              <a:rPr lang="en-US" sz="2400" dirty="0"/>
              <a:t>Church</a:t>
            </a:r>
            <a:endParaRPr lang="en-US" sz="2800" dirty="0"/>
          </a:p>
        </p:txBody>
      </p:sp>
    </p:spTree>
    <p:extLst>
      <p:ext uri="{BB962C8B-B14F-4D97-AF65-F5344CB8AC3E}">
        <p14:creationId xmlns:p14="http://schemas.microsoft.com/office/powerpoint/2010/main" val="2531473254"/>
      </p:ext>
    </p:extLst>
  </p:cSld>
  <p:clrMapOvr>
    <a:masterClrMapping/>
  </p:clrMapOvr>
  <p:transition>
    <p:fade/>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998538" y="2114070"/>
            <a:ext cx="7315200" cy="715962"/>
          </a:xfrm>
        </p:spPr>
        <p:txBody>
          <a:bodyPr/>
          <a:lstStyle/>
          <a:p>
            <a:r>
              <a:rPr lang="en-US" b="1" dirty="0" smtClean="0"/>
              <a:t/>
            </a:r>
            <a:br>
              <a:rPr lang="en-US" b="1" dirty="0" smtClean="0"/>
            </a:br>
            <a:r>
              <a:rPr lang="en-US" b="1" dirty="0" smtClean="0"/>
              <a:t>To Change a System… To Create a culture of Generosity</a:t>
            </a:r>
            <a:r>
              <a:rPr lang="is-IS" b="1" dirty="0" smtClean="0"/>
              <a:t>…</a:t>
            </a:r>
            <a:br>
              <a:rPr lang="is-IS" b="1" dirty="0" smtClean="0"/>
            </a:br>
            <a:endParaRPr lang="en-US" b="1" dirty="0"/>
          </a:p>
        </p:txBody>
      </p:sp>
      <p:sp>
        <p:nvSpPr>
          <p:cNvPr id="2" name="Content Placeholder 1"/>
          <p:cNvSpPr>
            <a:spLocks noGrp="1"/>
          </p:cNvSpPr>
          <p:nvPr>
            <p:ph sz="quarter" idx="1"/>
          </p:nvPr>
        </p:nvSpPr>
        <p:spPr>
          <a:xfrm>
            <a:off x="1745932" y="4307373"/>
            <a:ext cx="5820412" cy="3169088"/>
          </a:xfrm>
        </p:spPr>
        <p:txBody>
          <a:bodyPr>
            <a:normAutofit/>
          </a:bodyPr>
          <a:lstStyle/>
          <a:p>
            <a:r>
              <a:rPr lang="en-US" sz="3600" dirty="0" smtClean="0"/>
              <a:t>Leaders</a:t>
            </a:r>
          </a:p>
          <a:p>
            <a:r>
              <a:rPr lang="en-US" sz="3600" dirty="0" smtClean="0"/>
              <a:t>New Members</a:t>
            </a:r>
          </a:p>
        </p:txBody>
      </p:sp>
    </p:spTree>
    <p:extLst>
      <p:ext uri="{BB962C8B-B14F-4D97-AF65-F5344CB8AC3E}">
        <p14:creationId xmlns:p14="http://schemas.microsoft.com/office/powerpoint/2010/main" val="3519848563"/>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xEl>
                                              <p:pRg st="1" end="1"/>
                                            </p:txEl>
                                          </p:spTgt>
                                        </p:tgtEl>
                                        <p:attrNameLst>
                                          <p:attrName>style.visibility</p:attrName>
                                        </p:attrNameLst>
                                      </p:cBhvr>
                                      <p:to>
                                        <p:strVal val="visible"/>
                                      </p:to>
                                    </p:set>
                                    <p:anim calcmode="lin" valueType="num">
                                      <p:cBhvr additive="base">
                                        <p:cTn id="13" dur="500" fill="hold"/>
                                        <p:tgtEl>
                                          <p:spTgt spid="2">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
                                            <p:txEl>
                                              <p:pRg st="1" end="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sz="quarter" idx="1"/>
          </p:nvPr>
        </p:nvSpPr>
        <p:spPr>
          <a:xfrm>
            <a:off x="247414" y="1682540"/>
            <a:ext cx="7960189" cy="4413460"/>
          </a:xfrm>
        </p:spPr>
        <p:txBody>
          <a:bodyPr/>
          <a:lstStyle/>
          <a:p>
            <a:pPr lvl="1">
              <a:spcBef>
                <a:spcPts val="1750"/>
              </a:spcBef>
              <a:buClrTx/>
            </a:pPr>
            <a:r>
              <a:rPr lang="en-US" sz="3200" dirty="0" smtClean="0"/>
              <a:t>Develop your </a:t>
            </a:r>
            <a:r>
              <a:rPr lang="en-US" sz="3200" dirty="0"/>
              <a:t>D</a:t>
            </a:r>
            <a:r>
              <a:rPr lang="en-US" sz="3200" dirty="0" smtClean="0"/>
              <a:t>iscipleship Path</a:t>
            </a:r>
          </a:p>
          <a:p>
            <a:pPr lvl="1">
              <a:spcBef>
                <a:spcPts val="1750"/>
              </a:spcBef>
              <a:buClrTx/>
            </a:pPr>
            <a:r>
              <a:rPr lang="en-US" sz="3200" dirty="0" smtClean="0"/>
              <a:t>Define membership responsibilities</a:t>
            </a:r>
          </a:p>
          <a:p>
            <a:pPr lvl="1">
              <a:spcBef>
                <a:spcPts val="1750"/>
              </a:spcBef>
              <a:buClrTx/>
            </a:pPr>
            <a:r>
              <a:rPr lang="en-US" sz="3200" dirty="0" smtClean="0"/>
              <a:t>Clearly communicate membership expectations (classes prior to joining)</a:t>
            </a:r>
          </a:p>
          <a:p>
            <a:pPr lvl="1">
              <a:spcBef>
                <a:spcPts val="1750"/>
              </a:spcBef>
              <a:buClrTx/>
            </a:pPr>
            <a:r>
              <a:rPr lang="en-US" sz="3200" dirty="0" smtClean="0"/>
              <a:t>Be sure the next steps are easy &amp; obvious</a:t>
            </a:r>
          </a:p>
          <a:p>
            <a:pPr lvl="1">
              <a:spcBef>
                <a:spcPts val="1750"/>
              </a:spcBef>
              <a:buClrTx/>
            </a:pPr>
            <a:r>
              <a:rPr lang="en-US" sz="3200" dirty="0" smtClean="0"/>
              <a:t>Grow generous disciples of all ages</a:t>
            </a:r>
            <a:endParaRPr lang="en-US" sz="3200" dirty="0"/>
          </a:p>
        </p:txBody>
      </p:sp>
      <p:sp>
        <p:nvSpPr>
          <p:cNvPr id="6" name="Title 2"/>
          <p:cNvSpPr>
            <a:spLocks noGrp="1"/>
          </p:cNvSpPr>
          <p:nvPr>
            <p:ph type="title"/>
          </p:nvPr>
        </p:nvSpPr>
        <p:spPr>
          <a:xfrm>
            <a:off x="0" y="370331"/>
            <a:ext cx="7315200" cy="715962"/>
          </a:xfrm>
        </p:spPr>
        <p:txBody>
          <a:bodyPr>
            <a:noAutofit/>
          </a:bodyPr>
          <a:lstStyle/>
          <a:p>
            <a:r>
              <a:rPr lang="en-US" sz="4800" b="1" dirty="0" smtClean="0">
                <a:solidFill>
                  <a:schemeClr val="bg1"/>
                </a:solidFill>
              </a:rPr>
              <a:t>Discipleship: Getting Practical</a:t>
            </a:r>
            <a:endParaRPr lang="en-US" sz="4800" b="1" dirty="0">
              <a:solidFill>
                <a:schemeClr val="bg1"/>
              </a:solidFill>
            </a:endParaRPr>
          </a:p>
        </p:txBody>
      </p:sp>
    </p:spTree>
    <p:extLst>
      <p:ext uri="{BB962C8B-B14F-4D97-AF65-F5344CB8AC3E}">
        <p14:creationId xmlns:p14="http://schemas.microsoft.com/office/powerpoint/2010/main" val="1380777896"/>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xEl>
                                              <p:pRg st="1" end="1"/>
                                            </p:txEl>
                                          </p:spTgt>
                                        </p:tgtEl>
                                        <p:attrNameLst>
                                          <p:attrName>style.visibility</p:attrName>
                                        </p:attrNameLst>
                                      </p:cBhvr>
                                      <p:to>
                                        <p:strVal val="visible"/>
                                      </p:to>
                                    </p:set>
                                    <p:anim calcmode="lin" valueType="num">
                                      <p:cBhvr additive="base">
                                        <p:cTn id="13" dur="500" fill="hold"/>
                                        <p:tgtEl>
                                          <p:spTgt spid="2">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2">
                                            <p:txEl>
                                              <p:pRg st="2" end="2"/>
                                            </p:txEl>
                                          </p:spTgt>
                                        </p:tgtEl>
                                        <p:attrNameLst>
                                          <p:attrName>style.visibility</p:attrName>
                                        </p:attrNameLst>
                                      </p:cBhvr>
                                      <p:to>
                                        <p:strVal val="visible"/>
                                      </p:to>
                                    </p:set>
                                    <p:anim calcmode="lin" valueType="num">
                                      <p:cBhvr additive="base">
                                        <p:cTn id="19" dur="500" fill="hold"/>
                                        <p:tgtEl>
                                          <p:spTgt spid="2">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2">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2">
                                            <p:txEl>
                                              <p:pRg st="3" end="3"/>
                                            </p:txEl>
                                          </p:spTgt>
                                        </p:tgtEl>
                                        <p:attrNameLst>
                                          <p:attrName>style.visibility</p:attrName>
                                        </p:attrNameLst>
                                      </p:cBhvr>
                                      <p:to>
                                        <p:strVal val="visible"/>
                                      </p:to>
                                    </p:set>
                                    <p:anim calcmode="lin" valueType="num">
                                      <p:cBhvr additive="base">
                                        <p:cTn id="25" dur="500" fill="hold"/>
                                        <p:tgtEl>
                                          <p:spTgt spid="2">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2">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2">
                                            <p:txEl>
                                              <p:pRg st="4" end="4"/>
                                            </p:txEl>
                                          </p:spTgt>
                                        </p:tgtEl>
                                        <p:attrNameLst>
                                          <p:attrName>style.visibility</p:attrName>
                                        </p:attrNameLst>
                                      </p:cBhvr>
                                      <p:to>
                                        <p:strVal val="visible"/>
                                      </p:to>
                                    </p:set>
                                    <p:anim calcmode="lin" valueType="num">
                                      <p:cBhvr additive="base">
                                        <p:cTn id="31" dur="500" fill="hold"/>
                                        <p:tgtEl>
                                          <p:spTgt spid="2">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2">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21475"/>
            <a:ext cx="7315200" cy="715962"/>
          </a:xfrm>
        </p:spPr>
        <p:txBody>
          <a:bodyPr/>
          <a:lstStyle/>
          <a:p>
            <a:r>
              <a:rPr lang="en-US" b="1" dirty="0" smtClean="0">
                <a:solidFill>
                  <a:schemeClr val="bg1"/>
                </a:solidFill>
              </a:rPr>
              <a:t>Discipleship Path</a:t>
            </a:r>
            <a:endParaRPr lang="en-US" b="1" dirty="0">
              <a:solidFill>
                <a:schemeClr val="bg1"/>
              </a:solidFill>
            </a:endParaRPr>
          </a:p>
        </p:txBody>
      </p:sp>
      <p:sp>
        <p:nvSpPr>
          <p:cNvPr id="3" name="Content Placeholder 2"/>
          <p:cNvSpPr>
            <a:spLocks noGrp="1"/>
          </p:cNvSpPr>
          <p:nvPr>
            <p:ph idx="1"/>
          </p:nvPr>
        </p:nvSpPr>
        <p:spPr>
          <a:xfrm>
            <a:off x="0" y="1871330"/>
            <a:ext cx="9144000" cy="4910470"/>
          </a:xfrm>
        </p:spPr>
        <p:txBody>
          <a:bodyPr/>
          <a:lstStyle/>
          <a:p>
            <a:pPr marL="0" marR="0" lvl="0" indent="0" algn="ctr" defTabSz="914400" eaLnBrk="1" fontAlgn="auto" latinLnBrk="0" hangingPunct="1">
              <a:lnSpc>
                <a:spcPct val="100000"/>
              </a:lnSpc>
              <a:spcBef>
                <a:spcPts val="0"/>
              </a:spcBef>
              <a:spcAft>
                <a:spcPts val="0"/>
              </a:spcAft>
              <a:buClrTx/>
              <a:buSzTx/>
              <a:buFontTx/>
              <a:buNone/>
              <a:tabLst/>
              <a:defRPr/>
            </a:pPr>
            <a:r>
              <a:rPr lang="en-US" sz="4000" dirty="0" smtClean="0"/>
              <a:t>4 G</a:t>
            </a:r>
          </a:p>
          <a:p>
            <a:pPr marL="0" marR="0" lvl="0" indent="0" defTabSz="914400" eaLnBrk="1" fontAlgn="auto" latinLnBrk="0" hangingPunct="1">
              <a:lnSpc>
                <a:spcPct val="100000"/>
              </a:lnSpc>
              <a:spcBef>
                <a:spcPts val="0"/>
              </a:spcBef>
              <a:spcAft>
                <a:spcPts val="0"/>
              </a:spcAft>
              <a:buClrTx/>
              <a:buSzTx/>
              <a:buFontTx/>
              <a:buNone/>
              <a:tabLst/>
              <a:defRPr/>
            </a:pPr>
            <a:endParaRPr lang="en-US" sz="4000" dirty="0"/>
          </a:p>
          <a:p>
            <a:pPr marL="0" marR="0" lvl="0" indent="0" defTabSz="914400" eaLnBrk="1" fontAlgn="auto" latinLnBrk="0" hangingPunct="1">
              <a:lnSpc>
                <a:spcPct val="100000"/>
              </a:lnSpc>
              <a:spcBef>
                <a:spcPts val="0"/>
              </a:spcBef>
              <a:spcAft>
                <a:spcPts val="0"/>
              </a:spcAft>
              <a:buClrTx/>
              <a:buSzTx/>
              <a:buFontTx/>
              <a:buNone/>
              <a:tabLst/>
              <a:defRPr/>
            </a:pPr>
            <a:r>
              <a:rPr lang="en-US" sz="4000" dirty="0" smtClean="0"/>
              <a:t>Gather          Grow           Go           Give</a:t>
            </a:r>
            <a:endParaRPr lang="en-US" sz="4000" dirty="0"/>
          </a:p>
        </p:txBody>
      </p:sp>
      <p:sp>
        <p:nvSpPr>
          <p:cNvPr id="4" name="Right Arrow 3"/>
          <p:cNvSpPr/>
          <p:nvPr/>
        </p:nvSpPr>
        <p:spPr bwMode="auto">
          <a:xfrm>
            <a:off x="1722475" y="3394019"/>
            <a:ext cx="978408" cy="484632"/>
          </a:xfrm>
          <a:prstGeom prst="rightArrow">
            <a:avLst/>
          </a:pr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p:spPr>
        <p:txBody>
          <a:bodyPr vert="horz" wrap="none" lIns="91440" tIns="45720" rIns="91440" bIns="45720" numCol="1" rtlCol="0" anchor="ctr" anchorCtr="0" compatLnSpc="1">
            <a:prstTxWarp prst="textNoShape">
              <a:avLst/>
            </a:prstTxWarp>
          </a:bodyPr>
          <a:lstStyle/>
          <a:p>
            <a:pPr marL="0" marR="0" indent="0" algn="ctr" defTabSz="914400" rtl="0" eaLnBrk="1" fontAlgn="base" latinLnBrk="0" hangingPunct="1">
              <a:lnSpc>
                <a:spcPct val="100000"/>
              </a:lnSpc>
              <a:spcBef>
                <a:spcPct val="0"/>
              </a:spcBef>
              <a:spcAft>
                <a:spcPct val="0"/>
              </a:spcAft>
              <a:buClrTx/>
              <a:buSzTx/>
              <a:buFontTx/>
              <a:buNone/>
              <a:tabLst/>
            </a:pPr>
            <a:endParaRPr kumimoji="0" lang="en-US" sz="2400" b="0" i="0" u="none" strike="noStrike" cap="none" normalizeH="0" baseline="0">
              <a:ln>
                <a:noFill/>
              </a:ln>
              <a:solidFill>
                <a:schemeClr val="tx1"/>
              </a:solidFill>
              <a:effectLst/>
              <a:latin typeface="Arial" charset="0"/>
              <a:ea typeface="ＭＳ Ｐゴシック" charset="0"/>
            </a:endParaRPr>
          </a:p>
        </p:txBody>
      </p:sp>
      <p:sp>
        <p:nvSpPr>
          <p:cNvPr id="5" name="Right Arrow 4"/>
          <p:cNvSpPr/>
          <p:nvPr/>
        </p:nvSpPr>
        <p:spPr bwMode="auto">
          <a:xfrm>
            <a:off x="4423358" y="3394019"/>
            <a:ext cx="978408" cy="484632"/>
          </a:xfrm>
          <a:prstGeom prst="rightArrow">
            <a:avLst/>
          </a:pr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p:spPr>
        <p:txBody>
          <a:bodyPr vert="horz" wrap="none" lIns="91440" tIns="45720" rIns="91440" bIns="45720" numCol="1" rtlCol="0" anchor="ctr" anchorCtr="0" compatLnSpc="1">
            <a:prstTxWarp prst="textNoShape">
              <a:avLst/>
            </a:prstTxWarp>
          </a:bodyPr>
          <a:lstStyle/>
          <a:p>
            <a:pPr marL="0" marR="0" indent="0" algn="ctr" defTabSz="914400" rtl="0" eaLnBrk="1" fontAlgn="base" latinLnBrk="0" hangingPunct="1">
              <a:lnSpc>
                <a:spcPct val="100000"/>
              </a:lnSpc>
              <a:spcBef>
                <a:spcPct val="0"/>
              </a:spcBef>
              <a:spcAft>
                <a:spcPct val="0"/>
              </a:spcAft>
              <a:buClrTx/>
              <a:buSzTx/>
              <a:buFontTx/>
              <a:buNone/>
              <a:tabLst/>
            </a:pPr>
            <a:endParaRPr kumimoji="0" lang="en-US" sz="2400" b="0" i="0" u="none" strike="noStrike" cap="none" normalizeH="0" baseline="0">
              <a:ln>
                <a:noFill/>
              </a:ln>
              <a:solidFill>
                <a:schemeClr val="tx1"/>
              </a:solidFill>
              <a:effectLst/>
              <a:latin typeface="Arial" charset="0"/>
              <a:ea typeface="ＭＳ Ｐゴシック" charset="0"/>
            </a:endParaRPr>
          </a:p>
        </p:txBody>
      </p:sp>
      <p:sp>
        <p:nvSpPr>
          <p:cNvPr id="6" name="Right Arrow 5"/>
          <p:cNvSpPr/>
          <p:nvPr/>
        </p:nvSpPr>
        <p:spPr bwMode="auto">
          <a:xfrm>
            <a:off x="6635037" y="3402419"/>
            <a:ext cx="978408" cy="484632"/>
          </a:xfrm>
          <a:prstGeom prst="rightArrow">
            <a:avLst/>
          </a:pr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p:spPr>
        <p:txBody>
          <a:bodyPr vert="horz" wrap="none" lIns="91440" tIns="45720" rIns="91440" bIns="45720" numCol="1" rtlCol="0" anchor="ctr" anchorCtr="0" compatLnSpc="1">
            <a:prstTxWarp prst="textNoShape">
              <a:avLst/>
            </a:prstTxWarp>
          </a:bodyPr>
          <a:lstStyle/>
          <a:p>
            <a:pPr marL="0" marR="0" indent="0" algn="ctr" defTabSz="914400" rtl="0" eaLnBrk="1" fontAlgn="base" latinLnBrk="0" hangingPunct="1">
              <a:lnSpc>
                <a:spcPct val="100000"/>
              </a:lnSpc>
              <a:spcBef>
                <a:spcPct val="0"/>
              </a:spcBef>
              <a:spcAft>
                <a:spcPct val="0"/>
              </a:spcAft>
              <a:buClrTx/>
              <a:buSzTx/>
              <a:buFontTx/>
              <a:buNone/>
              <a:tabLst/>
            </a:pPr>
            <a:endParaRPr kumimoji="0" lang="en-US" sz="2400" b="0" i="0" u="none" strike="noStrike" cap="none" normalizeH="0" baseline="0">
              <a:ln>
                <a:noFill/>
              </a:ln>
              <a:solidFill>
                <a:schemeClr val="tx1"/>
              </a:solidFill>
              <a:effectLst/>
              <a:latin typeface="Arial" charset="0"/>
              <a:ea typeface="ＭＳ Ｐゴシック" charset="0"/>
            </a:endParaRPr>
          </a:p>
        </p:txBody>
      </p:sp>
    </p:spTree>
    <p:extLst>
      <p:ext uri="{BB962C8B-B14F-4D97-AF65-F5344CB8AC3E}">
        <p14:creationId xmlns:p14="http://schemas.microsoft.com/office/powerpoint/2010/main" val="1434684663"/>
      </p:ext>
    </p:extLst>
  </p:cSld>
  <p:clrMapOvr>
    <a:masterClrMapping/>
  </p:clrMapOvr>
  <p:transition>
    <p:fade/>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1536700" y="2324099"/>
            <a:ext cx="6235700" cy="3814223"/>
          </a:xfrm>
        </p:spPr>
        <p:txBody>
          <a:bodyPr/>
          <a:lstStyle/>
          <a:p>
            <a:pPr marL="457200" indent="-457200">
              <a:spcBef>
                <a:spcPts val="3200"/>
              </a:spcBef>
              <a:buClr>
                <a:srgbClr val="540000"/>
              </a:buClr>
              <a:buFont typeface="Wingdings" charset="2"/>
              <a:buChar char="§"/>
            </a:pPr>
            <a:r>
              <a:rPr lang="en-US" sz="3500" dirty="0"/>
              <a:t>Spiritual Leader</a:t>
            </a:r>
          </a:p>
          <a:p>
            <a:pPr marL="457200" indent="-457200">
              <a:spcBef>
                <a:spcPts val="3200"/>
              </a:spcBef>
              <a:buClr>
                <a:srgbClr val="540000"/>
              </a:buClr>
              <a:buFont typeface="Wingdings" charset="2"/>
              <a:buChar char="§"/>
            </a:pPr>
            <a:r>
              <a:rPr lang="en-US" sz="3500" dirty="0"/>
              <a:t>Primary Communicator of the Gospel and God’s call for our lives</a:t>
            </a:r>
          </a:p>
          <a:p>
            <a:endParaRPr lang="en-US" dirty="0"/>
          </a:p>
        </p:txBody>
      </p:sp>
      <p:sp>
        <p:nvSpPr>
          <p:cNvPr id="2" name="Title 1"/>
          <p:cNvSpPr>
            <a:spLocks noGrp="1"/>
          </p:cNvSpPr>
          <p:nvPr>
            <p:ph type="title"/>
          </p:nvPr>
        </p:nvSpPr>
        <p:spPr>
          <a:xfrm>
            <a:off x="470688" y="463446"/>
            <a:ext cx="8292312" cy="548640"/>
          </a:xfrm>
        </p:spPr>
        <p:txBody>
          <a:bodyPr>
            <a:noAutofit/>
          </a:bodyPr>
          <a:lstStyle/>
          <a:p>
            <a:r>
              <a:rPr lang="en-US" sz="4000" b="1" dirty="0" smtClean="0">
                <a:solidFill>
                  <a:schemeClr val="bg1"/>
                </a:solidFill>
              </a:rPr>
              <a:t>Role of the Pastor:</a:t>
            </a:r>
            <a:br>
              <a:rPr lang="en-US" sz="4000" b="1" dirty="0" smtClean="0">
                <a:solidFill>
                  <a:schemeClr val="bg1"/>
                </a:solidFill>
              </a:rPr>
            </a:br>
            <a:r>
              <a:rPr lang="en-US" sz="4000" b="1" dirty="0" smtClean="0">
                <a:solidFill>
                  <a:schemeClr val="bg1"/>
                </a:solidFill>
                <a:latin typeface="+mn-lt"/>
              </a:rPr>
              <a:t>to make disciples of Jesus Christ</a:t>
            </a:r>
            <a:endParaRPr lang="en-US" sz="4000" b="1" dirty="0">
              <a:solidFill>
                <a:schemeClr val="bg1"/>
              </a:solidFill>
            </a:endParaRPr>
          </a:p>
        </p:txBody>
      </p:sp>
    </p:spTree>
    <p:extLst>
      <p:ext uri="{BB962C8B-B14F-4D97-AF65-F5344CB8AC3E}">
        <p14:creationId xmlns:p14="http://schemas.microsoft.com/office/powerpoint/2010/main" val="224497443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6" name="Content Placeholder 5"/>
          <p:cNvPicPr>
            <a:picLocks noGrp="1" noChangeAspect="1"/>
          </p:cNvPicPr>
          <p:nvPr>
            <p:ph idx="1"/>
          </p:nvPr>
        </p:nvPicPr>
        <p:blipFill>
          <a:blip r:embed="rId3"/>
          <a:stretch>
            <a:fillRect/>
          </a:stretch>
        </p:blipFill>
        <p:spPr>
          <a:xfrm>
            <a:off x="2466753" y="113294"/>
            <a:ext cx="4338084" cy="6801875"/>
          </a:xfrm>
          <a:prstGeom prst="rect">
            <a:avLst/>
          </a:prstGeom>
        </p:spPr>
      </p:pic>
    </p:spTree>
    <p:extLst>
      <p:ext uri="{BB962C8B-B14F-4D97-AF65-F5344CB8AC3E}">
        <p14:creationId xmlns:p14="http://schemas.microsoft.com/office/powerpoint/2010/main" val="122411316"/>
      </p:ext>
    </p:extLst>
  </p:cSld>
  <p:clrMapOvr>
    <a:masterClrMapping/>
  </p:clrMapOvr>
  <p:transition>
    <p:fade/>
  </p:transition>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noChangeAspect="1"/>
          </p:cNvGraphicFramePr>
          <p:nvPr>
            <p:ph idx="1"/>
          </p:nvPr>
        </p:nvGraphicFramePr>
        <p:xfrm>
          <a:off x="823913" y="1839913"/>
          <a:ext cx="7518400" cy="3413125"/>
        </p:xfrm>
        <a:graphic>
          <a:graphicData uri="http://schemas.openxmlformats.org/presentationml/2006/ole">
            <mc:AlternateContent xmlns:mc="http://schemas.openxmlformats.org/markup-compatibility/2006">
              <mc:Choice xmlns:v="urn:schemas-microsoft-com:vml" Requires="v">
                <p:oleObj spid="_x0000_s1043" name="Photo Editor Photo" r:id="rId4" imgW="10155067" imgH="4610744" progId="MSPhotoEd.3">
                  <p:embed/>
                </p:oleObj>
              </mc:Choice>
              <mc:Fallback>
                <p:oleObj name="Photo Editor Photo" r:id="rId4" imgW="10155067" imgH="4610744" progId="MSPhotoEd.3">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23913" y="1839913"/>
                        <a:ext cx="7518400" cy="34131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oleObj>
              </mc:Fallback>
            </mc:AlternateContent>
          </a:graphicData>
        </a:graphic>
      </p:graphicFrame>
      <p:sp>
        <p:nvSpPr>
          <p:cNvPr id="3" name="Title 2"/>
          <p:cNvSpPr>
            <a:spLocks noGrp="1"/>
          </p:cNvSpPr>
          <p:nvPr>
            <p:ph type="title"/>
          </p:nvPr>
        </p:nvSpPr>
        <p:spPr/>
        <p:txBody>
          <a:bodyPr/>
          <a:lstStyle/>
          <a:p>
            <a:r>
              <a:rPr lang="en-US" b="1" dirty="0"/>
              <a:t>The Rise of Spiritual Leaders</a:t>
            </a:r>
            <a:r>
              <a:rPr lang="en-US" dirty="0"/>
              <a:t>…</a:t>
            </a:r>
          </a:p>
        </p:txBody>
      </p:sp>
    </p:spTree>
    <p:extLst>
      <p:ext uri="{BB962C8B-B14F-4D97-AF65-F5344CB8AC3E}">
        <p14:creationId xmlns:p14="http://schemas.microsoft.com/office/powerpoint/2010/main" val="291104124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54259" y="391596"/>
            <a:ext cx="7315200" cy="715962"/>
          </a:xfrm>
        </p:spPr>
        <p:txBody>
          <a:bodyPr>
            <a:noAutofit/>
          </a:bodyPr>
          <a:lstStyle/>
          <a:p>
            <a:r>
              <a:rPr lang="en-US" sz="4800" b="1" dirty="0" smtClean="0">
                <a:solidFill>
                  <a:schemeClr val="bg1"/>
                </a:solidFill>
              </a:rPr>
              <a:t>Leadership: Getting Practical</a:t>
            </a:r>
            <a:endParaRPr lang="en-US" sz="4800" b="1" dirty="0">
              <a:solidFill>
                <a:schemeClr val="bg1"/>
              </a:solidFill>
            </a:endParaRPr>
          </a:p>
        </p:txBody>
      </p:sp>
      <p:sp>
        <p:nvSpPr>
          <p:cNvPr id="2" name="Content Placeholder 1"/>
          <p:cNvSpPr>
            <a:spLocks noGrp="1"/>
          </p:cNvSpPr>
          <p:nvPr>
            <p:ph sz="quarter" idx="1"/>
          </p:nvPr>
        </p:nvSpPr>
        <p:spPr>
          <a:xfrm>
            <a:off x="1164082" y="2362200"/>
            <a:ext cx="7601966" cy="4283517"/>
          </a:xfrm>
        </p:spPr>
        <p:txBody>
          <a:bodyPr/>
          <a:lstStyle/>
          <a:p>
            <a:pPr marL="0" indent="0">
              <a:buNone/>
            </a:pPr>
            <a:r>
              <a:rPr lang="en-US" sz="3600" b="1" dirty="0" smtClean="0"/>
              <a:t>It starts with the Pastor</a:t>
            </a:r>
          </a:p>
          <a:p>
            <a:pPr marL="594360">
              <a:spcBef>
                <a:spcPts val="1200"/>
              </a:spcBef>
              <a:buFont typeface="Arial"/>
              <a:buChar char="•"/>
            </a:pPr>
            <a:r>
              <a:rPr lang="en-US" sz="3200" dirty="0"/>
              <a:t>Lead the way in generous giving</a:t>
            </a:r>
          </a:p>
          <a:p>
            <a:pPr marL="594360">
              <a:spcBef>
                <a:spcPts val="1200"/>
              </a:spcBef>
              <a:buFont typeface="Arial"/>
              <a:buChar char="•"/>
            </a:pPr>
            <a:r>
              <a:rPr lang="en-US" sz="3200" dirty="0" smtClean="0"/>
              <a:t>Share your </a:t>
            </a:r>
            <a:r>
              <a:rPr lang="en-US" sz="3200" dirty="0"/>
              <a:t>giving with the congregation</a:t>
            </a:r>
          </a:p>
          <a:p>
            <a:pPr marL="594360">
              <a:spcBef>
                <a:spcPts val="1200"/>
              </a:spcBef>
              <a:buFont typeface="Arial"/>
              <a:buChar char="•"/>
            </a:pPr>
            <a:r>
              <a:rPr lang="en-US" sz="3200" dirty="0" smtClean="0"/>
              <a:t>Know who </a:t>
            </a:r>
            <a:r>
              <a:rPr lang="en-US" sz="3200" dirty="0"/>
              <a:t>gives what to the </a:t>
            </a:r>
            <a:r>
              <a:rPr lang="en-US" sz="3200" dirty="0" smtClean="0"/>
              <a:t>church</a:t>
            </a:r>
          </a:p>
          <a:p>
            <a:pPr marL="594360">
              <a:spcBef>
                <a:spcPts val="1200"/>
              </a:spcBef>
              <a:buFont typeface="Arial"/>
              <a:buChar char="•"/>
            </a:pPr>
            <a:r>
              <a:rPr lang="en-US" sz="3200" dirty="0" smtClean="0"/>
              <a:t>Don</a:t>
            </a:r>
            <a:r>
              <a:rPr lang="mr-IN" sz="3200" dirty="0" smtClean="0"/>
              <a:t>’</a:t>
            </a:r>
            <a:r>
              <a:rPr lang="en-US" sz="3200" dirty="0" smtClean="0"/>
              <a:t>t go it alone!</a:t>
            </a:r>
            <a:endParaRPr lang="en-US" sz="3200" dirty="0"/>
          </a:p>
          <a:p>
            <a:pPr marL="594360"/>
            <a:endParaRPr lang="en-US" dirty="0"/>
          </a:p>
        </p:txBody>
      </p:sp>
    </p:spTree>
    <p:extLst>
      <p:ext uri="{BB962C8B-B14F-4D97-AF65-F5344CB8AC3E}">
        <p14:creationId xmlns:p14="http://schemas.microsoft.com/office/powerpoint/2010/main" val="320011069"/>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32994" y="349066"/>
            <a:ext cx="7315200" cy="715962"/>
          </a:xfrm>
        </p:spPr>
        <p:txBody>
          <a:bodyPr>
            <a:noAutofit/>
          </a:bodyPr>
          <a:lstStyle/>
          <a:p>
            <a:r>
              <a:rPr lang="en-US" sz="4800" b="1" dirty="0" smtClean="0">
                <a:solidFill>
                  <a:schemeClr val="bg1"/>
                </a:solidFill>
              </a:rPr>
              <a:t>Leadership: Getting Practical</a:t>
            </a:r>
            <a:endParaRPr lang="en-US" sz="4800" b="1" dirty="0">
              <a:solidFill>
                <a:schemeClr val="bg1"/>
              </a:solidFill>
            </a:endParaRPr>
          </a:p>
        </p:txBody>
      </p:sp>
      <p:sp>
        <p:nvSpPr>
          <p:cNvPr id="2" name="Content Placeholder 1"/>
          <p:cNvSpPr>
            <a:spLocks noGrp="1"/>
          </p:cNvSpPr>
          <p:nvPr>
            <p:ph sz="quarter" idx="1"/>
          </p:nvPr>
        </p:nvSpPr>
        <p:spPr>
          <a:xfrm>
            <a:off x="1164082" y="1812482"/>
            <a:ext cx="7601966" cy="4283517"/>
          </a:xfrm>
        </p:spPr>
        <p:txBody>
          <a:bodyPr/>
          <a:lstStyle/>
          <a:p>
            <a:pPr marL="0" indent="0">
              <a:buNone/>
            </a:pPr>
            <a:r>
              <a:rPr lang="en-US" sz="3600" b="1" dirty="0" smtClean="0"/>
              <a:t>Getting the right Leaders in place:</a:t>
            </a:r>
          </a:p>
          <a:p>
            <a:pPr lvl="1">
              <a:buFont typeface="Arial"/>
              <a:buChar char="•"/>
            </a:pPr>
            <a:r>
              <a:rPr lang="en-US" sz="3200" dirty="0" smtClean="0"/>
              <a:t>Lay Leadership/Nominating Process</a:t>
            </a:r>
          </a:p>
          <a:p>
            <a:pPr lvl="1">
              <a:buFont typeface="Arial"/>
              <a:buChar char="•"/>
            </a:pPr>
            <a:r>
              <a:rPr lang="en-US" sz="3200" dirty="0" smtClean="0"/>
              <a:t>Key Leaders in place</a:t>
            </a:r>
          </a:p>
          <a:p>
            <a:pPr lvl="1">
              <a:buFont typeface="Arial"/>
              <a:buChar char="•"/>
            </a:pPr>
            <a:r>
              <a:rPr lang="en-US" sz="3200" dirty="0" smtClean="0"/>
              <a:t>Leadership Covenant</a:t>
            </a:r>
          </a:p>
          <a:p>
            <a:pPr lvl="1">
              <a:buFont typeface="Arial"/>
              <a:buChar char="•"/>
            </a:pPr>
            <a:r>
              <a:rPr lang="en-US" sz="3200" dirty="0" smtClean="0"/>
              <a:t>Commissioning Service</a:t>
            </a:r>
          </a:p>
          <a:p>
            <a:pPr lvl="1">
              <a:buFont typeface="Arial"/>
              <a:buChar char="•"/>
            </a:pPr>
            <a:r>
              <a:rPr lang="en-US" sz="3200" dirty="0" smtClean="0"/>
              <a:t>They are ALL IN Ambassadors</a:t>
            </a:r>
          </a:p>
          <a:p>
            <a:endParaRPr lang="en-US" dirty="0"/>
          </a:p>
        </p:txBody>
      </p:sp>
    </p:spTree>
    <p:extLst>
      <p:ext uri="{BB962C8B-B14F-4D97-AF65-F5344CB8AC3E}">
        <p14:creationId xmlns:p14="http://schemas.microsoft.com/office/powerpoint/2010/main" val="168120234"/>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xEl>
                                              <p:pRg st="1" end="1"/>
                                            </p:txEl>
                                          </p:spTgt>
                                        </p:tgtEl>
                                        <p:attrNameLst>
                                          <p:attrName>style.visibility</p:attrName>
                                        </p:attrNameLst>
                                      </p:cBhvr>
                                      <p:to>
                                        <p:strVal val="visible"/>
                                      </p:to>
                                    </p:set>
                                    <p:anim calcmode="lin" valueType="num">
                                      <p:cBhvr additive="base">
                                        <p:cTn id="13" dur="500" fill="hold"/>
                                        <p:tgtEl>
                                          <p:spTgt spid="2">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2">
                                            <p:txEl>
                                              <p:pRg st="2" end="2"/>
                                            </p:txEl>
                                          </p:spTgt>
                                        </p:tgtEl>
                                        <p:attrNameLst>
                                          <p:attrName>style.visibility</p:attrName>
                                        </p:attrNameLst>
                                      </p:cBhvr>
                                      <p:to>
                                        <p:strVal val="visible"/>
                                      </p:to>
                                    </p:set>
                                    <p:anim calcmode="lin" valueType="num">
                                      <p:cBhvr additive="base">
                                        <p:cTn id="19" dur="500" fill="hold"/>
                                        <p:tgtEl>
                                          <p:spTgt spid="2">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2">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2">
                                            <p:txEl>
                                              <p:pRg st="3" end="3"/>
                                            </p:txEl>
                                          </p:spTgt>
                                        </p:tgtEl>
                                        <p:attrNameLst>
                                          <p:attrName>style.visibility</p:attrName>
                                        </p:attrNameLst>
                                      </p:cBhvr>
                                      <p:to>
                                        <p:strVal val="visible"/>
                                      </p:to>
                                    </p:set>
                                    <p:anim calcmode="lin" valueType="num">
                                      <p:cBhvr additive="base">
                                        <p:cTn id="25" dur="500" fill="hold"/>
                                        <p:tgtEl>
                                          <p:spTgt spid="2">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2">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2">
                                            <p:txEl>
                                              <p:pRg st="4" end="4"/>
                                            </p:txEl>
                                          </p:spTgt>
                                        </p:tgtEl>
                                        <p:attrNameLst>
                                          <p:attrName>style.visibility</p:attrName>
                                        </p:attrNameLst>
                                      </p:cBhvr>
                                      <p:to>
                                        <p:strVal val="visible"/>
                                      </p:to>
                                    </p:set>
                                    <p:anim calcmode="lin" valueType="num">
                                      <p:cBhvr additive="base">
                                        <p:cTn id="31" dur="500" fill="hold"/>
                                        <p:tgtEl>
                                          <p:spTgt spid="2">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2">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2">
                                            <p:txEl>
                                              <p:pRg st="5" end="5"/>
                                            </p:txEl>
                                          </p:spTgt>
                                        </p:tgtEl>
                                        <p:attrNameLst>
                                          <p:attrName>style.visibility</p:attrName>
                                        </p:attrNameLst>
                                      </p:cBhvr>
                                      <p:to>
                                        <p:strVal val="visible"/>
                                      </p:to>
                                    </p:set>
                                    <p:anim calcmode="lin" valueType="num">
                                      <p:cBhvr additive="base">
                                        <p:cTn id="37" dur="500" fill="hold"/>
                                        <p:tgtEl>
                                          <p:spTgt spid="2">
                                            <p:txEl>
                                              <p:pRg st="5" end="5"/>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2">
                                            <p:txEl>
                                              <p:pRg st="5" end="5"/>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70331"/>
            <a:ext cx="7315200" cy="715962"/>
          </a:xfrm>
        </p:spPr>
        <p:txBody>
          <a:bodyPr/>
          <a:lstStyle/>
          <a:p>
            <a:r>
              <a:rPr lang="en-US" b="1" dirty="0" smtClean="0">
                <a:solidFill>
                  <a:schemeClr val="bg1"/>
                </a:solidFill>
              </a:rPr>
              <a:t>Leadership Covenant</a:t>
            </a:r>
            <a:endParaRPr lang="en-US" b="1" dirty="0">
              <a:solidFill>
                <a:schemeClr val="bg1"/>
              </a:solidFill>
            </a:endParaRPr>
          </a:p>
        </p:txBody>
      </p:sp>
      <p:sp>
        <p:nvSpPr>
          <p:cNvPr id="4" name="Content Placeholder 2"/>
          <p:cNvSpPr>
            <a:spLocks noGrp="1"/>
          </p:cNvSpPr>
          <p:nvPr>
            <p:ph idx="1"/>
          </p:nvPr>
        </p:nvSpPr>
        <p:spPr>
          <a:xfrm>
            <a:off x="446088" y="2026130"/>
            <a:ext cx="8528050" cy="5278437"/>
          </a:xfrm>
        </p:spPr>
        <p:txBody>
          <a:bodyPr>
            <a:normAutofit/>
          </a:bodyPr>
          <a:lstStyle/>
          <a:p>
            <a:pPr marL="0" indent="0">
              <a:buNone/>
            </a:pPr>
            <a:r>
              <a:rPr lang="en-US" sz="2400" b="1" dirty="0" smtClean="0"/>
              <a:t>We believe we are created in the image of a generous and loving God</a:t>
            </a:r>
          </a:p>
          <a:p>
            <a:pPr marL="0" indent="0">
              <a:buNone/>
            </a:pPr>
            <a:r>
              <a:rPr lang="en-US" sz="2400" b="1" dirty="0" smtClean="0"/>
              <a:t>We believe all we have comes from God</a:t>
            </a:r>
          </a:p>
          <a:p>
            <a:pPr marL="0" indent="0">
              <a:buNone/>
            </a:pPr>
            <a:r>
              <a:rPr lang="en-US" sz="2400" b="1" dirty="0" smtClean="0"/>
              <a:t>We believe God calls us to be generous</a:t>
            </a:r>
          </a:p>
          <a:p>
            <a:pPr marL="0" indent="0">
              <a:buNone/>
            </a:pPr>
            <a:r>
              <a:rPr lang="en-US" sz="2400" b="1" dirty="0" smtClean="0"/>
              <a:t>We commit to </a:t>
            </a:r>
          </a:p>
          <a:p>
            <a:pPr marL="0" indent="0">
              <a:buNone/>
            </a:pPr>
            <a:r>
              <a:rPr lang="en-US" sz="2400" b="1" dirty="0"/>
              <a:t>	</a:t>
            </a:r>
            <a:r>
              <a:rPr lang="en-US" sz="2400" b="1" dirty="0" smtClean="0"/>
              <a:t>Giving God the first portion</a:t>
            </a:r>
          </a:p>
          <a:p>
            <a:pPr marL="0" indent="0">
              <a:buNone/>
            </a:pPr>
            <a:r>
              <a:rPr lang="en-US" sz="2400" b="1" dirty="0"/>
              <a:t>	</a:t>
            </a:r>
            <a:r>
              <a:rPr lang="en-US" sz="2400" b="1" dirty="0" smtClean="0"/>
              <a:t>Nurturing and deepening our spiritual relationship</a:t>
            </a:r>
          </a:p>
          <a:p>
            <a:pPr marL="0" indent="0">
              <a:buNone/>
            </a:pPr>
            <a:r>
              <a:rPr lang="en-US" sz="2400" b="1" dirty="0"/>
              <a:t>	</a:t>
            </a:r>
            <a:r>
              <a:rPr lang="en-US" sz="2400" b="1" dirty="0" smtClean="0"/>
              <a:t>Working toward a tithe and, if possible, beyond a tithe</a:t>
            </a:r>
          </a:p>
          <a:p>
            <a:pPr marL="0" indent="0">
              <a:buNone/>
            </a:pPr>
            <a:r>
              <a:rPr lang="en-US" sz="2400" b="1" dirty="0" smtClean="0"/>
              <a:t>We invite you to join us</a:t>
            </a:r>
          </a:p>
          <a:p>
            <a:pPr marL="0" indent="0">
              <a:buNone/>
            </a:pPr>
            <a:endParaRPr lang="en-US" b="1" dirty="0"/>
          </a:p>
        </p:txBody>
      </p:sp>
    </p:spTree>
    <p:extLst>
      <p:ext uri="{BB962C8B-B14F-4D97-AF65-F5344CB8AC3E}">
        <p14:creationId xmlns:p14="http://schemas.microsoft.com/office/powerpoint/2010/main" val="1838924588"/>
      </p:ext>
    </p:extLst>
  </p:cSld>
  <p:clrMapOvr>
    <a:masterClrMapping/>
  </p:clrMapOvr>
  <p:transition>
    <p:fade/>
  </p:transition>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Primary Communicator</a:t>
            </a:r>
            <a:endParaRPr lang="en-US" sz="4800" b="1" dirty="0"/>
          </a:p>
        </p:txBody>
      </p:sp>
      <p:sp>
        <p:nvSpPr>
          <p:cNvPr id="3" name="Content Placeholder 2"/>
          <p:cNvSpPr>
            <a:spLocks noGrp="1"/>
          </p:cNvSpPr>
          <p:nvPr>
            <p:ph idx="1"/>
          </p:nvPr>
        </p:nvSpPr>
        <p:spPr>
          <a:xfrm>
            <a:off x="821055" y="2447090"/>
            <a:ext cx="7520940" cy="3904366"/>
          </a:xfrm>
        </p:spPr>
        <p:txBody>
          <a:bodyPr/>
          <a:lstStyle/>
          <a:p>
            <a:pPr marL="0" indent="0" algn="ctr">
              <a:buNone/>
            </a:pPr>
            <a:r>
              <a:rPr lang="en-US" sz="4000" i="1" dirty="0"/>
              <a:t>We cannot talk about our role as pastors without talking about </a:t>
            </a:r>
            <a:r>
              <a:rPr lang="en-US" sz="4000" i="1" dirty="0" smtClean="0"/>
              <a:t>the task of preaching</a:t>
            </a:r>
            <a:r>
              <a:rPr lang="en-US" sz="4000" i="1" dirty="0"/>
              <a:t>.</a:t>
            </a:r>
            <a:endParaRPr lang="en-US" sz="4000" dirty="0"/>
          </a:p>
          <a:p>
            <a:pPr marL="0" indent="0">
              <a:buNone/>
            </a:pPr>
            <a:endParaRPr lang="en-US" dirty="0"/>
          </a:p>
        </p:txBody>
      </p:sp>
    </p:spTree>
    <p:extLst>
      <p:ext uri="{BB962C8B-B14F-4D97-AF65-F5344CB8AC3E}">
        <p14:creationId xmlns:p14="http://schemas.microsoft.com/office/powerpoint/2010/main" val="151048920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4259" y="285270"/>
            <a:ext cx="7315200" cy="715962"/>
          </a:xfrm>
        </p:spPr>
        <p:txBody>
          <a:bodyPr/>
          <a:lstStyle/>
          <a:p>
            <a:r>
              <a:rPr lang="en-US" dirty="0" smtClean="0">
                <a:solidFill>
                  <a:schemeClr val="bg1"/>
                </a:solidFill>
              </a:rPr>
              <a:t>Remember</a:t>
            </a:r>
            <a:endParaRPr lang="en-US" dirty="0">
              <a:solidFill>
                <a:schemeClr val="bg1"/>
              </a:solidFill>
            </a:endParaRPr>
          </a:p>
        </p:txBody>
      </p:sp>
      <p:sp>
        <p:nvSpPr>
          <p:cNvPr id="4" name="Content Placeholder 3"/>
          <p:cNvSpPr>
            <a:spLocks noGrp="1"/>
          </p:cNvSpPr>
          <p:nvPr>
            <p:ph idx="1"/>
          </p:nvPr>
        </p:nvSpPr>
        <p:spPr>
          <a:xfrm>
            <a:off x="998538" y="2514600"/>
            <a:ext cx="7315200" cy="3637919"/>
          </a:xfrm>
          <a:prstGeom prst="rect">
            <a:avLst/>
          </a:prstGeom>
        </p:spPr>
        <p:txBody>
          <a:bodyPr wrap="square">
            <a:spAutoFit/>
          </a:bodyPr>
          <a:lstStyle/>
          <a:p>
            <a:pPr marL="0" indent="0" algn="just">
              <a:buNone/>
            </a:pPr>
            <a:r>
              <a:rPr lang="is-IS" sz="2400" b="1" dirty="0" smtClean="0"/>
              <a:t>…</a:t>
            </a:r>
            <a:r>
              <a:rPr lang="en-US" sz="2400" b="1" dirty="0" smtClean="0"/>
              <a:t>all </a:t>
            </a:r>
            <a:r>
              <a:rPr lang="en-US" sz="2400" b="1" dirty="0"/>
              <a:t>people are created in the image of a loving, giving, and generous God.  We believe real life, true liberty, and eternal joy are only realized when we live lives of abundant generosity and sacrificial love.  </a:t>
            </a:r>
            <a:endParaRPr lang="en-US" sz="2400" b="1" dirty="0" smtClean="0"/>
          </a:p>
          <a:p>
            <a:pPr marL="0" indent="0" algn="just">
              <a:buNone/>
            </a:pPr>
            <a:endParaRPr lang="en-US" sz="2400" b="1" dirty="0"/>
          </a:p>
          <a:p>
            <a:pPr marL="0" indent="0" algn="just">
              <a:buNone/>
            </a:pPr>
            <a:endParaRPr lang="en-US" sz="2400" b="1" dirty="0" smtClean="0"/>
          </a:p>
          <a:p>
            <a:pPr marL="0" indent="0" algn="just">
              <a:buNone/>
            </a:pPr>
            <a:endParaRPr lang="en-US" sz="2400" b="1" dirty="0"/>
          </a:p>
          <a:p>
            <a:pPr marL="0" indent="0" algn="just">
              <a:buNone/>
            </a:pPr>
            <a:r>
              <a:rPr lang="en-US" sz="4000" b="1" dirty="0" smtClean="0"/>
              <a:t>Do You Really Believe this?</a:t>
            </a:r>
            <a:r>
              <a:rPr lang="en-US" sz="2400" b="1" dirty="0" smtClean="0"/>
              <a:t> </a:t>
            </a:r>
            <a:endParaRPr lang="en-US" sz="2400" b="1" dirty="0"/>
          </a:p>
        </p:txBody>
      </p:sp>
    </p:spTree>
    <p:extLst>
      <p:ext uri="{BB962C8B-B14F-4D97-AF65-F5344CB8AC3E}">
        <p14:creationId xmlns:p14="http://schemas.microsoft.com/office/powerpoint/2010/main" val="222067646"/>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ssolv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849" y="327801"/>
            <a:ext cx="7315200" cy="715962"/>
          </a:xfrm>
        </p:spPr>
        <p:txBody>
          <a:bodyPr>
            <a:normAutofit fontScale="90000"/>
          </a:bodyPr>
          <a:lstStyle/>
          <a:p>
            <a:r>
              <a:rPr lang="en-US" sz="4800" b="1" dirty="0" smtClean="0">
                <a:solidFill>
                  <a:schemeClr val="bg1"/>
                </a:solidFill>
              </a:rPr>
              <a:t>Preaching</a:t>
            </a:r>
            <a:endParaRPr lang="en-US" sz="4800" b="1" dirty="0">
              <a:solidFill>
                <a:schemeClr val="bg1"/>
              </a:solidFill>
            </a:endParaRPr>
          </a:p>
        </p:txBody>
      </p:sp>
      <p:sp>
        <p:nvSpPr>
          <p:cNvPr id="3" name="Content Placeholder 2"/>
          <p:cNvSpPr>
            <a:spLocks noGrp="1"/>
          </p:cNvSpPr>
          <p:nvPr>
            <p:ph idx="1"/>
          </p:nvPr>
        </p:nvSpPr>
        <p:spPr>
          <a:xfrm>
            <a:off x="998538" y="1919177"/>
            <a:ext cx="7315200" cy="4267200"/>
          </a:xfrm>
        </p:spPr>
        <p:txBody>
          <a:bodyPr>
            <a:noAutofit/>
          </a:bodyPr>
          <a:lstStyle/>
          <a:p>
            <a:pPr marL="225425" lvl="4" indent="0">
              <a:spcBef>
                <a:spcPts val="3200"/>
              </a:spcBef>
              <a:buClr>
                <a:srgbClr val="540000"/>
              </a:buClr>
              <a:buNone/>
            </a:pPr>
            <a:r>
              <a:rPr lang="en-US" sz="3600" b="1" dirty="0" smtClean="0"/>
              <a:t>Answers</a:t>
            </a:r>
            <a:r>
              <a:rPr lang="en-US" sz="3600" b="1" dirty="0"/>
              <a:t>: Why Give?</a:t>
            </a:r>
            <a:endParaRPr lang="en-US" sz="3500" b="1" dirty="0" smtClean="0"/>
          </a:p>
          <a:p>
            <a:pPr marL="728345" lvl="5">
              <a:spcBef>
                <a:spcPts val="800"/>
              </a:spcBef>
              <a:buClr>
                <a:srgbClr val="540000"/>
              </a:buClr>
              <a:buFont typeface="Wingdings" charset="2"/>
              <a:buChar char="§"/>
            </a:pPr>
            <a:r>
              <a:rPr lang="en-US" sz="3300" b="1" dirty="0" smtClean="0"/>
              <a:t>When we give, we participate in God’s ongoing work in the world</a:t>
            </a:r>
          </a:p>
          <a:p>
            <a:pPr marL="728345" lvl="5">
              <a:spcBef>
                <a:spcPts val="800"/>
              </a:spcBef>
              <a:buClr>
                <a:srgbClr val="540000"/>
              </a:buClr>
              <a:buFont typeface="Wingdings" charset="2"/>
              <a:buChar char="§"/>
            </a:pPr>
            <a:r>
              <a:rPr lang="en-US" sz="3300" b="1" dirty="0" smtClean="0"/>
              <a:t>We give out of gratitude</a:t>
            </a:r>
            <a:endParaRPr lang="en-US" sz="3300" dirty="0" smtClean="0">
              <a:solidFill>
                <a:srgbClr val="ECC577"/>
              </a:solidFill>
            </a:endParaRPr>
          </a:p>
          <a:p>
            <a:pPr marL="0" indent="0" algn="ctr">
              <a:spcBef>
                <a:spcPts val="2000"/>
              </a:spcBef>
              <a:buNone/>
            </a:pPr>
            <a:r>
              <a:rPr lang="en-US" sz="3500" i="1" dirty="0" smtClean="0">
                <a:solidFill>
                  <a:srgbClr val="073E43"/>
                </a:solidFill>
              </a:rPr>
              <a:t>“Generosity </a:t>
            </a:r>
            <a:r>
              <a:rPr lang="en-US" sz="3500" i="1" dirty="0">
                <a:solidFill>
                  <a:srgbClr val="073E43"/>
                </a:solidFill>
              </a:rPr>
              <a:t>is grounded in gratitude, revealed in prayer, and lived in </a:t>
            </a:r>
            <a:r>
              <a:rPr lang="en-US" sz="3500" i="1" dirty="0" smtClean="0">
                <a:solidFill>
                  <a:srgbClr val="073E43"/>
                </a:solidFill>
              </a:rPr>
              <a:t>faith.”</a:t>
            </a:r>
          </a:p>
          <a:p>
            <a:pPr marL="0" indent="0" algn="r">
              <a:buNone/>
            </a:pPr>
            <a:r>
              <a:rPr lang="en-US" sz="2400" dirty="0" smtClean="0">
                <a:solidFill>
                  <a:srgbClr val="073E43"/>
                </a:solidFill>
              </a:rPr>
              <a:t>Kristine Miller &amp; Scott McKenzie</a:t>
            </a:r>
            <a:endParaRPr lang="en-US" sz="2400" dirty="0">
              <a:solidFill>
                <a:srgbClr val="073E43"/>
              </a:solidFill>
            </a:endParaRPr>
          </a:p>
        </p:txBody>
      </p:sp>
    </p:spTree>
    <p:extLst>
      <p:ext uri="{BB962C8B-B14F-4D97-AF65-F5344CB8AC3E}">
        <p14:creationId xmlns:p14="http://schemas.microsoft.com/office/powerpoint/2010/main" val="5307432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anim calcmode="lin" valueType="num">
                                      <p:cBhvr additive="base">
                                        <p:cTn id="11"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3">
                                            <p:txEl>
                                              <p:pRg st="1" end="1"/>
                                            </p:txEl>
                                          </p:spTgt>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anim calcmode="lin" valueType="num">
                                      <p:cBhvr additive="base">
                                        <p:cTn id="15"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6"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grpId="0" nodeType="click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anim calcmode="lin" valueType="num">
                                      <p:cBhvr additive="base">
                                        <p:cTn id="21"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2" dur="500" fill="hold"/>
                                        <p:tgtEl>
                                          <p:spTgt spid="3">
                                            <p:txEl>
                                              <p:pRg st="3" end="3"/>
                                            </p:txEl>
                                          </p:spTgt>
                                        </p:tgtEl>
                                        <p:attrNameLst>
                                          <p:attrName>ppt_y</p:attrName>
                                        </p:attrNameLst>
                                      </p:cBhvr>
                                      <p:tavLst>
                                        <p:tav tm="0">
                                          <p:val>
                                            <p:strVal val="1+#ppt_h/2"/>
                                          </p:val>
                                        </p:tav>
                                        <p:tav tm="100000">
                                          <p:val>
                                            <p:strVal val="#ppt_y"/>
                                          </p:val>
                                        </p:tav>
                                      </p:tavLst>
                                    </p:anim>
                                  </p:childTnLst>
                                </p:cTn>
                              </p:par>
                              <p:par>
                                <p:cTn id="23" presetID="2" presetClass="entr" presetSubtype="4" fill="hold" grpId="0" nodeType="with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anim calcmode="lin" valueType="num">
                                      <p:cBhvr additive="base">
                                        <p:cTn id="25"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800" b="1" dirty="0" smtClean="0"/>
              <a:t>Preaching</a:t>
            </a:r>
            <a:endParaRPr lang="en-US" sz="4800" b="1" dirty="0"/>
          </a:p>
        </p:txBody>
      </p:sp>
      <p:sp>
        <p:nvSpPr>
          <p:cNvPr id="3" name="Content Placeholder 2"/>
          <p:cNvSpPr>
            <a:spLocks noGrp="1"/>
          </p:cNvSpPr>
          <p:nvPr>
            <p:ph idx="1"/>
          </p:nvPr>
        </p:nvSpPr>
        <p:spPr/>
        <p:txBody>
          <a:bodyPr>
            <a:normAutofit/>
          </a:bodyPr>
          <a:lstStyle/>
          <a:p>
            <a:pPr marL="0" indent="0">
              <a:spcBef>
                <a:spcPts val="3200"/>
              </a:spcBef>
              <a:buClr>
                <a:srgbClr val="540000"/>
              </a:buClr>
              <a:buNone/>
            </a:pPr>
            <a:r>
              <a:rPr lang="en-US" sz="3200" b="1" dirty="0" smtClean="0"/>
              <a:t>Answers</a:t>
            </a:r>
            <a:r>
              <a:rPr lang="en-US" sz="3200" b="1" dirty="0"/>
              <a:t>: Why Give to You?</a:t>
            </a:r>
            <a:endParaRPr lang="en-US" sz="3200" dirty="0" smtClean="0"/>
          </a:p>
          <a:p>
            <a:pPr marL="822960" indent="-457200">
              <a:spcBef>
                <a:spcPts val="2000"/>
              </a:spcBef>
              <a:buClr>
                <a:srgbClr val="540000"/>
              </a:buClr>
              <a:buFont typeface="Wingdings" charset="2"/>
              <a:buChar char="§"/>
            </a:pPr>
            <a:r>
              <a:rPr lang="en-US" sz="3200" dirty="0" smtClean="0"/>
              <a:t>Clarity of purpose: What is the difference God is calling you to make?</a:t>
            </a:r>
          </a:p>
          <a:p>
            <a:pPr marL="822960" indent="-457200">
              <a:spcBef>
                <a:spcPts val="2000"/>
              </a:spcBef>
              <a:buClr>
                <a:srgbClr val="540000"/>
              </a:buClr>
              <a:buFont typeface="Wingdings" charset="2"/>
              <a:buChar char="§"/>
            </a:pPr>
            <a:r>
              <a:rPr lang="en-US" sz="3200" dirty="0" smtClean="0"/>
              <a:t>Discernable Outcomes: How your church is living out that purpose</a:t>
            </a:r>
          </a:p>
          <a:p>
            <a:pPr marL="822960" indent="-457200">
              <a:spcBef>
                <a:spcPts val="2000"/>
              </a:spcBef>
              <a:buClr>
                <a:srgbClr val="540000"/>
              </a:buClr>
              <a:buFont typeface="Wingdings" charset="2"/>
              <a:buChar char="§"/>
            </a:pPr>
            <a:r>
              <a:rPr lang="en-US" sz="3200" dirty="0" smtClean="0"/>
              <a:t>Tell your story!</a:t>
            </a:r>
            <a:endParaRPr lang="en-US" sz="3200" dirty="0"/>
          </a:p>
        </p:txBody>
      </p:sp>
    </p:spTree>
    <p:extLst>
      <p:ext uri="{BB962C8B-B14F-4D97-AF65-F5344CB8AC3E}">
        <p14:creationId xmlns:p14="http://schemas.microsoft.com/office/powerpoint/2010/main" val="5788338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91596"/>
            <a:ext cx="7315200" cy="715962"/>
          </a:xfrm>
        </p:spPr>
        <p:txBody>
          <a:bodyPr/>
          <a:lstStyle/>
          <a:p>
            <a:r>
              <a:rPr lang="en-US" sz="4800" b="1" dirty="0" smtClean="0">
                <a:solidFill>
                  <a:schemeClr val="bg1"/>
                </a:solidFill>
              </a:rPr>
              <a:t>Preaching</a:t>
            </a:r>
            <a:endParaRPr lang="en-US" sz="4800" b="1" dirty="0">
              <a:solidFill>
                <a:schemeClr val="bg1"/>
              </a:solidFill>
            </a:endParaRPr>
          </a:p>
        </p:txBody>
      </p:sp>
      <p:sp>
        <p:nvSpPr>
          <p:cNvPr id="4" name="Content Placeholder 3"/>
          <p:cNvSpPr>
            <a:spLocks noGrp="1"/>
          </p:cNvSpPr>
          <p:nvPr>
            <p:ph idx="1"/>
          </p:nvPr>
        </p:nvSpPr>
        <p:spPr/>
        <p:txBody>
          <a:bodyPr/>
          <a:lstStyle/>
          <a:p>
            <a:pPr marL="0" marR="0" lvl="0" indent="0" defTabSz="914400" eaLnBrk="1" fontAlgn="auto" latinLnBrk="0" hangingPunct="1">
              <a:lnSpc>
                <a:spcPct val="100000"/>
              </a:lnSpc>
              <a:spcBef>
                <a:spcPts val="0"/>
              </a:spcBef>
              <a:spcAft>
                <a:spcPts val="0"/>
              </a:spcAft>
              <a:buClrTx/>
              <a:buSzTx/>
              <a:buFontTx/>
              <a:buNone/>
              <a:tabLst/>
              <a:defRPr/>
            </a:pPr>
            <a:r>
              <a:rPr lang="en-US" sz="3600" b="1" dirty="0" smtClean="0"/>
              <a:t>Always</a:t>
            </a:r>
            <a:r>
              <a:rPr lang="is-IS" sz="3600" b="1" dirty="0" smtClean="0"/>
              <a:t>…</a:t>
            </a:r>
          </a:p>
          <a:p>
            <a:pPr marL="0" marR="0" lvl="0" indent="0" defTabSz="914400" eaLnBrk="1" fontAlgn="auto" latinLnBrk="0" hangingPunct="1">
              <a:lnSpc>
                <a:spcPct val="100000"/>
              </a:lnSpc>
              <a:spcBef>
                <a:spcPts val="0"/>
              </a:spcBef>
              <a:spcAft>
                <a:spcPts val="0"/>
              </a:spcAft>
              <a:buClrTx/>
              <a:buSzTx/>
              <a:buFontTx/>
              <a:buNone/>
              <a:tabLst/>
              <a:defRPr/>
            </a:pPr>
            <a:endParaRPr lang="is-IS" sz="3600" b="1" dirty="0"/>
          </a:p>
          <a:p>
            <a:pPr marL="0" marR="0" lvl="0" indent="0" defTabSz="914400" eaLnBrk="1" fontAlgn="auto" latinLnBrk="0" hangingPunct="1">
              <a:lnSpc>
                <a:spcPct val="100000"/>
              </a:lnSpc>
              <a:spcBef>
                <a:spcPts val="0"/>
              </a:spcBef>
              <a:spcAft>
                <a:spcPts val="0"/>
              </a:spcAft>
              <a:buClrTx/>
              <a:buSzTx/>
              <a:buFontTx/>
              <a:buNone/>
              <a:tabLst/>
              <a:defRPr/>
            </a:pPr>
            <a:r>
              <a:rPr lang="is-IS" sz="3600" b="1" dirty="0" smtClean="0"/>
              <a:t>Inspirational</a:t>
            </a:r>
          </a:p>
          <a:p>
            <a:pPr marL="0" marR="0" lvl="0" indent="0" defTabSz="914400" eaLnBrk="1" fontAlgn="auto" latinLnBrk="0" hangingPunct="1">
              <a:lnSpc>
                <a:spcPct val="100000"/>
              </a:lnSpc>
              <a:spcBef>
                <a:spcPts val="0"/>
              </a:spcBef>
              <a:spcAft>
                <a:spcPts val="0"/>
              </a:spcAft>
              <a:buClrTx/>
              <a:buSzTx/>
              <a:buFontTx/>
              <a:buNone/>
              <a:tabLst/>
              <a:defRPr/>
            </a:pPr>
            <a:endParaRPr lang="is-IS" sz="3600" b="1" dirty="0"/>
          </a:p>
          <a:p>
            <a:pPr marL="0" marR="0" lvl="0" indent="0" defTabSz="914400" eaLnBrk="1" fontAlgn="auto" latinLnBrk="0" hangingPunct="1">
              <a:lnSpc>
                <a:spcPct val="100000"/>
              </a:lnSpc>
              <a:spcBef>
                <a:spcPts val="0"/>
              </a:spcBef>
              <a:spcAft>
                <a:spcPts val="0"/>
              </a:spcAft>
              <a:buClrTx/>
              <a:buSzTx/>
              <a:buFontTx/>
              <a:buNone/>
              <a:tabLst/>
              <a:defRPr/>
            </a:pPr>
            <a:r>
              <a:rPr lang="is-IS" sz="3600" b="1" dirty="0" smtClean="0"/>
              <a:t>&amp;</a:t>
            </a:r>
          </a:p>
          <a:p>
            <a:pPr marL="0" marR="0" lvl="0" indent="0" defTabSz="914400" eaLnBrk="1" fontAlgn="auto" latinLnBrk="0" hangingPunct="1">
              <a:lnSpc>
                <a:spcPct val="100000"/>
              </a:lnSpc>
              <a:spcBef>
                <a:spcPts val="0"/>
              </a:spcBef>
              <a:spcAft>
                <a:spcPts val="0"/>
              </a:spcAft>
              <a:buClrTx/>
              <a:buSzTx/>
              <a:buFontTx/>
              <a:buNone/>
              <a:tabLst/>
              <a:defRPr/>
            </a:pPr>
            <a:endParaRPr lang="is-IS" sz="3600" b="1" dirty="0"/>
          </a:p>
          <a:p>
            <a:pPr marL="0" marR="0" lvl="0" indent="0" defTabSz="914400" eaLnBrk="1" fontAlgn="auto" latinLnBrk="0" hangingPunct="1">
              <a:lnSpc>
                <a:spcPct val="100000"/>
              </a:lnSpc>
              <a:spcBef>
                <a:spcPts val="0"/>
              </a:spcBef>
              <a:spcAft>
                <a:spcPts val="0"/>
              </a:spcAft>
              <a:buClrTx/>
              <a:buSzTx/>
              <a:buFontTx/>
              <a:buNone/>
              <a:tabLst/>
              <a:defRPr/>
            </a:pPr>
            <a:r>
              <a:rPr lang="is-IS" sz="3600" b="1" dirty="0" smtClean="0"/>
              <a:t>Invitational</a:t>
            </a:r>
            <a:endParaRPr lang="en-US" sz="3600" b="1" dirty="0"/>
          </a:p>
        </p:txBody>
      </p:sp>
    </p:spTree>
    <p:extLst>
      <p:ext uri="{BB962C8B-B14F-4D97-AF65-F5344CB8AC3E}">
        <p14:creationId xmlns:p14="http://schemas.microsoft.com/office/powerpoint/2010/main" val="332486169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70331"/>
            <a:ext cx="7315200" cy="715962"/>
          </a:xfrm>
        </p:spPr>
        <p:txBody>
          <a:bodyPr>
            <a:normAutofit fontScale="90000"/>
          </a:bodyPr>
          <a:lstStyle/>
          <a:p>
            <a:r>
              <a:rPr lang="en-US" sz="4800" b="1" dirty="0" smtClean="0">
                <a:solidFill>
                  <a:schemeClr val="bg1"/>
                </a:solidFill>
              </a:rPr>
              <a:t>Preaching: Getting Practical</a:t>
            </a:r>
            <a:endParaRPr lang="en-US" sz="4800" b="1" dirty="0">
              <a:solidFill>
                <a:schemeClr val="bg1"/>
              </a:solidFill>
            </a:endParaRPr>
          </a:p>
        </p:txBody>
      </p:sp>
      <p:sp>
        <p:nvSpPr>
          <p:cNvPr id="3" name="Content Placeholder 2"/>
          <p:cNvSpPr>
            <a:spLocks noGrp="1"/>
          </p:cNvSpPr>
          <p:nvPr>
            <p:ph sz="quarter" idx="1"/>
          </p:nvPr>
        </p:nvSpPr>
        <p:spPr>
          <a:xfrm>
            <a:off x="612648" y="1814504"/>
            <a:ext cx="8153400" cy="4281496"/>
          </a:xfrm>
        </p:spPr>
        <p:txBody>
          <a:bodyPr/>
          <a:lstStyle/>
          <a:p>
            <a:pPr>
              <a:spcBef>
                <a:spcPts val="2400"/>
              </a:spcBef>
              <a:buClrTx/>
            </a:pPr>
            <a:r>
              <a:rPr lang="en-US" sz="3200" dirty="0"/>
              <a:t>Incorporate a theology of generosity into your preaching year </a:t>
            </a:r>
            <a:r>
              <a:rPr lang="en-US" sz="3200" dirty="0" smtClean="0"/>
              <a:t>round</a:t>
            </a:r>
          </a:p>
          <a:p>
            <a:pPr>
              <a:spcBef>
                <a:spcPts val="2400"/>
              </a:spcBef>
              <a:buClrTx/>
            </a:pPr>
            <a:r>
              <a:rPr lang="en-US" sz="3200" dirty="0"/>
              <a:t>Every year: Vision Series &amp; Money </a:t>
            </a:r>
            <a:r>
              <a:rPr lang="en-US" sz="3200" dirty="0" smtClean="0"/>
              <a:t>Series</a:t>
            </a:r>
            <a:endParaRPr lang="en-US" sz="3200" dirty="0"/>
          </a:p>
          <a:p>
            <a:pPr>
              <a:spcBef>
                <a:spcPts val="2400"/>
              </a:spcBef>
              <a:buClrTx/>
            </a:pPr>
            <a:r>
              <a:rPr lang="en-US" sz="3200" dirty="0" smtClean="0"/>
              <a:t>Preach </a:t>
            </a:r>
            <a:r>
              <a:rPr lang="en-US" sz="3200" dirty="0"/>
              <a:t>on generosity of the 90</a:t>
            </a:r>
            <a:r>
              <a:rPr lang="en-US" sz="3200" dirty="0" smtClean="0"/>
              <a:t>%</a:t>
            </a:r>
          </a:p>
          <a:p>
            <a:pPr>
              <a:spcBef>
                <a:spcPts val="2400"/>
              </a:spcBef>
              <a:buClrTx/>
            </a:pPr>
            <a:r>
              <a:rPr lang="en-US" sz="3200" dirty="0" smtClean="0"/>
              <a:t>Use tithing &amp; percentage giving language</a:t>
            </a:r>
          </a:p>
          <a:p>
            <a:pPr>
              <a:spcBef>
                <a:spcPts val="2400"/>
              </a:spcBef>
              <a:buClrTx/>
            </a:pPr>
            <a:r>
              <a:rPr lang="en-US" sz="3200" dirty="0"/>
              <a:t>Witness to generosity in every worship </a:t>
            </a:r>
            <a:r>
              <a:rPr lang="en-US" sz="3200" dirty="0" smtClean="0"/>
              <a:t>service</a:t>
            </a:r>
          </a:p>
          <a:p>
            <a:pPr marL="0" indent="0">
              <a:buNone/>
            </a:pPr>
            <a:endParaRPr lang="en-US" dirty="0"/>
          </a:p>
        </p:txBody>
      </p:sp>
    </p:spTree>
    <p:extLst>
      <p:ext uri="{BB962C8B-B14F-4D97-AF65-F5344CB8AC3E}">
        <p14:creationId xmlns:p14="http://schemas.microsoft.com/office/powerpoint/2010/main" val="1076976115"/>
      </p:ext>
    </p:extLst>
  </p:cSld>
  <p:clrMapOvr>
    <a:masterClrMapping/>
  </p:clrMapOvr>
  <p:transition>
    <p:fade/>
  </p:transition>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1056" y="175094"/>
            <a:ext cx="8826500" cy="936420"/>
          </a:xfrm>
        </p:spPr>
        <p:txBody>
          <a:bodyPr>
            <a:noAutofit/>
          </a:bodyPr>
          <a:lstStyle/>
          <a:p>
            <a:r>
              <a:rPr lang="en-US" sz="3800" b="1" smtClean="0">
                <a:solidFill>
                  <a:srgbClr val="FFFFFF"/>
                </a:solidFill>
              </a:rPr>
              <a:t>Creating an Annual </a:t>
            </a:r>
            <a:br>
              <a:rPr lang="en-US" sz="3800" b="1" smtClean="0">
                <a:solidFill>
                  <a:srgbClr val="FFFFFF"/>
                </a:solidFill>
              </a:rPr>
            </a:br>
            <a:r>
              <a:rPr lang="en-US" sz="3800" b="1" smtClean="0">
                <a:solidFill>
                  <a:srgbClr val="FFFFFF"/>
                </a:solidFill>
              </a:rPr>
              <a:t>Generosity Plan</a:t>
            </a:r>
            <a:endParaRPr lang="en-US" sz="3800" b="1">
              <a:solidFill>
                <a:srgbClr val="FFFFFF"/>
              </a:solidFill>
            </a:endParaRPr>
          </a:p>
        </p:txBody>
      </p:sp>
      <p:sp>
        <p:nvSpPr>
          <p:cNvPr id="3" name="Content Placeholder 2"/>
          <p:cNvSpPr>
            <a:spLocks noGrp="1"/>
          </p:cNvSpPr>
          <p:nvPr>
            <p:ph idx="1"/>
          </p:nvPr>
        </p:nvSpPr>
        <p:spPr>
          <a:xfrm>
            <a:off x="604087" y="1594556"/>
            <a:ext cx="7935826" cy="5263444"/>
          </a:xfrm>
        </p:spPr>
        <p:txBody>
          <a:bodyPr>
            <a:noAutofit/>
          </a:bodyPr>
          <a:lstStyle/>
          <a:p>
            <a:pPr marL="0" indent="0">
              <a:spcBef>
                <a:spcPts val="2000"/>
              </a:spcBef>
              <a:buNone/>
            </a:pPr>
            <a:r>
              <a:rPr lang="en-US" sz="2400" b="1" dirty="0"/>
              <a:t>Generosity is primarily a result of effective </a:t>
            </a:r>
            <a:r>
              <a:rPr lang="en-US" sz="2400" b="1" dirty="0" smtClean="0"/>
              <a:t>discipleship</a:t>
            </a:r>
          </a:p>
          <a:p>
            <a:pPr marL="458788" indent="-346075">
              <a:buFont typeface="Wingdings" charset="2"/>
              <a:buChar char="§"/>
            </a:pPr>
            <a:r>
              <a:rPr lang="en-US" sz="2000" dirty="0" smtClean="0"/>
              <a:t>Cultivate </a:t>
            </a:r>
            <a:r>
              <a:rPr lang="en-US" sz="2000" dirty="0"/>
              <a:t>a desire to </a:t>
            </a:r>
            <a:r>
              <a:rPr lang="en-US" sz="2000" dirty="0" smtClean="0"/>
              <a:t>follow Christ’s example vs. getting money</a:t>
            </a:r>
            <a:r>
              <a:rPr lang="en-US" sz="2400" dirty="0" smtClean="0"/>
              <a:t> </a:t>
            </a:r>
            <a:endParaRPr lang="en-US" sz="2400" dirty="0"/>
          </a:p>
          <a:p>
            <a:pPr marL="458788" indent="-346075">
              <a:buFont typeface="Wingdings" charset="2"/>
              <a:buChar char="§"/>
            </a:pPr>
            <a:r>
              <a:rPr lang="en-US" sz="2000" dirty="0" smtClean="0"/>
              <a:t>Financial generosity must be woven into </a:t>
            </a:r>
            <a:r>
              <a:rPr lang="en-US" sz="2000" dirty="0"/>
              <a:t>your discipleship </a:t>
            </a:r>
            <a:r>
              <a:rPr lang="en-US" sz="2000" dirty="0" smtClean="0"/>
              <a:t>process </a:t>
            </a:r>
            <a:r>
              <a:rPr lang="en-US" sz="2000" dirty="0"/>
              <a:t>Example: </a:t>
            </a:r>
            <a:r>
              <a:rPr lang="en-US" sz="2000" i="1" dirty="0" smtClean="0"/>
              <a:t>4G Living: Gather, Grow, Go </a:t>
            </a:r>
            <a:r>
              <a:rPr lang="en-US" sz="2000" i="1" dirty="0"/>
              <a:t>&amp; </a:t>
            </a:r>
            <a:r>
              <a:rPr lang="en-US" sz="2000" i="1" dirty="0" smtClean="0"/>
              <a:t>Give</a:t>
            </a:r>
            <a:endParaRPr lang="en-US" sz="2400" b="1" i="1" dirty="0"/>
          </a:p>
          <a:p>
            <a:pPr marL="0" indent="0">
              <a:buNone/>
            </a:pPr>
            <a:endParaRPr lang="en-US" sz="2400" b="1" dirty="0" smtClean="0"/>
          </a:p>
          <a:p>
            <a:pPr marL="0" indent="0">
              <a:buNone/>
            </a:pPr>
            <a:r>
              <a:rPr lang="en-US" sz="2400" b="1" dirty="0" smtClean="0"/>
              <a:t>Your team</a:t>
            </a:r>
            <a:r>
              <a:rPr lang="en-US" sz="2400" dirty="0" smtClean="0"/>
              <a:t>: </a:t>
            </a:r>
          </a:p>
          <a:p>
            <a:pPr marL="458788" indent="-346075">
              <a:buFont typeface="Wingdings" charset="2"/>
              <a:buChar char="§"/>
            </a:pPr>
            <a:r>
              <a:rPr lang="en-US" sz="2200" dirty="0" smtClean="0"/>
              <a:t>Key staff- discipleship, worship, financial, communication </a:t>
            </a:r>
          </a:p>
          <a:p>
            <a:pPr marL="458788" indent="-346075">
              <a:buFont typeface="Wingdings" charset="2"/>
              <a:buChar char="§"/>
            </a:pPr>
            <a:r>
              <a:rPr lang="en-US" sz="2200" dirty="0" smtClean="0"/>
              <a:t>Key lay persons- stewardship team, others</a:t>
            </a:r>
            <a:endParaRPr lang="en-US" sz="2200" dirty="0"/>
          </a:p>
          <a:p>
            <a:pPr marL="458788" indent="-346075">
              <a:buFont typeface="Wingdings" charset="2"/>
              <a:buChar char="§"/>
            </a:pPr>
            <a:r>
              <a:rPr lang="en-US" sz="2200" dirty="0" smtClean="0"/>
              <a:t>BECOME THE GENEROSITY TEAM NOT THE STEWARDSHIP COMMITTEE</a:t>
            </a:r>
            <a:endParaRPr lang="en-US" sz="2800" dirty="0"/>
          </a:p>
          <a:p>
            <a:pPr marL="112713" indent="0" algn="ctr">
              <a:buNone/>
            </a:pPr>
            <a:endParaRPr lang="en-US" sz="2800" dirty="0" smtClean="0"/>
          </a:p>
          <a:p>
            <a:pPr marL="112713" indent="0" algn="ctr">
              <a:buNone/>
            </a:pPr>
            <a:r>
              <a:rPr lang="en-US" sz="2800" dirty="0" smtClean="0"/>
              <a:t>Remember-Team must be givers!</a:t>
            </a:r>
          </a:p>
          <a:p>
            <a:pPr marL="112713" indent="0">
              <a:buNone/>
            </a:pPr>
            <a:endParaRPr lang="en-US" sz="2200" dirty="0"/>
          </a:p>
          <a:p>
            <a:pPr marL="458788" indent="-346075">
              <a:buFont typeface="Wingdings" charset="2"/>
              <a:buChar char="§"/>
            </a:pPr>
            <a:endParaRPr lang="en-US" sz="2200" dirty="0" smtClean="0"/>
          </a:p>
          <a:p>
            <a:pPr marL="0" indent="0">
              <a:spcBef>
                <a:spcPts val="2000"/>
              </a:spcBef>
              <a:buNone/>
            </a:pPr>
            <a:endParaRPr lang="en-US" sz="2200" b="1" dirty="0" smtClean="0"/>
          </a:p>
        </p:txBody>
      </p:sp>
    </p:spTree>
    <p:extLst>
      <p:ext uri="{BB962C8B-B14F-4D97-AF65-F5344CB8AC3E}">
        <p14:creationId xmlns:p14="http://schemas.microsoft.com/office/powerpoint/2010/main" val="3193377086"/>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8054" y="327801"/>
            <a:ext cx="7315200" cy="715962"/>
          </a:xfrm>
        </p:spPr>
        <p:txBody>
          <a:bodyPr/>
          <a:lstStyle/>
          <a:p>
            <a:r>
              <a:rPr lang="en-US" dirty="0" smtClean="0">
                <a:solidFill>
                  <a:schemeClr val="bg1"/>
                </a:solidFill>
              </a:rPr>
              <a:t>The Pillars of Year Round Generosity</a:t>
            </a:r>
            <a:endParaRPr lang="en-US" dirty="0">
              <a:solidFill>
                <a:schemeClr val="bg1"/>
              </a:solidFill>
            </a:endParaRPr>
          </a:p>
        </p:txBody>
      </p:sp>
      <p:pic>
        <p:nvPicPr>
          <p:cNvPr id="4" name="Content Placeholder 3"/>
          <p:cNvPicPr>
            <a:picLocks noGrp="1" noChangeAspect="1"/>
          </p:cNvPicPr>
          <p:nvPr>
            <p:ph idx="1"/>
          </p:nvPr>
        </p:nvPicPr>
        <p:blipFill>
          <a:blip r:embed="rId2"/>
          <a:stretch>
            <a:fillRect/>
          </a:stretch>
        </p:blipFill>
        <p:spPr>
          <a:xfrm>
            <a:off x="2027775" y="2365744"/>
            <a:ext cx="5605479" cy="4267200"/>
          </a:xfrm>
          <a:prstGeom prst="rect">
            <a:avLst/>
          </a:prstGeom>
        </p:spPr>
      </p:pic>
      <p:sp>
        <p:nvSpPr>
          <p:cNvPr id="5" name="TextBox 4"/>
          <p:cNvSpPr txBox="1"/>
          <p:nvPr/>
        </p:nvSpPr>
        <p:spPr>
          <a:xfrm>
            <a:off x="2913003" y="1780969"/>
            <a:ext cx="3835022" cy="584775"/>
          </a:xfrm>
          <a:prstGeom prst="rect">
            <a:avLst/>
          </a:prstGeom>
          <a:noFill/>
        </p:spPr>
        <p:txBody>
          <a:bodyPr wrap="square" rtlCol="0">
            <a:spAutoFit/>
          </a:bodyPr>
          <a:lstStyle/>
          <a:p>
            <a:r>
              <a:rPr lang="en-US" sz="3200" dirty="0" smtClean="0"/>
              <a:t>Mission and Vision</a:t>
            </a:r>
            <a:endParaRPr lang="en-US" sz="3200" dirty="0"/>
          </a:p>
        </p:txBody>
      </p:sp>
      <p:sp>
        <p:nvSpPr>
          <p:cNvPr id="6" name="TextBox 5"/>
          <p:cNvSpPr txBox="1"/>
          <p:nvPr/>
        </p:nvSpPr>
        <p:spPr>
          <a:xfrm>
            <a:off x="2027775" y="3687725"/>
            <a:ext cx="1726755" cy="461665"/>
          </a:xfrm>
          <a:prstGeom prst="rect">
            <a:avLst/>
          </a:prstGeom>
          <a:noFill/>
        </p:spPr>
        <p:txBody>
          <a:bodyPr wrap="none" rtlCol="0">
            <a:spAutoFit/>
          </a:bodyPr>
          <a:lstStyle/>
          <a:p>
            <a:r>
              <a:rPr lang="en-US" sz="2400" b="1" dirty="0" smtClean="0">
                <a:solidFill>
                  <a:schemeClr val="accent1"/>
                </a:solidFill>
              </a:rPr>
              <a:t>Information</a:t>
            </a:r>
            <a:endParaRPr lang="en-US" sz="2400" b="1" dirty="0">
              <a:solidFill>
                <a:schemeClr val="accent1"/>
              </a:solidFill>
            </a:endParaRPr>
          </a:p>
        </p:txBody>
      </p:sp>
      <p:sp>
        <p:nvSpPr>
          <p:cNvPr id="7" name="TextBox 6"/>
          <p:cNvSpPr txBox="1"/>
          <p:nvPr/>
        </p:nvSpPr>
        <p:spPr>
          <a:xfrm>
            <a:off x="3967136" y="4053167"/>
            <a:ext cx="1609736" cy="461665"/>
          </a:xfrm>
          <a:prstGeom prst="rect">
            <a:avLst/>
          </a:prstGeom>
          <a:noFill/>
        </p:spPr>
        <p:txBody>
          <a:bodyPr wrap="none" rtlCol="0">
            <a:spAutoFit/>
          </a:bodyPr>
          <a:lstStyle/>
          <a:p>
            <a:r>
              <a:rPr lang="en-US" sz="2400" b="1" dirty="0" smtClean="0">
                <a:solidFill>
                  <a:schemeClr val="accent1"/>
                </a:solidFill>
              </a:rPr>
              <a:t>Inspiration</a:t>
            </a:r>
            <a:endParaRPr lang="en-US" sz="2400" b="1" dirty="0">
              <a:solidFill>
                <a:schemeClr val="accent1"/>
              </a:solidFill>
            </a:endParaRPr>
          </a:p>
        </p:txBody>
      </p:sp>
      <p:sp>
        <p:nvSpPr>
          <p:cNvPr id="8" name="TextBox 7"/>
          <p:cNvSpPr txBox="1"/>
          <p:nvPr/>
        </p:nvSpPr>
        <p:spPr>
          <a:xfrm>
            <a:off x="6023518" y="4514832"/>
            <a:ext cx="1420582" cy="461665"/>
          </a:xfrm>
          <a:prstGeom prst="rect">
            <a:avLst/>
          </a:prstGeom>
          <a:noFill/>
        </p:spPr>
        <p:txBody>
          <a:bodyPr wrap="none" rtlCol="0">
            <a:spAutoFit/>
          </a:bodyPr>
          <a:lstStyle/>
          <a:p>
            <a:r>
              <a:rPr lang="en-US" sz="2400" b="1" dirty="0" smtClean="0">
                <a:solidFill>
                  <a:schemeClr val="accent1"/>
                </a:solidFill>
              </a:rPr>
              <a:t>Invitation</a:t>
            </a:r>
            <a:endParaRPr lang="en-US" sz="2400" b="1" dirty="0">
              <a:solidFill>
                <a:schemeClr val="accent1"/>
              </a:solidFill>
            </a:endParaRPr>
          </a:p>
        </p:txBody>
      </p:sp>
    </p:spTree>
    <p:extLst>
      <p:ext uri="{BB962C8B-B14F-4D97-AF65-F5344CB8AC3E}">
        <p14:creationId xmlns:p14="http://schemas.microsoft.com/office/powerpoint/2010/main" val="1296628987"/>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P spid="8" grpId="0"/>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06536"/>
            <a:ext cx="7315200" cy="715962"/>
          </a:xfrm>
        </p:spPr>
        <p:txBody>
          <a:bodyPr/>
          <a:lstStyle/>
          <a:p>
            <a:r>
              <a:rPr lang="en-US" dirty="0" smtClean="0">
                <a:solidFill>
                  <a:schemeClr val="bg1"/>
                </a:solidFill>
              </a:rPr>
              <a:t>Year </a:t>
            </a:r>
            <a:r>
              <a:rPr lang="en-US" smtClean="0">
                <a:solidFill>
                  <a:schemeClr val="bg1"/>
                </a:solidFill>
              </a:rPr>
              <a:t>Round Planning Areas</a:t>
            </a:r>
            <a:endParaRPr lang="en-US">
              <a:solidFill>
                <a:schemeClr val="bg1"/>
              </a:solidFill>
            </a:endParaRPr>
          </a:p>
        </p:txBody>
      </p:sp>
      <p:sp>
        <p:nvSpPr>
          <p:cNvPr id="5" name="Content Placeholder 4"/>
          <p:cNvSpPr>
            <a:spLocks noGrp="1"/>
          </p:cNvSpPr>
          <p:nvPr>
            <p:ph idx="1"/>
          </p:nvPr>
        </p:nvSpPr>
        <p:spPr>
          <a:xfrm>
            <a:off x="0" y="1424763"/>
            <a:ext cx="9144000" cy="5433237"/>
          </a:xfrm>
        </p:spPr>
        <p:txBody>
          <a:bodyPr/>
          <a:lstStyle/>
          <a:p>
            <a:pPr marL="0" indent="0" algn="ctr">
              <a:buNone/>
            </a:pPr>
            <a:r>
              <a:rPr lang="en-US" sz="3600" b="1" dirty="0" smtClean="0">
                <a:solidFill>
                  <a:schemeClr val="accent1"/>
                </a:solidFill>
              </a:rPr>
              <a:t>Information</a:t>
            </a:r>
          </a:p>
          <a:p>
            <a:pPr>
              <a:buFont typeface="Wingdings" charset="2"/>
              <a:buChar char="§"/>
            </a:pPr>
            <a:r>
              <a:rPr lang="en-US" sz="2400" dirty="0"/>
              <a:t>Kitchen Table Letter</a:t>
            </a:r>
          </a:p>
          <a:p>
            <a:pPr>
              <a:buFont typeface="Wingdings" charset="2"/>
              <a:buChar char="§"/>
            </a:pPr>
            <a:r>
              <a:rPr lang="en-US" sz="2400" dirty="0"/>
              <a:t>Giving Statements</a:t>
            </a:r>
          </a:p>
          <a:p>
            <a:pPr>
              <a:buFont typeface="Wingdings" charset="2"/>
              <a:buChar char="§"/>
            </a:pPr>
            <a:r>
              <a:rPr lang="en-US" sz="2400" dirty="0"/>
              <a:t>Annual ministry plan </a:t>
            </a:r>
          </a:p>
          <a:p>
            <a:pPr>
              <a:buFont typeface="Wingdings" charset="2"/>
              <a:buChar char="§"/>
            </a:pPr>
            <a:r>
              <a:rPr lang="en-US" sz="2400" dirty="0"/>
              <a:t>Annual stewardship plan</a:t>
            </a:r>
          </a:p>
          <a:p>
            <a:pPr>
              <a:buFont typeface="Wingdings" charset="2"/>
              <a:buChar char="§"/>
            </a:pPr>
            <a:r>
              <a:rPr lang="en-US" sz="2400" dirty="0"/>
              <a:t>Annual/Ministry budget </a:t>
            </a:r>
          </a:p>
          <a:p>
            <a:pPr>
              <a:buFont typeface="Wingdings" charset="2"/>
              <a:buChar char="§"/>
            </a:pPr>
            <a:r>
              <a:rPr lang="en-US" sz="2400" dirty="0"/>
              <a:t>Narrative Budget </a:t>
            </a:r>
          </a:p>
          <a:p>
            <a:pPr>
              <a:buFont typeface="Wingdings" charset="2"/>
              <a:buChar char="§"/>
            </a:pPr>
            <a:r>
              <a:rPr lang="en-US" sz="2400" dirty="0"/>
              <a:t>Financial Dashboard Review</a:t>
            </a:r>
          </a:p>
          <a:p>
            <a:pPr>
              <a:buFont typeface="Wingdings" charset="2"/>
              <a:buChar char="§"/>
            </a:pPr>
            <a:r>
              <a:rPr lang="en-US" sz="2400" dirty="0"/>
              <a:t>First Time Donor system</a:t>
            </a:r>
          </a:p>
          <a:p>
            <a:r>
              <a:rPr lang="en-US" sz="2400" dirty="0"/>
              <a:t>State of the Church </a:t>
            </a:r>
            <a:r>
              <a:rPr lang="en-US" sz="2400" dirty="0" smtClean="0"/>
              <a:t>address</a:t>
            </a:r>
          </a:p>
          <a:p>
            <a:r>
              <a:rPr lang="en-US" sz="2400" dirty="0"/>
              <a:t>Capital Wish list development</a:t>
            </a:r>
          </a:p>
          <a:p>
            <a:endParaRPr lang="en-US" sz="2400" dirty="0"/>
          </a:p>
          <a:p>
            <a:endParaRPr lang="en-US" sz="2800" dirty="0">
              <a:solidFill>
                <a:schemeClr val="accent1"/>
              </a:solidFill>
            </a:endParaRPr>
          </a:p>
        </p:txBody>
      </p:sp>
    </p:spTree>
    <p:extLst>
      <p:ext uri="{BB962C8B-B14F-4D97-AF65-F5344CB8AC3E}">
        <p14:creationId xmlns:p14="http://schemas.microsoft.com/office/powerpoint/2010/main" val="1926818400"/>
      </p:ext>
    </p:extLst>
  </p:cSld>
  <p:clrMapOvr>
    <a:masterClrMapping/>
  </p:clrMapOvr>
  <p:transition>
    <p:fade/>
  </p:transition>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0" y="1382233"/>
            <a:ext cx="9144000" cy="5475767"/>
          </a:xfrm>
        </p:spPr>
        <p:txBody>
          <a:bodyPr/>
          <a:lstStyle/>
          <a:p>
            <a:pPr marL="0" indent="0" algn="ctr">
              <a:buNone/>
            </a:pPr>
            <a:r>
              <a:rPr lang="en-US" sz="3600" dirty="0" smtClean="0">
                <a:solidFill>
                  <a:schemeClr val="accent1"/>
                </a:solidFill>
              </a:rPr>
              <a:t>Inspiration</a:t>
            </a:r>
          </a:p>
          <a:p>
            <a:pPr>
              <a:buFont typeface="Wingdings" charset="2"/>
              <a:buChar char="§"/>
            </a:pPr>
            <a:r>
              <a:rPr lang="en-US" sz="2400" dirty="0"/>
              <a:t>Sermons</a:t>
            </a:r>
          </a:p>
          <a:p>
            <a:pPr>
              <a:buFont typeface="Wingdings" charset="2"/>
              <a:buChar char="§"/>
            </a:pPr>
            <a:r>
              <a:rPr lang="en-US" sz="2400" dirty="0"/>
              <a:t>Offering </a:t>
            </a:r>
            <a:r>
              <a:rPr lang="en-US" sz="2400" dirty="0" smtClean="0"/>
              <a:t>Talks</a:t>
            </a:r>
          </a:p>
          <a:p>
            <a:pPr>
              <a:buFont typeface="Wingdings" charset="2"/>
              <a:buChar char="§"/>
            </a:pPr>
            <a:r>
              <a:rPr lang="en-US" sz="2400" dirty="0">
                <a:solidFill>
                  <a:srgbClr val="FF0000"/>
                </a:solidFill>
              </a:rPr>
              <a:t>Ministry S</a:t>
            </a:r>
            <a:r>
              <a:rPr lang="en-US" sz="2400" dirty="0" smtClean="0">
                <a:solidFill>
                  <a:srgbClr val="FF0000"/>
                </a:solidFill>
              </a:rPr>
              <a:t>tories</a:t>
            </a:r>
            <a:endParaRPr lang="en-US" sz="2400" dirty="0"/>
          </a:p>
          <a:p>
            <a:r>
              <a:rPr lang="en-US" sz="2400" dirty="0">
                <a:solidFill>
                  <a:srgbClr val="FF0000"/>
                </a:solidFill>
              </a:rPr>
              <a:t>Giving </a:t>
            </a:r>
            <a:r>
              <a:rPr lang="en-US" sz="2400" dirty="0" smtClean="0">
                <a:solidFill>
                  <a:srgbClr val="FF0000"/>
                </a:solidFill>
              </a:rPr>
              <a:t>Stories</a:t>
            </a:r>
          </a:p>
          <a:p>
            <a:r>
              <a:rPr lang="en-US" sz="2400" dirty="0" smtClean="0"/>
              <a:t>Prayer Vigils, Devotional Guides</a:t>
            </a:r>
          </a:p>
          <a:p>
            <a:r>
              <a:rPr lang="en-US" sz="2400" dirty="0"/>
              <a:t>Spiritual Gifts </a:t>
            </a:r>
            <a:r>
              <a:rPr lang="en-US" sz="2400" dirty="0" smtClean="0"/>
              <a:t>Assessments</a:t>
            </a:r>
          </a:p>
          <a:p>
            <a:r>
              <a:rPr lang="en-US" sz="2400" dirty="0" smtClean="0">
                <a:solidFill>
                  <a:srgbClr val="FF0000"/>
                </a:solidFill>
              </a:rPr>
              <a:t>Thank you notes</a:t>
            </a:r>
            <a:endParaRPr lang="en-US" sz="2400" dirty="0">
              <a:solidFill>
                <a:srgbClr val="FF0000"/>
              </a:solidFill>
            </a:endParaRPr>
          </a:p>
          <a:p>
            <a:endParaRPr lang="en-US" sz="2400" dirty="0" smtClean="0">
              <a:solidFill>
                <a:srgbClr val="FF0000"/>
              </a:solidFill>
            </a:endParaRPr>
          </a:p>
          <a:p>
            <a:endParaRPr lang="en-US" sz="2400" dirty="0">
              <a:solidFill>
                <a:srgbClr val="FF0000"/>
              </a:solidFill>
            </a:endParaRPr>
          </a:p>
          <a:p>
            <a:endParaRPr lang="en-US" sz="2800" dirty="0">
              <a:solidFill>
                <a:schemeClr val="accent1"/>
              </a:solidFill>
            </a:endParaRPr>
          </a:p>
          <a:p>
            <a:pPr marL="0" indent="0" algn="ctr">
              <a:buNone/>
            </a:pPr>
            <a:endParaRPr lang="en-US" sz="3600" dirty="0">
              <a:solidFill>
                <a:schemeClr val="accent1"/>
              </a:solidFill>
            </a:endParaRPr>
          </a:p>
        </p:txBody>
      </p:sp>
    </p:spTree>
    <p:extLst>
      <p:ext uri="{BB962C8B-B14F-4D97-AF65-F5344CB8AC3E}">
        <p14:creationId xmlns:p14="http://schemas.microsoft.com/office/powerpoint/2010/main" val="219546675"/>
      </p:ext>
    </p:extLst>
  </p:cSld>
  <p:clrMapOvr>
    <a:masterClrMapping/>
  </p:clrMapOvr>
  <p:transition>
    <p:fade/>
  </p:transition>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0" y="1360967"/>
            <a:ext cx="9144000" cy="5497033"/>
          </a:xfrm>
        </p:spPr>
        <p:txBody>
          <a:bodyPr/>
          <a:lstStyle/>
          <a:p>
            <a:pPr marL="0" indent="0" algn="ctr">
              <a:buNone/>
            </a:pPr>
            <a:r>
              <a:rPr lang="en-US" sz="3600" b="1" dirty="0" smtClean="0">
                <a:solidFill>
                  <a:schemeClr val="accent2"/>
                </a:solidFill>
              </a:rPr>
              <a:t>Invitation</a:t>
            </a:r>
          </a:p>
          <a:p>
            <a:pPr>
              <a:buFont typeface="Wingdings" charset="2"/>
              <a:buChar char="§"/>
            </a:pPr>
            <a:r>
              <a:rPr lang="en-US" sz="2400" dirty="0" smtClean="0"/>
              <a:t>Sermons</a:t>
            </a:r>
          </a:p>
          <a:p>
            <a:pPr>
              <a:buFont typeface="Wingdings" charset="2"/>
              <a:buChar char="§"/>
            </a:pPr>
            <a:r>
              <a:rPr lang="en-US" sz="2400" dirty="0" smtClean="0"/>
              <a:t>Planned </a:t>
            </a:r>
            <a:r>
              <a:rPr lang="en-US" sz="2400" dirty="0"/>
              <a:t>Giving</a:t>
            </a:r>
          </a:p>
          <a:p>
            <a:pPr>
              <a:buFont typeface="Wingdings" charset="2"/>
              <a:buChar char="§"/>
            </a:pPr>
            <a:r>
              <a:rPr lang="en-US" sz="2400" dirty="0"/>
              <a:t>Electronic Giving </a:t>
            </a:r>
          </a:p>
          <a:p>
            <a:pPr>
              <a:buFont typeface="Wingdings" charset="2"/>
              <a:buChar char="§"/>
            </a:pPr>
            <a:r>
              <a:rPr lang="en-US" sz="2400" dirty="0"/>
              <a:t>Financial Peace University</a:t>
            </a:r>
          </a:p>
          <a:p>
            <a:pPr>
              <a:buFont typeface="Wingdings" charset="2"/>
              <a:buChar char="§"/>
            </a:pPr>
            <a:r>
              <a:rPr lang="en-US" sz="2400" dirty="0"/>
              <a:t>Special offerings</a:t>
            </a:r>
          </a:p>
          <a:p>
            <a:pPr>
              <a:buFont typeface="Wingdings" charset="2"/>
              <a:buChar char="§"/>
            </a:pPr>
            <a:r>
              <a:rPr lang="en-US" sz="2400" dirty="0"/>
              <a:t>High capacity donor development</a:t>
            </a:r>
          </a:p>
          <a:p>
            <a:pPr>
              <a:buFont typeface="Wingdings" charset="2"/>
              <a:buChar char="§"/>
            </a:pPr>
            <a:r>
              <a:rPr lang="en-US" sz="2400" dirty="0"/>
              <a:t>Leadership </a:t>
            </a:r>
            <a:r>
              <a:rPr lang="en-US" sz="2400" dirty="0" smtClean="0"/>
              <a:t>Retreat/Summit</a:t>
            </a:r>
            <a:endParaRPr lang="en-US" sz="2400" dirty="0"/>
          </a:p>
          <a:p>
            <a:pPr>
              <a:buFont typeface="Wingdings" charset="2"/>
              <a:buChar char="§"/>
            </a:pPr>
            <a:r>
              <a:rPr lang="en-US" sz="2400" dirty="0" smtClean="0"/>
              <a:t>Children </a:t>
            </a:r>
            <a:r>
              <a:rPr lang="en-US" sz="2400" dirty="0"/>
              <a:t>and Youth Generosity Development Plan</a:t>
            </a:r>
          </a:p>
          <a:p>
            <a:pPr>
              <a:buFont typeface="Wingdings" charset="2"/>
              <a:buChar char="§"/>
            </a:pPr>
            <a:r>
              <a:rPr lang="en-US" sz="2400" dirty="0"/>
              <a:t>New members Involvement Plan</a:t>
            </a:r>
          </a:p>
          <a:p>
            <a:pPr>
              <a:buFont typeface="Wingdings" charset="2"/>
              <a:buChar char="§"/>
            </a:pPr>
            <a:r>
              <a:rPr lang="en-US" sz="2400" dirty="0">
                <a:solidFill>
                  <a:srgbClr val="FF0000"/>
                </a:solidFill>
              </a:rPr>
              <a:t>Leadership Expectations and covenant</a:t>
            </a:r>
          </a:p>
          <a:p>
            <a:pPr>
              <a:buFont typeface="Wingdings" charset="2"/>
              <a:buChar char="§"/>
            </a:pPr>
            <a:r>
              <a:rPr lang="en-US" sz="2400" dirty="0">
                <a:solidFill>
                  <a:srgbClr val="FF0000"/>
                </a:solidFill>
              </a:rPr>
              <a:t>Membership </a:t>
            </a:r>
            <a:r>
              <a:rPr lang="en-US" sz="2400" dirty="0" smtClean="0">
                <a:solidFill>
                  <a:srgbClr val="FF0000"/>
                </a:solidFill>
              </a:rPr>
              <a:t>Expectations\</a:t>
            </a:r>
          </a:p>
          <a:p>
            <a:pPr>
              <a:buFont typeface="Wingdings" charset="2"/>
              <a:buChar char="§"/>
            </a:pPr>
            <a:endParaRPr lang="en-US" sz="2400" dirty="0">
              <a:solidFill>
                <a:srgbClr val="FF0000"/>
              </a:solidFill>
            </a:endParaRPr>
          </a:p>
          <a:p>
            <a:endParaRPr lang="en-US" sz="2400" dirty="0"/>
          </a:p>
          <a:p>
            <a:endParaRPr lang="en-US" sz="2800" dirty="0"/>
          </a:p>
          <a:p>
            <a:pPr marL="0" indent="0">
              <a:buNone/>
            </a:pPr>
            <a:endParaRPr lang="en-US" sz="2800" b="1" dirty="0" smtClean="0">
              <a:solidFill>
                <a:schemeClr val="accent2"/>
              </a:solidFill>
            </a:endParaRPr>
          </a:p>
          <a:p>
            <a:pPr marL="0" indent="0" algn="ctr">
              <a:buNone/>
            </a:pPr>
            <a:endParaRPr lang="en-US" sz="2800" b="1" dirty="0">
              <a:solidFill>
                <a:schemeClr val="accent2"/>
              </a:solidFill>
            </a:endParaRPr>
          </a:p>
        </p:txBody>
      </p:sp>
    </p:spTree>
    <p:extLst>
      <p:ext uri="{BB962C8B-B14F-4D97-AF65-F5344CB8AC3E}">
        <p14:creationId xmlns:p14="http://schemas.microsoft.com/office/powerpoint/2010/main" val="2140526570"/>
      </p:ext>
    </p:extLst>
  </p:cSld>
  <p:clrMapOvr>
    <a:masterClrMapping/>
  </p:clrMapOvr>
  <p:transition>
    <p:fade/>
  </p:transition>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8538" y="2039006"/>
            <a:ext cx="7315200" cy="930105"/>
          </a:xfrm>
        </p:spPr>
        <p:txBody>
          <a:bodyPr/>
          <a:lstStyle/>
          <a:p>
            <a:pPr algn="ctr"/>
            <a:r>
              <a:rPr lang="en-US" sz="3200" dirty="0"/>
              <a:t>Three distinct audiences and  communication channels</a:t>
            </a:r>
            <a:r>
              <a:rPr lang="en-US" dirty="0"/>
              <a:t/>
            </a:r>
            <a:br>
              <a:rPr lang="en-US" dirty="0"/>
            </a:br>
            <a:endParaRPr lang="en-US" dirty="0"/>
          </a:p>
        </p:txBody>
      </p:sp>
      <p:sp>
        <p:nvSpPr>
          <p:cNvPr id="3" name="Content Placeholder 2"/>
          <p:cNvSpPr>
            <a:spLocks noGrp="1"/>
          </p:cNvSpPr>
          <p:nvPr>
            <p:ph idx="1"/>
          </p:nvPr>
        </p:nvSpPr>
        <p:spPr/>
        <p:txBody>
          <a:bodyPr/>
          <a:lstStyle/>
          <a:p>
            <a:pPr marL="0" indent="0" algn="ctr">
              <a:buNone/>
            </a:pPr>
            <a:endParaRPr lang="en-US" dirty="0" smtClean="0"/>
          </a:p>
          <a:p>
            <a:pPr>
              <a:buFont typeface="Wingdings" charset="2"/>
              <a:buChar char="q"/>
            </a:pPr>
            <a:r>
              <a:rPr lang="en-US" dirty="0" smtClean="0"/>
              <a:t> Front Porch </a:t>
            </a:r>
          </a:p>
          <a:p>
            <a:pPr>
              <a:buFont typeface="Wingdings" charset="2"/>
              <a:buChar char="q"/>
            </a:pPr>
            <a:r>
              <a:rPr lang="en-US" dirty="0" smtClean="0"/>
              <a:t> Living Room </a:t>
            </a:r>
          </a:p>
          <a:p>
            <a:pPr>
              <a:buFont typeface="Wingdings" charset="2"/>
              <a:buChar char="q"/>
            </a:pPr>
            <a:r>
              <a:rPr lang="en-US" dirty="0" smtClean="0"/>
              <a:t> Kitchen Table</a:t>
            </a:r>
          </a:p>
          <a:p>
            <a:endParaRPr lang="en-US" dirty="0"/>
          </a:p>
        </p:txBody>
      </p:sp>
      <p:sp>
        <p:nvSpPr>
          <p:cNvPr id="4" name="TextBox 3"/>
          <p:cNvSpPr txBox="1"/>
          <p:nvPr/>
        </p:nvSpPr>
        <p:spPr>
          <a:xfrm>
            <a:off x="1376855" y="388883"/>
            <a:ext cx="6362876" cy="769441"/>
          </a:xfrm>
          <a:prstGeom prst="rect">
            <a:avLst/>
          </a:prstGeom>
          <a:noFill/>
        </p:spPr>
        <p:txBody>
          <a:bodyPr wrap="square" rtlCol="0">
            <a:spAutoFit/>
          </a:bodyPr>
          <a:lstStyle/>
          <a:p>
            <a:pPr algn="ctr"/>
            <a:r>
              <a:rPr lang="en-US" sz="4400" dirty="0" smtClean="0">
                <a:solidFill>
                  <a:schemeClr val="bg1"/>
                </a:solidFill>
              </a:rPr>
              <a:t>Communication</a:t>
            </a:r>
            <a:endParaRPr lang="en-US" sz="4400" dirty="0">
              <a:solidFill>
                <a:schemeClr val="bg1"/>
              </a:solidFill>
            </a:endParaRPr>
          </a:p>
        </p:txBody>
      </p:sp>
    </p:spTree>
    <p:extLst>
      <p:ext uri="{BB962C8B-B14F-4D97-AF65-F5344CB8AC3E}">
        <p14:creationId xmlns:p14="http://schemas.microsoft.com/office/powerpoint/2010/main" val="198641200"/>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Choose your words Carefully</a:t>
            </a:r>
            <a:endParaRPr lang="en-US" sz="3600" dirty="0"/>
          </a:p>
        </p:txBody>
      </p:sp>
      <p:sp>
        <p:nvSpPr>
          <p:cNvPr id="3" name="Content Placeholder 2"/>
          <p:cNvSpPr>
            <a:spLocks noGrp="1"/>
          </p:cNvSpPr>
          <p:nvPr>
            <p:ph idx="1"/>
          </p:nvPr>
        </p:nvSpPr>
        <p:spPr/>
        <p:txBody>
          <a:bodyPr/>
          <a:lstStyle/>
          <a:p>
            <a:pPr marL="0" indent="0">
              <a:buNone/>
            </a:pPr>
            <a:r>
              <a:rPr lang="en-US" dirty="0" smtClean="0"/>
              <a:t>When discussing giving and money:</a:t>
            </a:r>
          </a:p>
          <a:p>
            <a:pPr marL="0" indent="0">
              <a:buNone/>
            </a:pPr>
            <a:endParaRPr lang="en-US" dirty="0" smtClean="0"/>
          </a:p>
          <a:p>
            <a:r>
              <a:rPr lang="en-US" b="1" dirty="0" smtClean="0"/>
              <a:t>Stop using</a:t>
            </a:r>
            <a:r>
              <a:rPr lang="en-US" dirty="0" smtClean="0"/>
              <a:t>:   Amount, More</a:t>
            </a:r>
          </a:p>
          <a:p>
            <a:endParaRPr lang="en-US" dirty="0"/>
          </a:p>
          <a:p>
            <a:r>
              <a:rPr lang="en-US" b="1" dirty="0" smtClean="0"/>
              <a:t>Use</a:t>
            </a:r>
            <a:r>
              <a:rPr lang="en-US" dirty="0" smtClean="0"/>
              <a:t>:  Percentage Giving &amp; Tithing</a:t>
            </a:r>
            <a:endParaRPr lang="en-US" dirty="0"/>
          </a:p>
          <a:p>
            <a:pPr marL="0" indent="0">
              <a:buNone/>
            </a:pPr>
            <a:r>
              <a:rPr lang="en-US" sz="1800" b="1" dirty="0" smtClean="0"/>
              <a:t>Example</a:t>
            </a:r>
            <a:r>
              <a:rPr lang="en-US" sz="1800" dirty="0" smtClean="0"/>
              <a:t>:  Will you prayerfully consider increasing your giving by one or more percent of your income as you move to a tithe?  </a:t>
            </a:r>
            <a:endParaRPr lang="en-US" sz="1800" dirty="0"/>
          </a:p>
          <a:p>
            <a:endParaRPr lang="en-US" dirty="0" smtClean="0"/>
          </a:p>
        </p:txBody>
      </p:sp>
      <p:sp>
        <p:nvSpPr>
          <p:cNvPr id="4" name="TextBox 3"/>
          <p:cNvSpPr txBox="1"/>
          <p:nvPr/>
        </p:nvSpPr>
        <p:spPr>
          <a:xfrm>
            <a:off x="2398955" y="322730"/>
            <a:ext cx="5066853" cy="769441"/>
          </a:xfrm>
          <a:prstGeom prst="rect">
            <a:avLst/>
          </a:prstGeom>
          <a:noFill/>
        </p:spPr>
        <p:txBody>
          <a:bodyPr wrap="square" rtlCol="0">
            <a:spAutoFit/>
          </a:bodyPr>
          <a:lstStyle/>
          <a:p>
            <a:r>
              <a:rPr lang="en-US" sz="4400" smtClean="0">
                <a:solidFill>
                  <a:schemeClr val="bg1"/>
                </a:solidFill>
              </a:rPr>
              <a:t>Communication</a:t>
            </a:r>
            <a:endParaRPr lang="en-US" sz="4400">
              <a:solidFill>
                <a:schemeClr val="bg1"/>
              </a:solidFill>
            </a:endParaRPr>
          </a:p>
        </p:txBody>
      </p:sp>
    </p:spTree>
    <p:extLst>
      <p:ext uri="{BB962C8B-B14F-4D97-AF65-F5344CB8AC3E}">
        <p14:creationId xmlns:p14="http://schemas.microsoft.com/office/powerpoint/2010/main" val="754528708"/>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0680" y="266997"/>
            <a:ext cx="7514035" cy="842211"/>
          </a:xfrm>
        </p:spPr>
        <p:txBody>
          <a:bodyPr>
            <a:normAutofit/>
          </a:bodyPr>
          <a:lstStyle/>
          <a:p>
            <a:r>
              <a:rPr lang="en-US" b="1" dirty="0" smtClean="0">
                <a:solidFill>
                  <a:srgbClr val="FFFFFF"/>
                </a:solidFill>
              </a:rPr>
              <a:t>Do Every Week</a:t>
            </a:r>
            <a:endParaRPr lang="en-US" b="1" dirty="0">
              <a:solidFill>
                <a:srgbClr val="FFFFFF"/>
              </a:solidFill>
            </a:endParaRPr>
          </a:p>
        </p:txBody>
      </p:sp>
      <p:sp>
        <p:nvSpPr>
          <p:cNvPr id="3" name="Content Placeholder 2"/>
          <p:cNvSpPr>
            <a:spLocks noGrp="1"/>
          </p:cNvSpPr>
          <p:nvPr>
            <p:ph idx="1"/>
          </p:nvPr>
        </p:nvSpPr>
        <p:spPr>
          <a:xfrm>
            <a:off x="280680" y="1714499"/>
            <a:ext cx="8346590" cy="4783119"/>
          </a:xfrm>
        </p:spPr>
        <p:txBody>
          <a:bodyPr>
            <a:noAutofit/>
          </a:bodyPr>
          <a:lstStyle/>
          <a:p>
            <a:pPr>
              <a:spcBef>
                <a:spcPts val="1200"/>
              </a:spcBef>
              <a:buFont typeface="Wingdings" charset="2"/>
              <a:buChar char="§"/>
            </a:pPr>
            <a:r>
              <a:rPr lang="en-US" sz="2800" b="1" u="sng" dirty="0" smtClean="0"/>
              <a:t>1-2 minute Giving Talk</a:t>
            </a:r>
          </a:p>
          <a:p>
            <a:pPr marL="0" indent="0">
              <a:spcBef>
                <a:spcPts val="1200"/>
              </a:spcBef>
              <a:buNone/>
            </a:pPr>
            <a:r>
              <a:rPr lang="en-US" sz="2400" b="1" dirty="0" smtClean="0"/>
              <a:t>online giving, where money goes, biblical stewardship</a:t>
            </a:r>
          </a:p>
          <a:p>
            <a:pPr>
              <a:spcBef>
                <a:spcPts val="1200"/>
              </a:spcBef>
              <a:buFont typeface="Wingdings" charset="2"/>
              <a:buChar char="§"/>
            </a:pPr>
            <a:r>
              <a:rPr lang="en-US" sz="2800" b="1" u="sng" dirty="0" smtClean="0"/>
              <a:t> 2-3 minute Ministry Moment</a:t>
            </a:r>
            <a:endParaRPr lang="en-US" sz="2800" dirty="0" smtClean="0"/>
          </a:p>
          <a:p>
            <a:pPr marL="0" indent="0">
              <a:spcBef>
                <a:spcPts val="1200"/>
              </a:spcBef>
              <a:buNone/>
            </a:pPr>
            <a:r>
              <a:rPr lang="en-US" sz="2400" b="1" dirty="0"/>
              <a:t>o</a:t>
            </a:r>
            <a:r>
              <a:rPr lang="en-US" sz="2400" b="1" dirty="0" smtClean="0"/>
              <a:t>utcomes, changed lives, thank you</a:t>
            </a:r>
          </a:p>
          <a:p>
            <a:pPr>
              <a:spcBef>
                <a:spcPts val="1200"/>
              </a:spcBef>
              <a:buFont typeface="Wingdings" charset="2"/>
              <a:buChar char="§"/>
            </a:pPr>
            <a:r>
              <a:rPr lang="en-US" sz="2800" b="1" u="sng" dirty="0" smtClean="0"/>
              <a:t>Say Thank You</a:t>
            </a:r>
            <a:r>
              <a:rPr lang="en-US" sz="2800" u="sng" dirty="0" smtClean="0"/>
              <a:t>! </a:t>
            </a:r>
            <a:endParaRPr lang="en-US" sz="2800" dirty="0" smtClean="0"/>
          </a:p>
          <a:p>
            <a:pPr>
              <a:spcBef>
                <a:spcPts val="1200"/>
              </a:spcBef>
              <a:buFont typeface="Wingdings" charset="2"/>
              <a:buChar char="§"/>
            </a:pPr>
            <a:r>
              <a:rPr lang="en-US" sz="2800" b="1" u="sng" dirty="0" smtClean="0"/>
              <a:t>Invest in Key Relationships</a:t>
            </a:r>
            <a:r>
              <a:rPr lang="en-US" sz="2800" dirty="0" smtClean="0"/>
              <a:t>:</a:t>
            </a:r>
            <a:endParaRPr lang="en-US" sz="2800" dirty="0"/>
          </a:p>
          <a:p>
            <a:pPr marL="0" indent="0">
              <a:spcBef>
                <a:spcPts val="1200"/>
              </a:spcBef>
              <a:buNone/>
            </a:pPr>
            <a:r>
              <a:rPr lang="en-US" sz="2400" b="1" dirty="0"/>
              <a:t>p</a:t>
            </a:r>
            <a:r>
              <a:rPr lang="en-US" sz="2400" b="1" dirty="0" smtClean="0"/>
              <a:t>ay attention to the 20% who give the time and money to keep ministry alive</a:t>
            </a:r>
          </a:p>
        </p:txBody>
      </p:sp>
    </p:spTree>
    <p:extLst>
      <p:ext uri="{BB962C8B-B14F-4D97-AF65-F5344CB8AC3E}">
        <p14:creationId xmlns:p14="http://schemas.microsoft.com/office/powerpoint/2010/main" val="72693299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0680" y="107247"/>
            <a:ext cx="7514035" cy="1155700"/>
          </a:xfrm>
        </p:spPr>
        <p:txBody>
          <a:bodyPr/>
          <a:lstStyle/>
          <a:p>
            <a:r>
              <a:rPr lang="en-US" b="1" smtClean="0">
                <a:solidFill>
                  <a:srgbClr val="FFFFFF"/>
                </a:solidFill>
              </a:rPr>
              <a:t>Do Every Month</a:t>
            </a:r>
            <a:endParaRPr lang="en-US" b="1">
              <a:solidFill>
                <a:srgbClr val="FFFFFF"/>
              </a:solidFill>
            </a:endParaRPr>
          </a:p>
        </p:txBody>
      </p:sp>
      <p:sp>
        <p:nvSpPr>
          <p:cNvPr id="3" name="Content Placeholder 2"/>
          <p:cNvSpPr>
            <a:spLocks noGrp="1"/>
          </p:cNvSpPr>
          <p:nvPr>
            <p:ph idx="1"/>
          </p:nvPr>
        </p:nvSpPr>
        <p:spPr>
          <a:xfrm>
            <a:off x="246945" y="1728611"/>
            <a:ext cx="8380326" cy="3414891"/>
          </a:xfrm>
        </p:spPr>
        <p:txBody>
          <a:bodyPr>
            <a:noAutofit/>
          </a:bodyPr>
          <a:lstStyle/>
          <a:p>
            <a:pPr>
              <a:spcBef>
                <a:spcPts val="1800"/>
              </a:spcBef>
              <a:buFont typeface="Wingdings" charset="2"/>
              <a:buChar char="§"/>
            </a:pPr>
            <a:r>
              <a:rPr lang="en-US" sz="2400" b="1" u="sng" dirty="0" smtClean="0"/>
              <a:t>Review financial dashboard</a:t>
            </a:r>
            <a:r>
              <a:rPr lang="en-US" sz="2400" dirty="0" smtClean="0"/>
              <a:t>- key tracking metrics</a:t>
            </a:r>
          </a:p>
          <a:p>
            <a:pPr>
              <a:spcBef>
                <a:spcPts val="1800"/>
              </a:spcBef>
              <a:buFont typeface="Wingdings" charset="2"/>
              <a:buChar char="§"/>
            </a:pPr>
            <a:endParaRPr lang="en-US" sz="2400" dirty="0" smtClean="0"/>
          </a:p>
          <a:p>
            <a:pPr>
              <a:spcBef>
                <a:spcPts val="1800"/>
              </a:spcBef>
              <a:buFont typeface="Wingdings" charset="2"/>
              <a:buChar char="§"/>
            </a:pPr>
            <a:r>
              <a:rPr lang="en-US" sz="2400" b="1" u="sng" dirty="0" smtClean="0"/>
              <a:t>Keep your donors informed</a:t>
            </a:r>
            <a:r>
              <a:rPr lang="en-US" sz="2400" dirty="0" smtClean="0"/>
              <a:t>-“Kitchen Table” style emai</a:t>
            </a:r>
            <a:r>
              <a:rPr lang="en-US" sz="2400" dirty="0"/>
              <a:t>l</a:t>
            </a:r>
            <a:r>
              <a:rPr lang="en-US" sz="2400" dirty="0" smtClean="0"/>
              <a:t> Cast vision, give updates on critical ministries, talk about the next big thing, share wins, concerns, financial information, etc.   </a:t>
            </a:r>
          </a:p>
        </p:txBody>
      </p:sp>
    </p:spTree>
    <p:extLst>
      <p:ext uri="{BB962C8B-B14F-4D97-AF65-F5344CB8AC3E}">
        <p14:creationId xmlns:p14="http://schemas.microsoft.com/office/powerpoint/2010/main" val="495288212"/>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736" y="241301"/>
            <a:ext cx="7514035" cy="889000"/>
          </a:xfrm>
        </p:spPr>
        <p:txBody>
          <a:bodyPr/>
          <a:lstStyle/>
          <a:p>
            <a:r>
              <a:rPr lang="en-US" b="1" smtClean="0">
                <a:solidFill>
                  <a:srgbClr val="FFFFFF"/>
                </a:solidFill>
              </a:rPr>
              <a:t>Do Every Quarter</a:t>
            </a:r>
            <a:endParaRPr lang="en-US" b="1">
              <a:solidFill>
                <a:srgbClr val="FFFFFF"/>
              </a:solidFill>
            </a:endParaRPr>
          </a:p>
        </p:txBody>
      </p:sp>
      <p:sp>
        <p:nvSpPr>
          <p:cNvPr id="3" name="Content Placeholder 2"/>
          <p:cNvSpPr>
            <a:spLocks noGrp="1"/>
          </p:cNvSpPr>
          <p:nvPr>
            <p:ph idx="1"/>
          </p:nvPr>
        </p:nvSpPr>
        <p:spPr>
          <a:xfrm>
            <a:off x="239889" y="1651001"/>
            <a:ext cx="8387381" cy="4610099"/>
          </a:xfrm>
        </p:spPr>
        <p:txBody>
          <a:bodyPr>
            <a:normAutofit fontScale="70000" lnSpcReduction="20000"/>
          </a:bodyPr>
          <a:lstStyle/>
          <a:p>
            <a:pPr marL="0" indent="0">
              <a:buNone/>
            </a:pPr>
            <a:endParaRPr lang="en-US" dirty="0" smtClean="0"/>
          </a:p>
          <a:p>
            <a:pPr marL="0" indent="0">
              <a:buNone/>
            </a:pPr>
            <a:r>
              <a:rPr lang="en-US" b="1" u="sng" dirty="0" smtClean="0"/>
              <a:t>Send a quarterly giving statement (can be monthly)</a:t>
            </a:r>
          </a:p>
          <a:p>
            <a:pPr marL="688975" indent="-457200">
              <a:buFont typeface="Wingdings" charset="2"/>
              <a:buChar char="§"/>
            </a:pPr>
            <a:r>
              <a:rPr lang="en-US" dirty="0"/>
              <a:t>Share your stories of changed lives and ministry wins</a:t>
            </a:r>
            <a:r>
              <a:rPr lang="en-US" dirty="0" smtClean="0"/>
              <a:t>.</a:t>
            </a:r>
          </a:p>
          <a:p>
            <a:pPr marL="688975" indent="-457200">
              <a:buFont typeface="Wingdings" charset="2"/>
              <a:buChar char="§"/>
            </a:pPr>
            <a:r>
              <a:rPr lang="en-US" dirty="0" smtClean="0"/>
              <a:t>Segment your cover letter (high capacity, consistent and occasional). </a:t>
            </a:r>
          </a:p>
          <a:p>
            <a:pPr marL="688975" indent="-457200">
              <a:buFont typeface="Wingdings" charset="2"/>
              <a:buChar char="§"/>
            </a:pPr>
            <a:r>
              <a:rPr lang="en-US" dirty="0" smtClean="0"/>
              <a:t>Send to non-donor members.</a:t>
            </a:r>
          </a:p>
          <a:p>
            <a:pPr marL="688975" indent="-457200">
              <a:buFont typeface="Wingdings" charset="2"/>
              <a:buChar char="§"/>
            </a:pPr>
            <a:r>
              <a:rPr lang="en-US" dirty="0" smtClean="0"/>
              <a:t>Include a call to action (e-giving, percentage giving).</a:t>
            </a:r>
          </a:p>
          <a:p>
            <a:pPr marL="688975" indent="-457200">
              <a:buFont typeface="Wingdings" charset="2"/>
              <a:buChar char="§"/>
            </a:pPr>
            <a:r>
              <a:rPr lang="en-US" dirty="0" smtClean="0"/>
              <a:t>Include information on how to act on the call to action. </a:t>
            </a:r>
          </a:p>
          <a:p>
            <a:pPr marL="0" indent="0">
              <a:buNone/>
            </a:pPr>
            <a:endParaRPr lang="en-US" dirty="0" smtClean="0"/>
          </a:p>
          <a:p>
            <a:pPr marL="0" indent="0">
              <a:buNone/>
            </a:pPr>
            <a:r>
              <a:rPr lang="en-US" b="1" u="sng" dirty="0" smtClean="0"/>
              <a:t>Conduct a planned giving event, workshop or promotional mailing</a:t>
            </a:r>
          </a:p>
          <a:p>
            <a:pPr marL="0" indent="0">
              <a:buNone/>
            </a:pPr>
            <a:endParaRPr lang="en-US" dirty="0"/>
          </a:p>
        </p:txBody>
      </p:sp>
    </p:spTree>
    <p:extLst>
      <p:ext uri="{BB962C8B-B14F-4D97-AF65-F5344CB8AC3E}">
        <p14:creationId xmlns:p14="http://schemas.microsoft.com/office/powerpoint/2010/main" val="3240725506"/>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Weekly Giving</a:t>
            </a:r>
            <a:endParaRPr lang="en-US" dirty="0"/>
          </a:p>
        </p:txBody>
      </p:sp>
      <p:sp>
        <p:nvSpPr>
          <p:cNvPr id="3" name="Content Placeholder 2"/>
          <p:cNvSpPr>
            <a:spLocks noGrp="1"/>
          </p:cNvSpPr>
          <p:nvPr>
            <p:ph idx="1"/>
          </p:nvPr>
        </p:nvSpPr>
        <p:spPr/>
        <p:txBody>
          <a:bodyPr/>
          <a:lstStyle/>
          <a:p>
            <a:pPr lvl="0"/>
            <a:r>
              <a:rPr lang="en-US" b="1" dirty="0" smtClean="0"/>
              <a:t>Report Weekly Giving:  </a:t>
            </a:r>
            <a:r>
              <a:rPr lang="en-US" sz="1600" dirty="0"/>
              <a:t>B</a:t>
            </a:r>
            <a:r>
              <a:rPr lang="en-US" sz="1600" dirty="0" smtClean="0"/>
              <a:t>ecause </a:t>
            </a:r>
            <a:r>
              <a:rPr lang="en-US" sz="1600" dirty="0"/>
              <a:t>the number of Sundays in each month varies </a:t>
            </a:r>
            <a:r>
              <a:rPr lang="en-US" sz="1600" dirty="0" smtClean="0"/>
              <a:t>making comparisons difficult</a:t>
            </a:r>
            <a:r>
              <a:rPr lang="en-US" dirty="0" smtClean="0"/>
              <a:t>.  </a:t>
            </a:r>
            <a:endParaRPr lang="en-US" dirty="0"/>
          </a:p>
          <a:p>
            <a:pPr lvl="0"/>
            <a:r>
              <a:rPr lang="en-US" dirty="0"/>
              <a:t>Display year to date weekly giving on a graph (week 1-52).  </a:t>
            </a:r>
            <a:r>
              <a:rPr lang="en-US" sz="1600" dirty="0"/>
              <a:t>Overlay the previous year week by week giving</a:t>
            </a:r>
            <a:r>
              <a:rPr lang="en-US" dirty="0"/>
              <a:t>. </a:t>
            </a:r>
          </a:p>
          <a:p>
            <a:r>
              <a:rPr lang="en-US" dirty="0"/>
              <a:t>Display year to date total giving, week by </a:t>
            </a:r>
            <a:r>
              <a:rPr lang="en-US" dirty="0" smtClean="0"/>
              <a:t>week:  </a:t>
            </a:r>
            <a:r>
              <a:rPr lang="en-US" sz="1600" dirty="0" smtClean="0"/>
              <a:t>Overlay </a:t>
            </a:r>
            <a:r>
              <a:rPr lang="en-US" sz="1600" dirty="0"/>
              <a:t>previous year total giving</a:t>
            </a:r>
          </a:p>
        </p:txBody>
      </p:sp>
      <p:sp>
        <p:nvSpPr>
          <p:cNvPr id="4" name="TextBox 3"/>
          <p:cNvSpPr txBox="1"/>
          <p:nvPr/>
        </p:nvSpPr>
        <p:spPr>
          <a:xfrm>
            <a:off x="1376979" y="311972"/>
            <a:ext cx="5647861" cy="769441"/>
          </a:xfrm>
          <a:prstGeom prst="rect">
            <a:avLst/>
          </a:prstGeom>
          <a:noFill/>
        </p:spPr>
        <p:txBody>
          <a:bodyPr wrap="square" rtlCol="0">
            <a:spAutoFit/>
          </a:bodyPr>
          <a:lstStyle/>
          <a:p>
            <a:r>
              <a:rPr lang="en-US" sz="4400" smtClean="0">
                <a:solidFill>
                  <a:schemeClr val="bg1"/>
                </a:solidFill>
              </a:rPr>
              <a:t>Financial Dashboard</a:t>
            </a:r>
            <a:endParaRPr lang="en-US" sz="4400">
              <a:solidFill>
                <a:schemeClr val="bg1"/>
              </a:solidFill>
            </a:endParaRPr>
          </a:p>
        </p:txBody>
      </p:sp>
    </p:spTree>
    <p:extLst>
      <p:ext uri="{BB962C8B-B14F-4D97-AF65-F5344CB8AC3E}">
        <p14:creationId xmlns:p14="http://schemas.microsoft.com/office/powerpoint/2010/main" val="157636127"/>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Giving Units</a:t>
            </a:r>
            <a:endParaRPr lang="en-US" dirty="0"/>
          </a:p>
        </p:txBody>
      </p:sp>
      <p:sp>
        <p:nvSpPr>
          <p:cNvPr id="3" name="Content Placeholder 2"/>
          <p:cNvSpPr>
            <a:spLocks noGrp="1"/>
          </p:cNvSpPr>
          <p:nvPr>
            <p:ph idx="1"/>
          </p:nvPr>
        </p:nvSpPr>
        <p:spPr/>
        <p:txBody>
          <a:bodyPr/>
          <a:lstStyle/>
          <a:p>
            <a:pPr lvl="0"/>
            <a:r>
              <a:rPr lang="en-US" dirty="0"/>
              <a:t>Define what a giving unit </a:t>
            </a:r>
            <a:r>
              <a:rPr lang="en-US" dirty="0" smtClean="0"/>
              <a:t>is in your church. </a:t>
            </a:r>
            <a:r>
              <a:rPr lang="en-US" sz="1800" dirty="0" smtClean="0"/>
              <a:t>$</a:t>
            </a:r>
            <a:r>
              <a:rPr lang="en-US" sz="1800" dirty="0"/>
              <a:t>200 is recommended- only 43% of donors nationally give over $200. </a:t>
            </a:r>
            <a:endParaRPr lang="en-US" sz="1800" dirty="0" smtClean="0"/>
          </a:p>
          <a:p>
            <a:pPr lvl="0"/>
            <a:endParaRPr lang="en-US" sz="1800" dirty="0"/>
          </a:p>
          <a:p>
            <a:r>
              <a:rPr lang="en-US" dirty="0"/>
              <a:t>Track week by week the number of giving units that have contributed year to </a:t>
            </a:r>
            <a:r>
              <a:rPr lang="en-US" dirty="0" smtClean="0"/>
              <a:t>date:  </a:t>
            </a:r>
            <a:r>
              <a:rPr lang="en-US" sz="1800" dirty="0" smtClean="0"/>
              <a:t>Overlay </a:t>
            </a:r>
            <a:r>
              <a:rPr lang="en-US" sz="1800" dirty="0"/>
              <a:t>the previous years data.</a:t>
            </a:r>
          </a:p>
        </p:txBody>
      </p:sp>
      <p:sp>
        <p:nvSpPr>
          <p:cNvPr id="5" name="TextBox 4"/>
          <p:cNvSpPr txBox="1"/>
          <p:nvPr/>
        </p:nvSpPr>
        <p:spPr>
          <a:xfrm>
            <a:off x="998538" y="312235"/>
            <a:ext cx="6718106" cy="830997"/>
          </a:xfrm>
          <a:prstGeom prst="rect">
            <a:avLst/>
          </a:prstGeom>
          <a:noFill/>
        </p:spPr>
        <p:txBody>
          <a:bodyPr wrap="square" rtlCol="0">
            <a:spAutoFit/>
          </a:bodyPr>
          <a:lstStyle/>
          <a:p>
            <a:pPr algn="ctr"/>
            <a:r>
              <a:rPr lang="en-US" sz="4800" smtClean="0">
                <a:solidFill>
                  <a:schemeClr val="bg1"/>
                </a:solidFill>
              </a:rPr>
              <a:t>Financial Dashboard</a:t>
            </a:r>
            <a:endParaRPr lang="en-US" sz="4800">
              <a:solidFill>
                <a:schemeClr val="bg1"/>
              </a:solidFill>
            </a:endParaRPr>
          </a:p>
        </p:txBody>
      </p:sp>
    </p:spTree>
    <p:extLst>
      <p:ext uri="{BB962C8B-B14F-4D97-AF65-F5344CB8AC3E}">
        <p14:creationId xmlns:p14="http://schemas.microsoft.com/office/powerpoint/2010/main" val="635047915"/>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First Time Donors</a:t>
            </a:r>
            <a:endParaRPr lang="en-US" dirty="0"/>
          </a:p>
        </p:txBody>
      </p:sp>
      <p:sp>
        <p:nvSpPr>
          <p:cNvPr id="3" name="Content Placeholder 2"/>
          <p:cNvSpPr>
            <a:spLocks noGrp="1"/>
          </p:cNvSpPr>
          <p:nvPr>
            <p:ph idx="1"/>
          </p:nvPr>
        </p:nvSpPr>
        <p:spPr/>
        <p:txBody>
          <a:bodyPr/>
          <a:lstStyle/>
          <a:p>
            <a:pPr lvl="0"/>
            <a:r>
              <a:rPr lang="en-US" dirty="0"/>
              <a:t>Track the number of new giving units week by week and overlay the previous years data.</a:t>
            </a:r>
          </a:p>
          <a:p>
            <a:endParaRPr lang="en-US" dirty="0"/>
          </a:p>
        </p:txBody>
      </p:sp>
      <p:sp>
        <p:nvSpPr>
          <p:cNvPr id="4" name="TextBox 3"/>
          <p:cNvSpPr txBox="1"/>
          <p:nvPr/>
        </p:nvSpPr>
        <p:spPr>
          <a:xfrm>
            <a:off x="1271240" y="267629"/>
            <a:ext cx="6668428" cy="830997"/>
          </a:xfrm>
          <a:prstGeom prst="rect">
            <a:avLst/>
          </a:prstGeom>
          <a:noFill/>
        </p:spPr>
        <p:txBody>
          <a:bodyPr wrap="square" rtlCol="0">
            <a:spAutoFit/>
          </a:bodyPr>
          <a:lstStyle/>
          <a:p>
            <a:pPr algn="ctr"/>
            <a:r>
              <a:rPr lang="en-US" sz="4800" smtClean="0">
                <a:solidFill>
                  <a:schemeClr val="bg1"/>
                </a:solidFill>
              </a:rPr>
              <a:t>Financial Dashboard</a:t>
            </a:r>
            <a:endParaRPr lang="en-US" sz="4800">
              <a:solidFill>
                <a:schemeClr val="bg1"/>
              </a:solidFill>
            </a:endParaRPr>
          </a:p>
        </p:txBody>
      </p:sp>
    </p:spTree>
    <p:extLst>
      <p:ext uri="{BB962C8B-B14F-4D97-AF65-F5344CB8AC3E}">
        <p14:creationId xmlns:p14="http://schemas.microsoft.com/office/powerpoint/2010/main" val="1549111405"/>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Lapsed Donors</a:t>
            </a:r>
            <a:endParaRPr lang="en-US" dirty="0"/>
          </a:p>
        </p:txBody>
      </p:sp>
      <p:sp>
        <p:nvSpPr>
          <p:cNvPr id="3" name="Content Placeholder 2"/>
          <p:cNvSpPr>
            <a:spLocks noGrp="1"/>
          </p:cNvSpPr>
          <p:nvPr>
            <p:ph idx="1"/>
          </p:nvPr>
        </p:nvSpPr>
        <p:spPr/>
        <p:txBody>
          <a:bodyPr/>
          <a:lstStyle/>
          <a:p>
            <a:pPr lvl="0"/>
            <a:r>
              <a:rPr lang="en-US" dirty="0"/>
              <a:t>Track the number of giving units that have not given in the previous </a:t>
            </a:r>
            <a:r>
              <a:rPr lang="en-US" dirty="0" smtClean="0"/>
              <a:t>___ </a:t>
            </a:r>
            <a:r>
              <a:rPr lang="en-US" dirty="0"/>
              <a:t>weeks.  </a:t>
            </a:r>
          </a:p>
          <a:p>
            <a:endParaRPr lang="en-US" dirty="0"/>
          </a:p>
        </p:txBody>
      </p:sp>
      <p:sp>
        <p:nvSpPr>
          <p:cNvPr id="4" name="TextBox 3"/>
          <p:cNvSpPr txBox="1"/>
          <p:nvPr/>
        </p:nvSpPr>
        <p:spPr>
          <a:xfrm>
            <a:off x="1271240" y="267629"/>
            <a:ext cx="6668428" cy="830997"/>
          </a:xfrm>
          <a:prstGeom prst="rect">
            <a:avLst/>
          </a:prstGeom>
          <a:noFill/>
        </p:spPr>
        <p:txBody>
          <a:bodyPr wrap="square" rtlCol="0">
            <a:spAutoFit/>
          </a:bodyPr>
          <a:lstStyle/>
          <a:p>
            <a:pPr algn="ctr"/>
            <a:r>
              <a:rPr lang="en-US" sz="4800" smtClean="0">
                <a:solidFill>
                  <a:schemeClr val="bg1"/>
                </a:solidFill>
              </a:rPr>
              <a:t>Financial Dashboard</a:t>
            </a:r>
            <a:endParaRPr lang="en-US" sz="4800">
              <a:solidFill>
                <a:schemeClr val="bg1"/>
              </a:solidFill>
            </a:endParaRPr>
          </a:p>
        </p:txBody>
      </p:sp>
    </p:spTree>
    <p:extLst>
      <p:ext uri="{BB962C8B-B14F-4D97-AF65-F5344CB8AC3E}">
        <p14:creationId xmlns:p14="http://schemas.microsoft.com/office/powerpoint/2010/main" val="1578692666"/>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71240" y="1448632"/>
            <a:ext cx="7315200" cy="715962"/>
          </a:xfrm>
        </p:spPr>
        <p:txBody>
          <a:bodyPr/>
          <a:lstStyle/>
          <a:p>
            <a:pPr algn="ctr"/>
            <a:r>
              <a:rPr lang="en-US" sz="3600" dirty="0" smtClean="0"/>
              <a:t>Giving Range Distributions</a:t>
            </a:r>
            <a:endParaRPr lang="en-US" sz="3600" dirty="0"/>
          </a:p>
        </p:txBody>
      </p:sp>
      <p:sp>
        <p:nvSpPr>
          <p:cNvPr id="3" name="Content Placeholder 2"/>
          <p:cNvSpPr>
            <a:spLocks noGrp="1"/>
          </p:cNvSpPr>
          <p:nvPr>
            <p:ph idx="1"/>
          </p:nvPr>
        </p:nvSpPr>
        <p:spPr/>
        <p:txBody>
          <a:bodyPr/>
          <a:lstStyle/>
          <a:p>
            <a:pPr lvl="0"/>
            <a:r>
              <a:rPr lang="en-US" dirty="0"/>
              <a:t>Define the giving </a:t>
            </a:r>
            <a:r>
              <a:rPr lang="en-US" dirty="0" smtClean="0"/>
              <a:t>ranges </a:t>
            </a:r>
            <a:r>
              <a:rPr lang="en-US" dirty="0"/>
              <a:t>you would like to track.  </a:t>
            </a:r>
            <a:r>
              <a:rPr lang="en-US" sz="1800" dirty="0"/>
              <a:t> Common examples are:</a:t>
            </a:r>
          </a:p>
          <a:p>
            <a:r>
              <a:rPr lang="en-US" sz="1800" dirty="0"/>
              <a:t>0-$999</a:t>
            </a:r>
          </a:p>
          <a:p>
            <a:r>
              <a:rPr lang="en-US" sz="1800" dirty="0"/>
              <a:t>$999-2,499</a:t>
            </a:r>
          </a:p>
          <a:p>
            <a:r>
              <a:rPr lang="en-US" sz="1800" dirty="0"/>
              <a:t>$2,500-4,999</a:t>
            </a:r>
          </a:p>
          <a:p>
            <a:r>
              <a:rPr lang="en-US" sz="1800" dirty="0"/>
              <a:t>$5,000-9,999</a:t>
            </a:r>
          </a:p>
          <a:p>
            <a:r>
              <a:rPr lang="en-US" sz="1800" dirty="0"/>
              <a:t>$10,000 +</a:t>
            </a:r>
          </a:p>
          <a:p>
            <a:pPr lvl="0"/>
            <a:r>
              <a:rPr lang="en-US" dirty="0"/>
              <a:t>Track the number of donors and total giving by </a:t>
            </a:r>
            <a:r>
              <a:rPr lang="en-US" dirty="0" smtClean="0"/>
              <a:t>range.  </a:t>
            </a:r>
            <a:r>
              <a:rPr lang="en-US" dirty="0"/>
              <a:t>Overlay the previous year data.  </a:t>
            </a:r>
          </a:p>
          <a:p>
            <a:pPr marL="0" marR="0" lvl="0" indent="0" defTabSz="914400" eaLnBrk="1" fontAlgn="auto" latinLnBrk="0" hangingPunct="1">
              <a:lnSpc>
                <a:spcPct val="100000"/>
              </a:lnSpc>
              <a:spcBef>
                <a:spcPts val="0"/>
              </a:spcBef>
              <a:spcAft>
                <a:spcPts val="0"/>
              </a:spcAft>
              <a:buClrTx/>
              <a:buSzTx/>
              <a:buFontTx/>
              <a:buNone/>
              <a:tabLst/>
              <a:defRPr/>
            </a:pPr>
            <a:endParaRPr lang="en-US" dirty="0"/>
          </a:p>
        </p:txBody>
      </p:sp>
      <p:sp>
        <p:nvSpPr>
          <p:cNvPr id="4" name="TextBox 3"/>
          <p:cNvSpPr txBox="1"/>
          <p:nvPr/>
        </p:nvSpPr>
        <p:spPr>
          <a:xfrm>
            <a:off x="1271240" y="267629"/>
            <a:ext cx="6668428" cy="830997"/>
          </a:xfrm>
          <a:prstGeom prst="rect">
            <a:avLst/>
          </a:prstGeom>
          <a:noFill/>
        </p:spPr>
        <p:txBody>
          <a:bodyPr wrap="square" rtlCol="0">
            <a:spAutoFit/>
          </a:bodyPr>
          <a:lstStyle/>
          <a:p>
            <a:pPr algn="ctr"/>
            <a:r>
              <a:rPr lang="en-US" sz="4800" smtClean="0">
                <a:solidFill>
                  <a:schemeClr val="bg1"/>
                </a:solidFill>
              </a:rPr>
              <a:t>Financial Dashboard</a:t>
            </a:r>
            <a:endParaRPr lang="en-US" sz="4800">
              <a:solidFill>
                <a:schemeClr val="bg1"/>
              </a:solidFill>
            </a:endParaRPr>
          </a:p>
        </p:txBody>
      </p:sp>
    </p:spTree>
    <p:extLst>
      <p:ext uri="{BB962C8B-B14F-4D97-AF65-F5344CB8AC3E}">
        <p14:creationId xmlns:p14="http://schemas.microsoft.com/office/powerpoint/2010/main" val="1092225758"/>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71240" y="1448632"/>
            <a:ext cx="7315200" cy="715962"/>
          </a:xfrm>
        </p:spPr>
        <p:txBody>
          <a:bodyPr/>
          <a:lstStyle/>
          <a:p>
            <a:pPr algn="ctr"/>
            <a:r>
              <a:rPr lang="en-US" sz="3200" dirty="0" smtClean="0"/>
              <a:t>Increasing/Decreasing Giving Units</a:t>
            </a:r>
            <a:endParaRPr lang="en-US" sz="3200" dirty="0"/>
          </a:p>
        </p:txBody>
      </p:sp>
      <p:sp>
        <p:nvSpPr>
          <p:cNvPr id="3" name="Content Placeholder 2"/>
          <p:cNvSpPr>
            <a:spLocks noGrp="1"/>
          </p:cNvSpPr>
          <p:nvPr>
            <p:ph idx="1"/>
          </p:nvPr>
        </p:nvSpPr>
        <p:spPr/>
        <p:txBody>
          <a:bodyPr/>
          <a:lstStyle/>
          <a:p>
            <a:pPr marL="0" indent="0" fontAlgn="auto">
              <a:spcBef>
                <a:spcPts val="0"/>
              </a:spcBef>
              <a:spcAft>
                <a:spcPts val="0"/>
              </a:spcAft>
              <a:buNone/>
            </a:pPr>
            <a:endParaRPr lang="en-US" dirty="0" smtClean="0"/>
          </a:p>
          <a:p>
            <a:pPr marL="0" indent="0" fontAlgn="auto">
              <a:spcBef>
                <a:spcPts val="0"/>
              </a:spcBef>
              <a:spcAft>
                <a:spcPts val="0"/>
              </a:spcAft>
              <a:buNone/>
            </a:pPr>
            <a:r>
              <a:rPr lang="en-US" dirty="0" smtClean="0"/>
              <a:t>Report the </a:t>
            </a:r>
            <a:r>
              <a:rPr lang="en-US" dirty="0"/>
              <a:t>number of giving units </a:t>
            </a:r>
            <a:r>
              <a:rPr lang="en-US" dirty="0" smtClean="0"/>
              <a:t>increasing and decreasing giving each quarter compared to pervious year:</a:t>
            </a:r>
          </a:p>
          <a:p>
            <a:pPr marL="0" indent="0" fontAlgn="auto">
              <a:spcBef>
                <a:spcPts val="0"/>
              </a:spcBef>
              <a:spcAft>
                <a:spcPts val="0"/>
              </a:spcAft>
              <a:buNone/>
            </a:pPr>
            <a:endParaRPr lang="en-US" dirty="0"/>
          </a:p>
          <a:p>
            <a:pPr marL="0" indent="0" fontAlgn="auto">
              <a:spcBef>
                <a:spcPts val="0"/>
              </a:spcBef>
              <a:spcAft>
                <a:spcPts val="0"/>
              </a:spcAft>
              <a:buNone/>
            </a:pPr>
            <a:r>
              <a:rPr lang="en-US" dirty="0" smtClean="0"/>
              <a:t>*</a:t>
            </a:r>
            <a:r>
              <a:rPr lang="en-US" sz="1800" dirty="0" smtClean="0"/>
              <a:t>Be sure that you are comparing the same number of weeks as the previous year.  </a:t>
            </a:r>
            <a:endParaRPr lang="en-US" dirty="0" smtClean="0"/>
          </a:p>
          <a:p>
            <a:pPr marL="0" indent="0" fontAlgn="auto">
              <a:spcBef>
                <a:spcPts val="0"/>
              </a:spcBef>
              <a:spcAft>
                <a:spcPts val="0"/>
              </a:spcAft>
              <a:buNone/>
            </a:pPr>
            <a:r>
              <a:rPr lang="en-US" dirty="0" smtClean="0"/>
              <a:t>  </a:t>
            </a:r>
            <a:endParaRPr lang="en-US" dirty="0"/>
          </a:p>
          <a:p>
            <a:pPr marL="0" marR="0" lvl="0" indent="0" defTabSz="914400" eaLnBrk="1" fontAlgn="auto" latinLnBrk="0" hangingPunct="1">
              <a:lnSpc>
                <a:spcPct val="100000"/>
              </a:lnSpc>
              <a:spcBef>
                <a:spcPts val="0"/>
              </a:spcBef>
              <a:spcAft>
                <a:spcPts val="0"/>
              </a:spcAft>
              <a:buClrTx/>
              <a:buSzTx/>
              <a:buFontTx/>
              <a:buNone/>
              <a:tabLst/>
              <a:defRPr/>
            </a:pPr>
            <a:endParaRPr lang="en-US" dirty="0"/>
          </a:p>
        </p:txBody>
      </p:sp>
      <p:sp>
        <p:nvSpPr>
          <p:cNvPr id="4" name="TextBox 3"/>
          <p:cNvSpPr txBox="1"/>
          <p:nvPr/>
        </p:nvSpPr>
        <p:spPr>
          <a:xfrm>
            <a:off x="1271240" y="267629"/>
            <a:ext cx="6668428" cy="830997"/>
          </a:xfrm>
          <a:prstGeom prst="rect">
            <a:avLst/>
          </a:prstGeom>
          <a:noFill/>
        </p:spPr>
        <p:txBody>
          <a:bodyPr wrap="square" rtlCol="0">
            <a:spAutoFit/>
          </a:bodyPr>
          <a:lstStyle/>
          <a:p>
            <a:pPr algn="ctr"/>
            <a:r>
              <a:rPr lang="en-US" sz="4800" smtClean="0">
                <a:solidFill>
                  <a:schemeClr val="bg1"/>
                </a:solidFill>
              </a:rPr>
              <a:t>Financial Dashboard</a:t>
            </a:r>
            <a:endParaRPr lang="en-US" sz="4800">
              <a:solidFill>
                <a:schemeClr val="bg1"/>
              </a:solidFill>
            </a:endParaRPr>
          </a:p>
        </p:txBody>
      </p:sp>
    </p:spTree>
    <p:extLst>
      <p:ext uri="{BB962C8B-B14F-4D97-AF65-F5344CB8AC3E}">
        <p14:creationId xmlns:p14="http://schemas.microsoft.com/office/powerpoint/2010/main" val="298591324"/>
      </p:ext>
    </p:extLst>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10982" y="416873"/>
            <a:ext cx="7797074" cy="1156516"/>
          </a:xfrm>
          <a:effectLst>
            <a:outerShdw blurRad="50800" dist="38100" dir="2700000" algn="tl" rotWithShape="0">
              <a:prstClr val="black">
                <a:alpha val="40000"/>
              </a:prstClr>
            </a:outerShdw>
          </a:effectLst>
        </p:spPr>
        <p:txBody>
          <a:bodyPr>
            <a:normAutofit fontScale="90000"/>
          </a:bodyPr>
          <a:lstStyle/>
          <a:p>
            <a:pPr>
              <a:lnSpc>
                <a:spcPct val="100000"/>
              </a:lnSpc>
            </a:pPr>
            <a:r>
              <a:rPr lang="en-US" sz="4000" b="1" cap="small" dirty="0" smtClean="0"/>
              <a:t/>
            </a:r>
            <a:br>
              <a:rPr lang="en-US" sz="4000" b="1" cap="small" dirty="0" smtClean="0"/>
            </a:br>
            <a:r>
              <a:rPr lang="en-US" sz="4000" b="1" cap="small" dirty="0" smtClean="0"/>
              <a:t/>
            </a:r>
            <a:br>
              <a:rPr lang="en-US" sz="4000" b="1" cap="small" dirty="0" smtClean="0"/>
            </a:br>
            <a:r>
              <a:rPr lang="en-US" sz="4000" b="1" cap="small" dirty="0"/>
              <a:t/>
            </a:r>
            <a:br>
              <a:rPr lang="en-US" sz="4000" b="1" cap="small" dirty="0"/>
            </a:br>
            <a:r>
              <a:rPr lang="en-US" sz="5300" b="1" cap="small" dirty="0" smtClean="0"/>
              <a:t>Developing a Year-Round Generosity Plan</a:t>
            </a:r>
            <a:r>
              <a:rPr lang="en-US" sz="5300" b="1" cap="small" dirty="0"/>
              <a:t/>
            </a:r>
            <a:br>
              <a:rPr lang="en-US" sz="5300" b="1" cap="small" dirty="0"/>
            </a:br>
            <a:r>
              <a:rPr lang="en-US" sz="4900" b="1" cap="small" dirty="0">
                <a:solidFill>
                  <a:schemeClr val="tx1">
                    <a:lumMod val="50000"/>
                    <a:lumOff val="50000"/>
                  </a:schemeClr>
                </a:solidFill>
              </a:rPr>
              <a:t> </a:t>
            </a:r>
            <a:r>
              <a:rPr lang="en-US" sz="4900" b="1" cap="small" dirty="0" smtClean="0">
                <a:solidFill>
                  <a:schemeClr val="tx1">
                    <a:lumMod val="50000"/>
                    <a:lumOff val="50000"/>
                  </a:schemeClr>
                </a:solidFill>
              </a:rPr>
              <a:t/>
            </a:r>
            <a:br>
              <a:rPr lang="en-US" sz="4900" b="1" cap="small" dirty="0" smtClean="0">
                <a:solidFill>
                  <a:schemeClr val="tx1">
                    <a:lumMod val="50000"/>
                    <a:lumOff val="50000"/>
                  </a:schemeClr>
                </a:solidFill>
              </a:rPr>
            </a:br>
            <a:r>
              <a:rPr lang="en-US" sz="4000" cap="small" dirty="0">
                <a:solidFill>
                  <a:schemeClr val="tx1">
                    <a:lumMod val="50000"/>
                    <a:lumOff val="50000"/>
                  </a:schemeClr>
                </a:solidFill>
              </a:rPr>
              <a:t/>
            </a:r>
            <a:br>
              <a:rPr lang="en-US" sz="4000" cap="small" dirty="0">
                <a:solidFill>
                  <a:schemeClr val="tx1">
                    <a:lumMod val="50000"/>
                    <a:lumOff val="50000"/>
                  </a:schemeClr>
                </a:solidFill>
              </a:rPr>
            </a:br>
            <a:r>
              <a:rPr lang="en-US" b="1" cap="small" dirty="0"/>
              <a:t> </a:t>
            </a:r>
            <a:endParaRPr lang="en-US" cap="small" dirty="0"/>
          </a:p>
        </p:txBody>
      </p:sp>
    </p:spTree>
    <p:extLst>
      <p:ext uri="{BB962C8B-B14F-4D97-AF65-F5344CB8AC3E}">
        <p14:creationId xmlns:p14="http://schemas.microsoft.com/office/powerpoint/2010/main" val="729931742"/>
      </p:ext>
    </p:extLst>
  </p:cSld>
  <p:clrMapOvr>
    <a:masterClrMapping/>
  </p:clrMapOvr>
  <p:transition>
    <p:fade/>
  </p:transition>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2458" y="220134"/>
            <a:ext cx="8658709" cy="1092200"/>
          </a:xfrm>
        </p:spPr>
        <p:txBody>
          <a:bodyPr>
            <a:noAutofit/>
          </a:bodyPr>
          <a:lstStyle/>
          <a:p>
            <a:r>
              <a:rPr lang="en-US" sz="3800" b="1" smtClean="0">
                <a:solidFill>
                  <a:srgbClr val="FFFFFF"/>
                </a:solidFill>
              </a:rPr>
              <a:t>Determine the Seasons </a:t>
            </a:r>
            <a:br>
              <a:rPr lang="en-US" sz="3800" b="1" smtClean="0">
                <a:solidFill>
                  <a:srgbClr val="FFFFFF"/>
                </a:solidFill>
              </a:rPr>
            </a:br>
            <a:r>
              <a:rPr lang="en-US" sz="3800" b="1" smtClean="0">
                <a:solidFill>
                  <a:srgbClr val="FFFFFF"/>
                </a:solidFill>
              </a:rPr>
              <a:t>of your Church</a:t>
            </a:r>
            <a:endParaRPr lang="en-US" sz="3800" b="1">
              <a:solidFill>
                <a:srgbClr val="FFFFFF"/>
              </a:solidFill>
            </a:endParaRPr>
          </a:p>
        </p:txBody>
      </p:sp>
      <p:sp>
        <p:nvSpPr>
          <p:cNvPr id="3" name="Content Placeholder 2"/>
          <p:cNvSpPr>
            <a:spLocks noGrp="1"/>
          </p:cNvSpPr>
          <p:nvPr>
            <p:ph idx="1"/>
          </p:nvPr>
        </p:nvSpPr>
        <p:spPr>
          <a:xfrm>
            <a:off x="698501" y="1924154"/>
            <a:ext cx="7928770" cy="4284447"/>
          </a:xfrm>
        </p:spPr>
        <p:txBody>
          <a:bodyPr>
            <a:normAutofit lnSpcReduction="10000"/>
          </a:bodyPr>
          <a:lstStyle/>
          <a:p>
            <a:pPr>
              <a:spcBef>
                <a:spcPts val="3200"/>
              </a:spcBef>
              <a:buFont typeface="Wingdings" charset="2"/>
              <a:buChar char="§"/>
            </a:pPr>
            <a:r>
              <a:rPr lang="en-US" sz="2400" b="1" smtClean="0"/>
              <a:t>New Year</a:t>
            </a:r>
          </a:p>
          <a:p>
            <a:pPr>
              <a:spcBef>
                <a:spcPts val="3200"/>
              </a:spcBef>
              <a:buFont typeface="Wingdings" charset="2"/>
              <a:buChar char="§"/>
            </a:pPr>
            <a:r>
              <a:rPr lang="en-US" sz="2400" b="1" smtClean="0"/>
              <a:t>Lent/Easter</a:t>
            </a:r>
          </a:p>
          <a:p>
            <a:pPr>
              <a:spcBef>
                <a:spcPts val="3200"/>
              </a:spcBef>
              <a:buFont typeface="Wingdings" charset="2"/>
              <a:buChar char="§"/>
            </a:pPr>
            <a:r>
              <a:rPr lang="en-US" sz="2400" b="1" smtClean="0"/>
              <a:t>Pre-Summer</a:t>
            </a:r>
          </a:p>
          <a:p>
            <a:pPr>
              <a:spcBef>
                <a:spcPts val="3200"/>
              </a:spcBef>
              <a:buFont typeface="Wingdings" charset="2"/>
              <a:buChar char="§"/>
            </a:pPr>
            <a:r>
              <a:rPr lang="en-US" sz="2400" b="1" smtClean="0"/>
              <a:t>Summer </a:t>
            </a:r>
          </a:p>
          <a:p>
            <a:pPr>
              <a:spcBef>
                <a:spcPts val="3200"/>
              </a:spcBef>
              <a:buFont typeface="Wingdings" charset="2"/>
              <a:buChar char="§"/>
            </a:pPr>
            <a:r>
              <a:rPr lang="en-US" sz="2400" b="1" smtClean="0"/>
              <a:t>Fall/New School Year</a:t>
            </a:r>
          </a:p>
          <a:p>
            <a:pPr>
              <a:spcBef>
                <a:spcPts val="3200"/>
              </a:spcBef>
              <a:buFont typeface="Wingdings" charset="2"/>
              <a:buChar char="§"/>
            </a:pPr>
            <a:r>
              <a:rPr lang="en-US" sz="2400" b="1" smtClean="0"/>
              <a:t>Christmas/Year End</a:t>
            </a:r>
          </a:p>
        </p:txBody>
      </p:sp>
      <p:pic>
        <p:nvPicPr>
          <p:cNvPr id="4" name="Picture 3" descr="calendar.jp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748390" y="1968500"/>
            <a:ext cx="3894665" cy="2920999"/>
          </a:xfrm>
          <a:prstGeom prst="rect">
            <a:avLst/>
          </a:prstGeom>
          <a:ln w="28575">
            <a:solidFill>
              <a:schemeClr val="accent6">
                <a:lumMod val="75000"/>
              </a:schemeClr>
            </a:solidFill>
          </a:ln>
          <a:effectLst>
            <a:outerShdw blurRad="50800" dist="38100" dir="2700000" algn="tl" rotWithShape="0">
              <a:schemeClr val="tx1">
                <a:lumMod val="40000"/>
                <a:lumOff val="60000"/>
                <a:alpha val="43000"/>
              </a:schemeClr>
            </a:outerShdw>
          </a:effectLst>
        </p:spPr>
      </p:pic>
    </p:spTree>
    <p:extLst>
      <p:ext uri="{BB962C8B-B14F-4D97-AF65-F5344CB8AC3E}">
        <p14:creationId xmlns:p14="http://schemas.microsoft.com/office/powerpoint/2010/main" val="2032396658"/>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230225435"/>
              </p:ext>
            </p:extLst>
          </p:nvPr>
        </p:nvGraphicFramePr>
        <p:xfrm>
          <a:off x="236783" y="1592389"/>
          <a:ext cx="8681440" cy="6654612"/>
        </p:xfrm>
        <a:graphic>
          <a:graphicData uri="http://schemas.openxmlformats.org/drawingml/2006/table">
            <a:tbl>
              <a:tblPr firstRow="1" bandRow="1">
                <a:tableStyleId>{3C2FFA5D-87B4-456A-9821-1D502468CF0F}</a:tableStyleId>
              </a:tblPr>
              <a:tblGrid>
                <a:gridCol w="795951"/>
                <a:gridCol w="634701"/>
                <a:gridCol w="613186"/>
                <a:gridCol w="666974"/>
                <a:gridCol w="797493"/>
                <a:gridCol w="740851"/>
                <a:gridCol w="656216"/>
                <a:gridCol w="699247"/>
                <a:gridCol w="723014"/>
                <a:gridCol w="579430"/>
                <a:gridCol w="566261"/>
                <a:gridCol w="540313"/>
                <a:gridCol w="667803"/>
              </a:tblGrid>
              <a:tr h="360492">
                <a:tc>
                  <a:txBody>
                    <a:bodyPr/>
                    <a:lstStyle/>
                    <a:p>
                      <a:pPr algn="ctr"/>
                      <a:endParaRPr lang="en-US"/>
                    </a:p>
                  </a:txBody>
                  <a:tcPr/>
                </a:tc>
                <a:tc>
                  <a:txBody>
                    <a:bodyPr/>
                    <a:lstStyle/>
                    <a:p>
                      <a:pPr algn="ctr"/>
                      <a:r>
                        <a:rPr lang="en-US" sz="800" smtClean="0"/>
                        <a:t>New</a:t>
                      </a:r>
                      <a:r>
                        <a:rPr lang="en-US" sz="800" baseline="0" smtClean="0"/>
                        <a:t> Year</a:t>
                      </a:r>
                      <a:endParaRPr lang="en-US" sz="800"/>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New Year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Lent</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Pre-Summer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Pre-Summer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Summer</a:t>
                      </a:r>
                      <a:endParaRPr lang="en-US"/>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Summer</a:t>
                      </a:r>
                      <a:endParaRPr lang="en-US"/>
                    </a:p>
                  </a:txBody>
                  <a:tcPr anchor="ctr"/>
                </a:tc>
                <a:tc>
                  <a:txBody>
                    <a:bodyPr/>
                    <a:lstStyle/>
                    <a:p>
                      <a:pPr algn="ctr"/>
                      <a:r>
                        <a:rPr lang="en-US" sz="800" smtClean="0"/>
                        <a:t>Summer</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Christmas</a:t>
                      </a:r>
                      <a:endParaRPr lang="en-US" sz="800"/>
                    </a:p>
                  </a:txBody>
                  <a:tcPr anchor="ctr"/>
                </a:tc>
              </a:tr>
              <a:tr h="360492">
                <a:tc>
                  <a:txBody>
                    <a:bodyPr/>
                    <a:lstStyle/>
                    <a:p>
                      <a:endParaRPr lang="en-US"/>
                    </a:p>
                  </a:txBody>
                  <a:tcPr/>
                </a:tc>
                <a:tc>
                  <a:txBody>
                    <a:bodyPr/>
                    <a:lstStyle/>
                    <a:p>
                      <a:pPr algn="ctr"/>
                      <a:r>
                        <a:rPr lang="en-US" sz="800" smtClean="0"/>
                        <a:t>Jan</a:t>
                      </a:r>
                      <a:endParaRPr lang="en-US" sz="800"/>
                    </a:p>
                  </a:txBody>
                  <a:tcPr anchor="ctr"/>
                </a:tc>
                <a:tc>
                  <a:txBody>
                    <a:bodyPr/>
                    <a:lstStyle/>
                    <a:p>
                      <a:pPr algn="ctr"/>
                      <a:r>
                        <a:rPr lang="en-US" sz="800" smtClean="0"/>
                        <a:t>Feb</a:t>
                      </a:r>
                      <a:endParaRPr lang="en-US" sz="800"/>
                    </a:p>
                  </a:txBody>
                  <a:tcPr anchor="ctr"/>
                </a:tc>
                <a:tc>
                  <a:txBody>
                    <a:bodyPr/>
                    <a:lstStyle/>
                    <a:p>
                      <a:pPr algn="ctr"/>
                      <a:r>
                        <a:rPr lang="en-US" sz="800" smtClean="0"/>
                        <a:t>Mar</a:t>
                      </a:r>
                      <a:endParaRPr lang="en-US" sz="800"/>
                    </a:p>
                  </a:txBody>
                  <a:tcPr anchor="ctr"/>
                </a:tc>
                <a:tc>
                  <a:txBody>
                    <a:bodyPr/>
                    <a:lstStyle/>
                    <a:p>
                      <a:pPr algn="ctr"/>
                      <a:r>
                        <a:rPr lang="en-US" sz="800" smtClean="0"/>
                        <a:t>Apr</a:t>
                      </a:r>
                      <a:endParaRPr lang="en-US" sz="800"/>
                    </a:p>
                  </a:txBody>
                  <a:tcPr anchor="ctr"/>
                </a:tc>
                <a:tc>
                  <a:txBody>
                    <a:bodyPr/>
                    <a:lstStyle/>
                    <a:p>
                      <a:pPr algn="ctr"/>
                      <a:r>
                        <a:rPr lang="en-US" sz="800" smtClean="0"/>
                        <a:t>May</a:t>
                      </a:r>
                      <a:endParaRPr lang="en-US" sz="800"/>
                    </a:p>
                  </a:txBody>
                  <a:tcPr anchor="ctr"/>
                </a:tc>
                <a:tc>
                  <a:txBody>
                    <a:bodyPr/>
                    <a:lstStyle/>
                    <a:p>
                      <a:pPr algn="ctr"/>
                      <a:r>
                        <a:rPr lang="en-US" sz="800" smtClean="0"/>
                        <a:t>Jun</a:t>
                      </a:r>
                      <a:endParaRPr lang="en-US" sz="800"/>
                    </a:p>
                  </a:txBody>
                  <a:tcPr anchor="ctr"/>
                </a:tc>
                <a:tc>
                  <a:txBody>
                    <a:bodyPr/>
                    <a:lstStyle/>
                    <a:p>
                      <a:pPr algn="ctr"/>
                      <a:r>
                        <a:rPr lang="en-US" sz="800" smtClean="0"/>
                        <a:t>Jul</a:t>
                      </a:r>
                      <a:endParaRPr lang="en-US" sz="800"/>
                    </a:p>
                  </a:txBody>
                  <a:tcPr anchor="ctr"/>
                </a:tc>
                <a:tc>
                  <a:txBody>
                    <a:bodyPr/>
                    <a:lstStyle/>
                    <a:p>
                      <a:pPr algn="ctr"/>
                      <a:r>
                        <a:rPr lang="en-US" sz="800" smtClean="0"/>
                        <a:t>Aug</a:t>
                      </a:r>
                      <a:endParaRPr lang="en-US" sz="800"/>
                    </a:p>
                  </a:txBody>
                  <a:tcPr anchor="ctr"/>
                </a:tc>
                <a:tc>
                  <a:txBody>
                    <a:bodyPr/>
                    <a:lstStyle/>
                    <a:p>
                      <a:pPr algn="ctr"/>
                      <a:r>
                        <a:rPr lang="en-US" sz="800" smtClean="0"/>
                        <a:t>Sep</a:t>
                      </a:r>
                      <a:endParaRPr lang="en-US" sz="800"/>
                    </a:p>
                  </a:txBody>
                  <a:tcPr anchor="ctr"/>
                </a:tc>
                <a:tc>
                  <a:txBody>
                    <a:bodyPr/>
                    <a:lstStyle/>
                    <a:p>
                      <a:pPr algn="ctr"/>
                      <a:r>
                        <a:rPr lang="en-US" sz="800" smtClean="0"/>
                        <a:t>Oct</a:t>
                      </a:r>
                      <a:endParaRPr lang="en-US" sz="800"/>
                    </a:p>
                  </a:txBody>
                  <a:tcPr anchor="ctr"/>
                </a:tc>
                <a:tc>
                  <a:txBody>
                    <a:bodyPr/>
                    <a:lstStyle/>
                    <a:p>
                      <a:pPr algn="ctr"/>
                      <a:r>
                        <a:rPr lang="en-US" sz="800" smtClean="0"/>
                        <a:t>Nov</a:t>
                      </a:r>
                      <a:endParaRPr lang="en-US" sz="800"/>
                    </a:p>
                  </a:txBody>
                  <a:tcPr anchor="ctr"/>
                </a:tc>
                <a:tc>
                  <a:txBody>
                    <a:bodyPr/>
                    <a:lstStyle/>
                    <a:p>
                      <a:pPr algn="ctr"/>
                      <a:r>
                        <a:rPr lang="en-US" sz="800" smtClean="0"/>
                        <a:t>Dec</a:t>
                      </a:r>
                      <a:endParaRPr lang="en-US" sz="800"/>
                    </a:p>
                  </a:txBody>
                  <a:tcPr anchor="ctr"/>
                </a:tc>
              </a:tr>
              <a:tr h="360492">
                <a:tc>
                  <a:txBody>
                    <a:bodyPr/>
                    <a:lstStyle/>
                    <a:p>
                      <a:r>
                        <a:rPr lang="en-US" sz="800" dirty="0" smtClean="0"/>
                        <a:t>Purpose</a:t>
                      </a:r>
                      <a:r>
                        <a:rPr lang="en-US" sz="800" baseline="0" dirty="0" smtClean="0"/>
                        <a:t> or Mission</a:t>
                      </a:r>
                      <a:endParaRPr lang="en-US" sz="800" dirty="0"/>
                    </a:p>
                  </a:txBody>
                  <a:tcPr anchor="ctr"/>
                </a:tc>
                <a:tc>
                  <a:txBody>
                    <a:bodyPr/>
                    <a:lstStyle/>
                    <a:p>
                      <a:r>
                        <a:rPr lang="en-US" sz="1200" dirty="0" smtClean="0"/>
                        <a:t>2,3,4</a:t>
                      </a:r>
                      <a:endParaRPr lang="en-US" sz="1200" dirty="0"/>
                    </a:p>
                  </a:txBody>
                  <a:tcPr/>
                </a:tc>
                <a:tc>
                  <a:txBody>
                    <a:bodyPr/>
                    <a:lstStyle/>
                    <a:p>
                      <a:r>
                        <a:rPr lang="en-US" sz="1200" dirty="0" smtClean="0"/>
                        <a:t>5</a:t>
                      </a:r>
                      <a:endParaRPr lang="en-US" sz="1200"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a:p>
                  </a:txBody>
                  <a:tcPr/>
                </a:tc>
              </a:tr>
              <a:tr h="360492">
                <a:tc>
                  <a:txBody>
                    <a:bodyPr/>
                    <a:lstStyle/>
                    <a:p>
                      <a:r>
                        <a:rPr lang="en-US" sz="800" dirty="0" smtClean="0"/>
                        <a:t>Ministry</a:t>
                      </a:r>
                      <a:r>
                        <a:rPr lang="en-US" sz="800" baseline="0" dirty="0" smtClean="0"/>
                        <a:t> Plan</a:t>
                      </a:r>
                      <a:endParaRPr lang="en-US" sz="800" dirty="0"/>
                    </a:p>
                  </a:txBody>
                  <a:tcPr anchor="ctr"/>
                </a:tc>
                <a:tc>
                  <a:txBody>
                    <a:bodyPr/>
                    <a:lstStyle/>
                    <a:p>
                      <a:endParaRPr lang="en-US" sz="1200" dirty="0"/>
                    </a:p>
                  </a:txBody>
                  <a:tcPr/>
                </a:tc>
                <a:tc>
                  <a:txBody>
                    <a:bodyPr/>
                    <a:lstStyle/>
                    <a:p>
                      <a:endParaRPr lang="en-US" sz="1200"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31,32,</a:t>
                      </a:r>
                      <a:r>
                        <a:rPr lang="en-US" sz="1100" baseline="0" dirty="0" smtClean="0"/>
                        <a:t> </a:t>
                      </a:r>
                      <a:r>
                        <a:rPr lang="en-US" sz="1100" dirty="0" smtClean="0"/>
                        <a:t>33, 34</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35,36,37,3839</a:t>
                      </a:r>
                    </a:p>
                    <a:p>
                      <a:endParaRPr lang="en-US" sz="1100" dirty="0"/>
                    </a:p>
                  </a:txBody>
                  <a:tcPr/>
                </a:tc>
                <a:tc>
                  <a:txBody>
                    <a:bodyPr/>
                    <a:lstStyle/>
                    <a:p>
                      <a:endParaRPr lang="en-US" dirty="0"/>
                    </a:p>
                  </a:txBody>
                  <a:tcPr/>
                </a:tc>
                <a:tc>
                  <a:txBody>
                    <a:bodyPr/>
                    <a:lstStyle/>
                    <a:p>
                      <a:endParaRPr lang="en-US" dirty="0"/>
                    </a:p>
                  </a:txBody>
                  <a:tcPr/>
                </a:tc>
                <a:tc>
                  <a:txBody>
                    <a:bodyPr/>
                    <a:lstStyle/>
                    <a:p>
                      <a:endParaRPr lang="en-US"/>
                    </a:p>
                  </a:txBody>
                  <a:tcPr/>
                </a:tc>
              </a:tr>
              <a:tr h="360492">
                <a:tc>
                  <a:txBody>
                    <a:bodyPr/>
                    <a:lstStyle/>
                    <a:p>
                      <a:r>
                        <a:rPr lang="en-US" sz="800" dirty="0" smtClean="0"/>
                        <a:t>Leader</a:t>
                      </a:r>
                      <a:r>
                        <a:rPr lang="en-US" sz="800" baseline="0" dirty="0" smtClean="0"/>
                        <a:t> Expectations</a:t>
                      </a:r>
                      <a:endParaRPr lang="en-US" sz="800" dirty="0"/>
                    </a:p>
                  </a:txBody>
                  <a:tcPr anchor="ct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a:p>
                  </a:txBody>
                  <a:tcPr/>
                </a:tc>
                <a:tc>
                  <a:txBody>
                    <a:bodyPr/>
                    <a:lstStyle/>
                    <a:p>
                      <a:r>
                        <a:rPr lang="en-US" sz="1100" dirty="0" smtClean="0"/>
                        <a:t>18,19,20</a:t>
                      </a:r>
                      <a:r>
                        <a:rPr lang="en-US" sz="1100" baseline="0" dirty="0" smtClean="0"/>
                        <a:t> 21</a:t>
                      </a:r>
                      <a:endParaRPr lang="en-US" sz="1100" dirty="0"/>
                    </a:p>
                  </a:txBody>
                  <a:tcPr/>
                </a:tc>
                <a:tc>
                  <a:txBody>
                    <a:bodyPr/>
                    <a:lstStyle/>
                    <a:p>
                      <a:r>
                        <a:rPr lang="en-US" sz="1100" dirty="0" smtClean="0"/>
                        <a:t>22,23,</a:t>
                      </a:r>
                    </a:p>
                    <a:p>
                      <a:r>
                        <a:rPr lang="en-US" sz="1100" dirty="0" smtClean="0"/>
                        <a:t>24</a:t>
                      </a:r>
                      <a:endParaRPr lang="en-US" sz="1100" dirty="0"/>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dirty="0"/>
                    </a:p>
                  </a:txBody>
                  <a:tcPr/>
                </a:tc>
              </a:tr>
              <a:tr h="360492">
                <a:tc>
                  <a:txBody>
                    <a:bodyPr/>
                    <a:lstStyle/>
                    <a:p>
                      <a:r>
                        <a:rPr lang="en-US" sz="800" dirty="0" smtClean="0"/>
                        <a:t>Member</a:t>
                      </a:r>
                    </a:p>
                    <a:p>
                      <a:r>
                        <a:rPr lang="en-US" sz="800" dirty="0" smtClean="0"/>
                        <a:t>Expectations</a:t>
                      </a:r>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r>
                        <a:rPr lang="en-US" sz="1100" dirty="0" smtClean="0"/>
                        <a:t>35,36</a:t>
                      </a:r>
                    </a:p>
                    <a:p>
                      <a:r>
                        <a:rPr lang="en-US" sz="1100" dirty="0" smtClean="0"/>
                        <a:t>37</a:t>
                      </a:r>
                      <a:endParaRPr lang="en-US" sz="1100" dirty="0"/>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r>
                        <a:rPr lang="en-US" sz="800" dirty="0" smtClean="0"/>
                        <a:t>New</a:t>
                      </a:r>
                      <a:r>
                        <a:rPr lang="en-US" sz="800" baseline="0" dirty="0" smtClean="0"/>
                        <a:t> Member Process</a:t>
                      </a:r>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r>
                        <a:rPr lang="en-US" sz="1100" dirty="0" smtClean="0"/>
                        <a:t>38</a:t>
                      </a:r>
                      <a:endParaRPr lang="en-US" sz="1100" dirty="0"/>
                    </a:p>
                  </a:txBody>
                  <a:tcPr/>
                </a:tc>
                <a:tc>
                  <a:txBody>
                    <a:bodyPr/>
                    <a:lstStyle/>
                    <a:p>
                      <a:endParaRPr lang="en-US" dirty="0"/>
                    </a:p>
                  </a:txBody>
                  <a:tcPr/>
                </a:tc>
                <a:tc>
                  <a:txBody>
                    <a:bodyPr/>
                    <a:lstStyle/>
                    <a:p>
                      <a:endParaRPr lang="en-US" dirty="0"/>
                    </a:p>
                  </a:txBody>
                  <a:tcPr/>
                </a:tc>
              </a:tr>
              <a:tr h="360492">
                <a:tc>
                  <a:txBody>
                    <a:bodyPr/>
                    <a:lstStyle/>
                    <a:p>
                      <a:r>
                        <a:rPr lang="en-US" sz="800" dirty="0" smtClean="0"/>
                        <a:t>Discipleship</a:t>
                      </a:r>
                      <a:r>
                        <a:rPr lang="en-US" sz="800" baseline="0" dirty="0" smtClean="0"/>
                        <a:t> Path</a:t>
                      </a:r>
                      <a:endParaRPr lang="en-US" sz="800" dirty="0"/>
                    </a:p>
                  </a:txBody>
                  <a:tcPr anchor="ctr"/>
                </a:tc>
                <a:tc>
                  <a:txBody>
                    <a:bodyPr/>
                    <a:lstStyle/>
                    <a:p>
                      <a:endParaRPr lang="en-US"/>
                    </a:p>
                  </a:txBody>
                  <a:tcPr/>
                </a:tc>
                <a:tc>
                  <a:txBody>
                    <a:bodyPr/>
                    <a:lstStyle/>
                    <a:p>
                      <a:endParaRPr lang="en-US"/>
                    </a:p>
                  </a:txBody>
                  <a:tcPr/>
                </a:tc>
                <a:tc>
                  <a:txBody>
                    <a:bodyPr/>
                    <a:lstStyle/>
                    <a:p>
                      <a:r>
                        <a:rPr lang="en-US" sz="900" dirty="0" smtClean="0"/>
                        <a:t>9,10,11,</a:t>
                      </a:r>
                    </a:p>
                    <a:p>
                      <a:r>
                        <a:rPr lang="en-US" sz="900" dirty="0" smtClean="0"/>
                        <a:t>12</a:t>
                      </a:r>
                      <a:endParaRPr lang="en-US" sz="900" dirty="0"/>
                    </a:p>
                  </a:txBody>
                  <a:tcPr/>
                </a:tc>
                <a:tc>
                  <a:txBody>
                    <a:bodyPr/>
                    <a:lstStyle/>
                    <a:p>
                      <a:r>
                        <a:rPr lang="en-US" sz="1100" dirty="0" smtClean="0"/>
                        <a:t>13,14</a:t>
                      </a:r>
                      <a:endParaRPr lang="en-US" sz="1100" dirty="0"/>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r>
                        <a:rPr lang="en-US" sz="1100" dirty="0" smtClean="0"/>
                        <a:t>39,40</a:t>
                      </a:r>
                      <a:endParaRPr lang="en-US" sz="1100" dirty="0"/>
                    </a:p>
                  </a:txBody>
                  <a:tcPr/>
                </a:tc>
                <a:tc>
                  <a:txBody>
                    <a:bodyPr/>
                    <a:lstStyle/>
                    <a:p>
                      <a:endParaRPr lang="en-US"/>
                    </a:p>
                  </a:txBody>
                  <a:tcPr/>
                </a:tc>
                <a:tc>
                  <a:txBody>
                    <a:bodyPr/>
                    <a:lstStyle/>
                    <a:p>
                      <a:endParaRPr lang="en-US"/>
                    </a:p>
                  </a:txBody>
                  <a:tcPr/>
                </a:tc>
              </a:tr>
              <a:tr h="360492">
                <a:tc>
                  <a:txBody>
                    <a:bodyPr/>
                    <a:lstStyle/>
                    <a:p>
                      <a:r>
                        <a:rPr lang="en-US" sz="800" dirty="0" smtClean="0"/>
                        <a:t>Sermon</a:t>
                      </a:r>
                      <a:endParaRPr lang="en-US" sz="800" dirty="0"/>
                    </a:p>
                  </a:txBody>
                  <a:tcPr anchor="ctr"/>
                </a:tc>
                <a:tc>
                  <a:txBody>
                    <a:bodyPr/>
                    <a:lstStyle/>
                    <a:p>
                      <a:r>
                        <a:rPr lang="en-US" sz="1100" dirty="0" smtClean="0"/>
                        <a:t>2,3,4</a:t>
                      </a:r>
                      <a:endParaRPr lang="en-US" sz="1100" dirty="0"/>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r>
                        <a:rPr lang="en-US" sz="1100" dirty="0" smtClean="0"/>
                        <a:t>41,42</a:t>
                      </a:r>
                      <a:endParaRPr lang="en-US" sz="1100" dirty="0"/>
                    </a:p>
                  </a:txBody>
                  <a:tcPr/>
                </a:tc>
                <a:tc>
                  <a:txBody>
                    <a:bodyPr/>
                    <a:lstStyle/>
                    <a:p>
                      <a:r>
                        <a:rPr lang="en-US" sz="1100" dirty="0" smtClean="0"/>
                        <a:t>43,44</a:t>
                      </a:r>
                      <a:endParaRPr lang="en-US" sz="1100" dirty="0"/>
                    </a:p>
                  </a:txBody>
                  <a:tcPr/>
                </a:tc>
                <a:tc>
                  <a:txBody>
                    <a:bodyPr/>
                    <a:lstStyle/>
                    <a:p>
                      <a:endParaRPr lang="en-US"/>
                    </a:p>
                  </a:txBody>
                  <a:tcPr/>
                </a:tc>
              </a:tr>
              <a:tr h="360492">
                <a:tc>
                  <a:txBody>
                    <a:bodyPr/>
                    <a:lstStyle/>
                    <a:p>
                      <a:r>
                        <a:rPr lang="en-US" sz="800" dirty="0" smtClean="0"/>
                        <a:t>Giving</a:t>
                      </a:r>
                      <a:r>
                        <a:rPr lang="en-US" sz="800" baseline="0" dirty="0" smtClean="0"/>
                        <a:t> Talks</a:t>
                      </a:r>
                      <a:endParaRPr lang="en-US" sz="800" dirty="0"/>
                    </a:p>
                  </a:txBody>
                  <a:tcPr anchor="ctr"/>
                </a:tc>
                <a:tc>
                  <a:txBody>
                    <a:bodyPr/>
                    <a:lstStyle/>
                    <a:p>
                      <a:r>
                        <a:rPr lang="en-US" sz="1100" dirty="0" smtClean="0"/>
                        <a:t>1,2,3,4</a:t>
                      </a:r>
                      <a:endParaRPr lang="en-US" sz="1100" dirty="0"/>
                    </a:p>
                  </a:txBody>
                  <a:tcPr/>
                </a:tc>
                <a:tc>
                  <a:txBody>
                    <a:bodyPr/>
                    <a:lstStyle/>
                    <a:p>
                      <a:r>
                        <a:rPr lang="en-US" sz="1100" dirty="0" smtClean="0"/>
                        <a:t>5,6,7,8</a:t>
                      </a:r>
                      <a:endParaRPr lang="en-US" sz="1100" dirty="0"/>
                    </a:p>
                  </a:txBody>
                  <a:tcPr/>
                </a:tc>
                <a:tc>
                  <a:txBody>
                    <a:bodyPr/>
                    <a:lstStyle/>
                    <a:p>
                      <a:r>
                        <a:rPr lang="en-US" sz="1100" dirty="0" smtClean="0"/>
                        <a:t>9,10,11</a:t>
                      </a:r>
                      <a:r>
                        <a:rPr lang="en-US" sz="1100" baseline="0" dirty="0" smtClean="0"/>
                        <a:t> 12</a:t>
                      </a:r>
                      <a:endParaRPr lang="en-US" sz="1100" dirty="0"/>
                    </a:p>
                  </a:txBody>
                  <a:tcPr/>
                </a:tc>
                <a:tc>
                  <a:txBody>
                    <a:bodyPr/>
                    <a:lstStyle/>
                    <a:p>
                      <a:r>
                        <a:rPr lang="en-US" sz="1100" dirty="0" smtClean="0"/>
                        <a:t>13,14,15</a:t>
                      </a:r>
                    </a:p>
                    <a:p>
                      <a:r>
                        <a:rPr lang="en-US" sz="1100" dirty="0" smtClean="0"/>
                        <a:t>16,</a:t>
                      </a:r>
                      <a:r>
                        <a:rPr lang="en-US" sz="1100" baseline="0" dirty="0" smtClean="0"/>
                        <a:t> </a:t>
                      </a:r>
                      <a:r>
                        <a:rPr lang="en-US" sz="1100" dirty="0" smtClean="0"/>
                        <a:t>17</a:t>
                      </a:r>
                      <a:endParaRPr lang="en-US" sz="1100" dirty="0"/>
                    </a:p>
                  </a:txBody>
                  <a:tcPr/>
                </a:tc>
                <a:tc>
                  <a:txBody>
                    <a:bodyPr/>
                    <a:lstStyle/>
                    <a:p>
                      <a:r>
                        <a:rPr lang="en-US" sz="1100" dirty="0" smtClean="0"/>
                        <a:t>18,19,2021</a:t>
                      </a:r>
                      <a:endParaRPr lang="en-US" sz="1100" dirty="0"/>
                    </a:p>
                  </a:txBody>
                  <a:tcPr/>
                </a:tc>
                <a:tc>
                  <a:txBody>
                    <a:bodyPr/>
                    <a:lstStyle/>
                    <a:p>
                      <a:r>
                        <a:rPr lang="en-US" sz="1100" dirty="0" smtClean="0"/>
                        <a:t>22,23,</a:t>
                      </a:r>
                    </a:p>
                    <a:p>
                      <a:r>
                        <a:rPr lang="en-US" sz="1100" dirty="0" smtClean="0"/>
                        <a:t>24,25</a:t>
                      </a:r>
                      <a:endParaRPr lang="en-US" sz="1100" dirty="0"/>
                    </a:p>
                  </a:txBody>
                  <a:tcPr/>
                </a:tc>
                <a:tc>
                  <a:txBody>
                    <a:bodyPr/>
                    <a:lstStyle/>
                    <a:p>
                      <a:r>
                        <a:rPr lang="en-US" sz="1100" dirty="0" smtClean="0"/>
                        <a:t>26,27,</a:t>
                      </a:r>
                    </a:p>
                    <a:p>
                      <a:r>
                        <a:rPr lang="en-US" sz="1100" dirty="0" smtClean="0"/>
                        <a:t>28,29</a:t>
                      </a:r>
                    </a:p>
                    <a:p>
                      <a:r>
                        <a:rPr lang="en-US" sz="1100" dirty="0" smtClean="0"/>
                        <a:t>30</a:t>
                      </a:r>
                      <a:endParaRPr lang="en-US" sz="1100" dirty="0"/>
                    </a:p>
                  </a:txBody>
                  <a:tcPr/>
                </a:tc>
                <a:tc>
                  <a:txBody>
                    <a:bodyPr/>
                    <a:lstStyle/>
                    <a:p>
                      <a:r>
                        <a:rPr lang="en-US" sz="1100" dirty="0" smtClean="0"/>
                        <a:t>31,32,</a:t>
                      </a:r>
                      <a:r>
                        <a:rPr lang="en-US" sz="1100" baseline="0" dirty="0" smtClean="0"/>
                        <a:t> </a:t>
                      </a:r>
                      <a:r>
                        <a:rPr lang="en-US" sz="1100" dirty="0" smtClean="0"/>
                        <a:t>33, 34</a:t>
                      </a:r>
                      <a:endParaRPr lang="en-US" sz="1100" dirty="0"/>
                    </a:p>
                  </a:txBody>
                  <a:tcPr/>
                </a:tc>
                <a:tc>
                  <a:txBody>
                    <a:bodyPr/>
                    <a:lstStyle/>
                    <a:p>
                      <a:r>
                        <a:rPr lang="en-US" sz="1100" dirty="0" smtClean="0"/>
                        <a:t>35,36,37,3839</a:t>
                      </a:r>
                      <a:endParaRPr lang="en-US" sz="1100" dirty="0"/>
                    </a:p>
                  </a:txBody>
                  <a:tcPr/>
                </a:tc>
                <a:tc>
                  <a:txBody>
                    <a:bodyPr/>
                    <a:lstStyle/>
                    <a:p>
                      <a:r>
                        <a:rPr lang="en-US" sz="1100" dirty="0" smtClean="0"/>
                        <a:t>40,41</a:t>
                      </a:r>
                    </a:p>
                    <a:p>
                      <a:r>
                        <a:rPr lang="en-US" sz="1100" dirty="0" smtClean="0"/>
                        <a:t>42,43</a:t>
                      </a:r>
                      <a:endParaRPr lang="en-US" sz="1100" dirty="0"/>
                    </a:p>
                  </a:txBody>
                  <a:tcPr/>
                </a:tc>
                <a:tc>
                  <a:txBody>
                    <a:bodyPr/>
                    <a:lstStyle/>
                    <a:p>
                      <a:r>
                        <a:rPr lang="en-US" sz="1100" dirty="0" smtClean="0"/>
                        <a:t>44,4546,47</a:t>
                      </a:r>
                      <a:endParaRPr lang="en-US" sz="1100" dirty="0"/>
                    </a:p>
                  </a:txBody>
                  <a:tcPr/>
                </a:tc>
                <a:tc>
                  <a:txBody>
                    <a:bodyPr/>
                    <a:lstStyle/>
                    <a:p>
                      <a:r>
                        <a:rPr lang="en-US" sz="1100" dirty="0" smtClean="0"/>
                        <a:t>48,49,</a:t>
                      </a:r>
                    </a:p>
                    <a:p>
                      <a:r>
                        <a:rPr lang="en-US" sz="1100" dirty="0" smtClean="0"/>
                        <a:t>50,51</a:t>
                      </a:r>
                    </a:p>
                    <a:p>
                      <a:r>
                        <a:rPr lang="en-US" sz="1100" dirty="0" smtClean="0"/>
                        <a:t>51</a:t>
                      </a:r>
                      <a:endParaRPr lang="en-US" sz="1100" dirty="0"/>
                    </a:p>
                  </a:txBody>
                  <a:tcPr/>
                </a:tc>
              </a:tr>
              <a:tr h="360492">
                <a:tc>
                  <a:txBody>
                    <a:bodyPr/>
                    <a:lstStyle/>
                    <a:p>
                      <a:r>
                        <a:rPr lang="en-US" sz="800" dirty="0" smtClean="0"/>
                        <a:t>Ministry</a:t>
                      </a:r>
                      <a:r>
                        <a:rPr lang="en-US" sz="800" baseline="0" dirty="0" smtClean="0"/>
                        <a:t> Moment</a:t>
                      </a:r>
                      <a:endParaRPr lang="en-US" sz="800" dirty="0"/>
                    </a:p>
                  </a:txBody>
                  <a:tcPr anchor="ctr"/>
                </a:tc>
                <a:tc>
                  <a:txBody>
                    <a:bodyPr/>
                    <a:lstStyle/>
                    <a:p>
                      <a:r>
                        <a:rPr lang="en-US" sz="1100" dirty="0" smtClean="0"/>
                        <a:t>2</a:t>
                      </a:r>
                      <a:endParaRPr lang="en-US" sz="1100" dirty="0"/>
                    </a:p>
                  </a:txBody>
                  <a:tcPr/>
                </a:tc>
                <a:tc>
                  <a:txBody>
                    <a:bodyPr/>
                    <a:lstStyle/>
                    <a:p>
                      <a:r>
                        <a:rPr lang="en-US" sz="1100" dirty="0" smtClean="0"/>
                        <a:t>6</a:t>
                      </a:r>
                      <a:endParaRPr lang="en-US" sz="1100" dirty="0"/>
                    </a:p>
                  </a:txBody>
                  <a:tcPr/>
                </a:tc>
                <a:tc>
                  <a:txBody>
                    <a:bodyPr/>
                    <a:lstStyle/>
                    <a:p>
                      <a:r>
                        <a:rPr lang="en-US" sz="1100" dirty="0" smtClean="0"/>
                        <a:t>10</a:t>
                      </a:r>
                      <a:endParaRPr lang="en-US" sz="1100" dirty="0"/>
                    </a:p>
                  </a:txBody>
                  <a:tcPr/>
                </a:tc>
                <a:tc>
                  <a:txBody>
                    <a:bodyPr/>
                    <a:lstStyle/>
                    <a:p>
                      <a:r>
                        <a:rPr lang="en-US" sz="1100" dirty="0" smtClean="0"/>
                        <a:t>14</a:t>
                      </a:r>
                      <a:endParaRPr lang="en-US" sz="1100" dirty="0"/>
                    </a:p>
                  </a:txBody>
                  <a:tcPr/>
                </a:tc>
                <a:tc>
                  <a:txBody>
                    <a:bodyPr/>
                    <a:lstStyle/>
                    <a:p>
                      <a:r>
                        <a:rPr lang="en-US" sz="1100" dirty="0" smtClean="0"/>
                        <a:t>19</a:t>
                      </a:r>
                      <a:endParaRPr lang="en-US" sz="1100" dirty="0"/>
                    </a:p>
                  </a:txBody>
                  <a:tcPr/>
                </a:tc>
                <a:tc>
                  <a:txBody>
                    <a:bodyPr/>
                    <a:lstStyle/>
                    <a:p>
                      <a:r>
                        <a:rPr lang="en-US" sz="1100" dirty="0" smtClean="0"/>
                        <a:t>23</a:t>
                      </a:r>
                      <a:endParaRPr lang="en-US" sz="1100" dirty="0"/>
                    </a:p>
                  </a:txBody>
                  <a:tcPr/>
                </a:tc>
                <a:tc>
                  <a:txBody>
                    <a:bodyPr/>
                    <a:lstStyle/>
                    <a:p>
                      <a:r>
                        <a:rPr lang="en-US" sz="1100" dirty="0" smtClean="0"/>
                        <a:t>27</a:t>
                      </a:r>
                      <a:endParaRPr lang="en-US" sz="1100" dirty="0"/>
                    </a:p>
                  </a:txBody>
                  <a:tcPr/>
                </a:tc>
                <a:tc>
                  <a:txBody>
                    <a:bodyPr/>
                    <a:lstStyle/>
                    <a:p>
                      <a:r>
                        <a:rPr lang="en-US" sz="1100" dirty="0" smtClean="0"/>
                        <a:t>32</a:t>
                      </a:r>
                      <a:endParaRPr lang="en-US" sz="1100" dirty="0"/>
                    </a:p>
                  </a:txBody>
                  <a:tcPr/>
                </a:tc>
                <a:tc>
                  <a:txBody>
                    <a:bodyPr/>
                    <a:lstStyle/>
                    <a:p>
                      <a:r>
                        <a:rPr lang="en-US" sz="1100" dirty="0" smtClean="0"/>
                        <a:t>36</a:t>
                      </a:r>
                      <a:endParaRPr lang="en-US" sz="1100" dirty="0"/>
                    </a:p>
                  </a:txBody>
                  <a:tcPr/>
                </a:tc>
                <a:tc>
                  <a:txBody>
                    <a:bodyPr/>
                    <a:lstStyle/>
                    <a:p>
                      <a:r>
                        <a:rPr lang="en-US" sz="1100" dirty="0" smtClean="0"/>
                        <a:t>41</a:t>
                      </a:r>
                      <a:endParaRPr lang="en-US" sz="1100" dirty="0"/>
                    </a:p>
                  </a:txBody>
                  <a:tcPr/>
                </a:tc>
                <a:tc>
                  <a:txBody>
                    <a:bodyPr/>
                    <a:lstStyle/>
                    <a:p>
                      <a:r>
                        <a:rPr lang="en-US" sz="1100" dirty="0" smtClean="0"/>
                        <a:t>45</a:t>
                      </a:r>
                      <a:endParaRPr lang="en-US" sz="1100" dirty="0"/>
                    </a:p>
                  </a:txBody>
                  <a:tcPr/>
                </a:tc>
                <a:tc>
                  <a:txBody>
                    <a:bodyPr/>
                    <a:lstStyle/>
                    <a:p>
                      <a:r>
                        <a:rPr lang="en-US" sz="1100" dirty="0" smtClean="0"/>
                        <a:t>49</a:t>
                      </a:r>
                      <a:endParaRPr lang="en-US" sz="1100" dirty="0"/>
                    </a:p>
                  </a:txBody>
                  <a:tcPr/>
                </a:tc>
              </a:tr>
              <a:tr h="360492">
                <a:tc>
                  <a:txBody>
                    <a:bodyPr/>
                    <a:lstStyle/>
                    <a:p>
                      <a:r>
                        <a:rPr lang="en-US" sz="800" dirty="0" smtClean="0"/>
                        <a:t>Thank</a:t>
                      </a:r>
                      <a:r>
                        <a:rPr lang="en-US" sz="800" baseline="0" dirty="0" smtClean="0"/>
                        <a:t> You Notes</a:t>
                      </a:r>
                      <a:endParaRPr lang="en-US" sz="800" dirty="0"/>
                    </a:p>
                  </a:txBody>
                  <a:tcPr anchor="ct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1,2,3,4</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5,6,7,8</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9,10,11</a:t>
                      </a:r>
                      <a:r>
                        <a:rPr lang="en-US" sz="1100" baseline="0" dirty="0" smtClean="0"/>
                        <a:t> 12</a:t>
                      </a:r>
                      <a:endParaRPr lang="en-US" sz="1100" dirty="0" smtClean="0"/>
                    </a:p>
                    <a:p>
                      <a:endParaRPr lang="en-US" sz="1100" dirty="0"/>
                    </a:p>
                  </a:txBody>
                  <a:tcPr/>
                </a:tc>
                <a:tc>
                  <a:txBody>
                    <a:bodyPr/>
                    <a:lstStyle/>
                    <a:p>
                      <a:r>
                        <a:rPr lang="en-US" sz="1100" dirty="0" smtClean="0"/>
                        <a:t>13,14,15</a:t>
                      </a:r>
                    </a:p>
                    <a:p>
                      <a:r>
                        <a:rPr lang="en-US" sz="1100" dirty="0" smtClean="0"/>
                        <a:t>16,</a:t>
                      </a:r>
                      <a:r>
                        <a:rPr lang="en-US" sz="1100" baseline="0" dirty="0" smtClean="0"/>
                        <a:t> </a:t>
                      </a:r>
                      <a:r>
                        <a:rPr lang="en-US" sz="1100" dirty="0" smtClean="0"/>
                        <a:t>17</a:t>
                      </a:r>
                    </a:p>
                    <a:p>
                      <a:endParaRPr lang="en-US" sz="1100" dirty="0"/>
                    </a:p>
                  </a:txBody>
                  <a:tcPr/>
                </a:tc>
                <a:tc>
                  <a:txBody>
                    <a:bodyPr/>
                    <a:lstStyle/>
                    <a:p>
                      <a:r>
                        <a:rPr lang="en-US" sz="1100" dirty="0" smtClean="0"/>
                        <a:t>13,14,15</a:t>
                      </a:r>
                    </a:p>
                    <a:p>
                      <a:r>
                        <a:rPr lang="en-US" sz="1100" dirty="0" smtClean="0"/>
                        <a:t>16,</a:t>
                      </a:r>
                      <a:r>
                        <a:rPr lang="en-US" sz="1100" baseline="0" dirty="0" smtClean="0"/>
                        <a:t> </a:t>
                      </a:r>
                      <a:r>
                        <a:rPr lang="en-US" sz="1100" dirty="0" smtClean="0"/>
                        <a:t>17</a:t>
                      </a:r>
                    </a:p>
                    <a:p>
                      <a:endParaRPr lang="en-US" sz="1100" dirty="0"/>
                    </a:p>
                  </a:txBody>
                  <a:tcPr/>
                </a:tc>
                <a:tc>
                  <a:txBody>
                    <a:bodyPr/>
                    <a:lstStyle/>
                    <a:p>
                      <a:r>
                        <a:rPr lang="en-US" sz="1100" dirty="0" smtClean="0"/>
                        <a:t>22,23,</a:t>
                      </a:r>
                    </a:p>
                    <a:p>
                      <a:r>
                        <a:rPr lang="en-US" sz="1100" dirty="0" smtClean="0"/>
                        <a:t>24,25</a:t>
                      </a:r>
                    </a:p>
                    <a:p>
                      <a:endParaRPr lang="en-US" sz="1100" dirty="0"/>
                    </a:p>
                  </a:txBody>
                  <a:tcPr/>
                </a:tc>
                <a:tc>
                  <a:txBody>
                    <a:bodyPr/>
                    <a:lstStyle/>
                    <a:p>
                      <a:r>
                        <a:rPr lang="en-US" sz="1100" dirty="0" smtClean="0"/>
                        <a:t>22,23,</a:t>
                      </a:r>
                    </a:p>
                    <a:p>
                      <a:r>
                        <a:rPr lang="en-US" sz="1100" dirty="0" smtClean="0"/>
                        <a:t>24,25</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31,32,</a:t>
                      </a:r>
                      <a:r>
                        <a:rPr lang="en-US" sz="1100" baseline="0" dirty="0" smtClean="0"/>
                        <a:t> </a:t>
                      </a:r>
                      <a:r>
                        <a:rPr lang="en-US" sz="1100" dirty="0" smtClean="0"/>
                        <a:t>33, 34</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35,36,37,3839</a:t>
                      </a:r>
                    </a:p>
                    <a:p>
                      <a:endParaRPr lang="en-US" sz="1100" dirty="0"/>
                    </a:p>
                  </a:txBody>
                  <a:tcPr/>
                </a:tc>
                <a:tc>
                  <a:txBody>
                    <a:bodyPr/>
                    <a:lstStyle/>
                    <a:p>
                      <a:r>
                        <a:rPr lang="en-US" sz="1100" dirty="0" smtClean="0"/>
                        <a:t>40,41</a:t>
                      </a:r>
                    </a:p>
                    <a:p>
                      <a:r>
                        <a:rPr lang="en-US" sz="1100" dirty="0" smtClean="0"/>
                        <a:t>42,43</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44,4546,47</a:t>
                      </a:r>
                    </a:p>
                    <a:p>
                      <a:endParaRPr lang="en-US" sz="1100" dirty="0"/>
                    </a:p>
                  </a:txBody>
                  <a:tcPr/>
                </a:tc>
                <a:tc>
                  <a:txBody>
                    <a:bodyPr/>
                    <a:lstStyle/>
                    <a:p>
                      <a:r>
                        <a:rPr lang="en-US" sz="1100" dirty="0" smtClean="0"/>
                        <a:t>48,49,</a:t>
                      </a:r>
                    </a:p>
                    <a:p>
                      <a:r>
                        <a:rPr lang="en-US" sz="1100" dirty="0" smtClean="0"/>
                        <a:t>50,51</a:t>
                      </a:r>
                    </a:p>
                    <a:p>
                      <a:r>
                        <a:rPr lang="en-US" sz="1100" dirty="0" smtClean="0"/>
                        <a:t>51</a:t>
                      </a:r>
                    </a:p>
                    <a:p>
                      <a:endParaRPr lang="en-US" sz="1100" dirty="0"/>
                    </a:p>
                  </a:txBody>
                  <a:tcPr/>
                </a:tc>
              </a:tr>
              <a:tr h="360492">
                <a:tc>
                  <a:txBody>
                    <a:bodyPr/>
                    <a:lstStyle/>
                    <a:p>
                      <a:r>
                        <a:rPr lang="en-US" sz="800" dirty="0" smtClean="0"/>
                        <a:t>Key</a:t>
                      </a:r>
                      <a:r>
                        <a:rPr lang="en-US" sz="800" baseline="0" dirty="0" smtClean="0"/>
                        <a:t> Relationship Plan</a:t>
                      </a:r>
                      <a:endParaRPr lang="en-US" sz="800" dirty="0"/>
                    </a:p>
                  </a:txBody>
                  <a:tcPr anchor="ct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sz="1100" dirty="0" smtClean="0"/>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sz="1100" dirty="0" smtClean="0"/>
                    </a:p>
                    <a:p>
                      <a:endParaRPr lang="en-US" sz="1100" dirty="0"/>
                    </a:p>
                  </a:txBody>
                  <a:tcPr/>
                </a:tc>
                <a:tc>
                  <a:txBody>
                    <a:bodyPr/>
                    <a:lstStyle/>
                    <a:p>
                      <a:endParaRPr lang="en-US" sz="1100"/>
                    </a:p>
                  </a:txBody>
                  <a:tcPr/>
                </a:tc>
                <a:tc>
                  <a:txBody>
                    <a:bodyPr/>
                    <a:lstStyle/>
                    <a:p>
                      <a:endParaRPr lang="en-US" sz="1100"/>
                    </a:p>
                  </a:txBody>
                  <a:tcPr/>
                </a:tc>
                <a:tc>
                  <a:txBody>
                    <a:bodyPr/>
                    <a:lstStyle/>
                    <a:p>
                      <a:endParaRPr lang="en-US" sz="1100" dirty="0"/>
                    </a:p>
                  </a:txBody>
                  <a:tcPr/>
                </a:tc>
                <a:tc>
                  <a:txBody>
                    <a:bodyPr/>
                    <a:lstStyle/>
                    <a:p>
                      <a:r>
                        <a:rPr lang="en-US" sz="1100" dirty="0" smtClean="0"/>
                        <a:t>22,23,</a:t>
                      </a:r>
                    </a:p>
                    <a:p>
                      <a:r>
                        <a:rPr lang="en-US" sz="1100" dirty="0" smtClean="0"/>
                        <a:t>24,25</a:t>
                      </a:r>
                    </a:p>
                    <a:p>
                      <a:endParaRPr lang="en-US" sz="1100" dirty="0"/>
                    </a:p>
                  </a:txBody>
                  <a:tcPr/>
                </a:tc>
                <a:tc>
                  <a:txBody>
                    <a:bodyPr/>
                    <a:lstStyle/>
                    <a:p>
                      <a:r>
                        <a:rPr lang="en-US" sz="1100" dirty="0" smtClean="0"/>
                        <a:t>22,23,</a:t>
                      </a:r>
                    </a:p>
                    <a:p>
                      <a:r>
                        <a:rPr lang="en-US" sz="1100" dirty="0" smtClean="0"/>
                        <a:t>24,25</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31,32,</a:t>
                      </a:r>
                      <a:r>
                        <a:rPr lang="en-US" sz="1100" baseline="0" dirty="0" smtClean="0"/>
                        <a:t> </a:t>
                      </a:r>
                      <a:r>
                        <a:rPr lang="en-US" sz="1100" dirty="0" smtClean="0"/>
                        <a:t>33, 34</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35,36,37,3839</a:t>
                      </a:r>
                    </a:p>
                    <a:p>
                      <a:endParaRPr lang="en-US" sz="1100" dirty="0"/>
                    </a:p>
                  </a:txBody>
                  <a:tcPr/>
                </a:tc>
                <a:tc>
                  <a:txBody>
                    <a:bodyPr/>
                    <a:lstStyle/>
                    <a:p>
                      <a:r>
                        <a:rPr lang="en-US" sz="1100" dirty="0" smtClean="0"/>
                        <a:t>40,41</a:t>
                      </a:r>
                    </a:p>
                    <a:p>
                      <a:r>
                        <a:rPr lang="en-US" sz="1100" dirty="0" smtClean="0"/>
                        <a:t>42,43</a:t>
                      </a:r>
                    </a:p>
                    <a:p>
                      <a:endParaRPr lang="en-US" sz="11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100" dirty="0" smtClean="0"/>
                        <a:t>44,4546,47</a:t>
                      </a:r>
                    </a:p>
                    <a:p>
                      <a:endParaRPr lang="en-US" sz="1100" dirty="0"/>
                    </a:p>
                  </a:txBody>
                  <a:tcPr/>
                </a:tc>
                <a:tc>
                  <a:txBody>
                    <a:bodyPr/>
                    <a:lstStyle/>
                    <a:p>
                      <a:r>
                        <a:rPr lang="en-US" sz="1100" dirty="0" smtClean="0"/>
                        <a:t>48,49,</a:t>
                      </a:r>
                    </a:p>
                    <a:p>
                      <a:r>
                        <a:rPr lang="en-US" sz="1100" dirty="0" smtClean="0"/>
                        <a:t>50,51</a:t>
                      </a:r>
                    </a:p>
                    <a:p>
                      <a:r>
                        <a:rPr lang="en-US" sz="1100" dirty="0" smtClean="0"/>
                        <a:t>51</a:t>
                      </a:r>
                    </a:p>
                    <a:p>
                      <a:endParaRPr lang="en-US" sz="1100" dirty="0"/>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r>
            </a:tbl>
          </a:graphicData>
        </a:graphic>
      </p:graphicFrame>
      <p:sp>
        <p:nvSpPr>
          <p:cNvPr id="3" name="TextBox 2"/>
          <p:cNvSpPr txBox="1"/>
          <p:nvPr/>
        </p:nvSpPr>
        <p:spPr>
          <a:xfrm>
            <a:off x="0" y="96950"/>
            <a:ext cx="3259487" cy="1200328"/>
          </a:xfrm>
          <a:prstGeom prst="rect">
            <a:avLst/>
          </a:prstGeom>
          <a:noFill/>
        </p:spPr>
        <p:txBody>
          <a:bodyPr wrap="square" rtlCol="0">
            <a:spAutoFit/>
          </a:bodyPr>
          <a:lstStyle/>
          <a:p>
            <a:r>
              <a:rPr lang="en-US" sz="2400" b="1"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Generosity</a:t>
            </a:r>
          </a:p>
          <a:p>
            <a:r>
              <a:rPr lang="en-US" sz="2400" b="1"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Planning </a:t>
            </a:r>
          </a:p>
          <a:p>
            <a:r>
              <a:rPr lang="en-US" sz="2400" b="1"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Calendar</a:t>
            </a:r>
            <a:endParaRPr lang="en-US" sz="2400" b="1">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endParaRPr>
          </a:p>
        </p:txBody>
      </p:sp>
    </p:spTree>
    <p:extLst>
      <p:ext uri="{BB962C8B-B14F-4D97-AF65-F5344CB8AC3E}">
        <p14:creationId xmlns:p14="http://schemas.microsoft.com/office/powerpoint/2010/main" val="2620186117"/>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399663002"/>
              </p:ext>
            </p:extLst>
          </p:nvPr>
        </p:nvGraphicFramePr>
        <p:xfrm>
          <a:off x="236783" y="1592389"/>
          <a:ext cx="8681440" cy="5620738"/>
        </p:xfrm>
        <a:graphic>
          <a:graphicData uri="http://schemas.openxmlformats.org/drawingml/2006/table">
            <a:tbl>
              <a:tblPr firstRow="1" bandRow="1">
                <a:tableStyleId>{3C2FFA5D-87B4-456A-9821-1D502468CF0F}</a:tableStyleId>
              </a:tblPr>
              <a:tblGrid>
                <a:gridCol w="765106"/>
                <a:gridCol w="570500"/>
                <a:gridCol w="667803"/>
                <a:gridCol w="596141"/>
                <a:gridCol w="908755"/>
                <a:gridCol w="837914"/>
                <a:gridCol w="699589"/>
                <a:gridCol w="712893"/>
                <a:gridCol w="568932"/>
                <a:gridCol w="579430"/>
                <a:gridCol w="566261"/>
                <a:gridCol w="540313"/>
                <a:gridCol w="667803"/>
              </a:tblGrid>
              <a:tr h="360492">
                <a:tc>
                  <a:txBody>
                    <a:bodyPr/>
                    <a:lstStyle/>
                    <a:p>
                      <a:pPr algn="ctr"/>
                      <a:endParaRPr lang="en-US"/>
                    </a:p>
                  </a:txBody>
                  <a:tcPr/>
                </a:tc>
                <a:tc>
                  <a:txBody>
                    <a:bodyPr/>
                    <a:lstStyle/>
                    <a:p>
                      <a:pPr algn="ctr"/>
                      <a:r>
                        <a:rPr lang="en-US" sz="800" smtClean="0"/>
                        <a:t>New</a:t>
                      </a:r>
                      <a:r>
                        <a:rPr lang="en-US" sz="800" baseline="0" smtClean="0"/>
                        <a:t> Year</a:t>
                      </a:r>
                      <a:endParaRPr lang="en-US" sz="800"/>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New Year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Lent</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Pre-Summer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Pre-Summer</a:t>
                      </a:r>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Summer</a:t>
                      </a:r>
                      <a:endParaRPr lang="en-US"/>
                    </a:p>
                  </a:txBody>
                  <a:tcPr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800" b="1" i="0" u="none" strike="noStrike" kern="1200" cap="none" spc="0" normalizeH="0" baseline="0" noProof="0" smtClean="0">
                          <a:ln>
                            <a:noFill/>
                          </a:ln>
                          <a:solidFill>
                            <a:srgbClr val="FFFFFF"/>
                          </a:solidFill>
                          <a:effectLst/>
                          <a:uLnTx/>
                          <a:uFillTx/>
                          <a:latin typeface="+mn-lt"/>
                          <a:ea typeface="+mn-ea"/>
                          <a:cs typeface="+mn-cs"/>
                        </a:rPr>
                        <a:t>Summer</a:t>
                      </a:r>
                      <a:endParaRPr lang="en-US"/>
                    </a:p>
                  </a:txBody>
                  <a:tcPr anchor="ctr"/>
                </a:tc>
                <a:tc>
                  <a:txBody>
                    <a:bodyPr/>
                    <a:lstStyle/>
                    <a:p>
                      <a:pPr algn="ctr"/>
                      <a:r>
                        <a:rPr lang="en-US" sz="800" smtClean="0"/>
                        <a:t>Summer</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Fall</a:t>
                      </a:r>
                      <a:endParaRPr lang="en-US" sz="800"/>
                    </a:p>
                  </a:txBody>
                  <a:tcPr anchor="ctr"/>
                </a:tc>
                <a:tc>
                  <a:txBody>
                    <a:bodyPr/>
                    <a:lstStyle/>
                    <a:p>
                      <a:pPr algn="ctr"/>
                      <a:r>
                        <a:rPr lang="en-US" sz="800" smtClean="0"/>
                        <a:t>Christmas</a:t>
                      </a:r>
                      <a:endParaRPr lang="en-US" sz="800"/>
                    </a:p>
                  </a:txBody>
                  <a:tcPr anchor="ctr"/>
                </a:tc>
              </a:tr>
              <a:tr h="360492">
                <a:tc>
                  <a:txBody>
                    <a:bodyPr/>
                    <a:lstStyle/>
                    <a:p>
                      <a:endParaRPr lang="en-US"/>
                    </a:p>
                  </a:txBody>
                  <a:tcPr/>
                </a:tc>
                <a:tc>
                  <a:txBody>
                    <a:bodyPr/>
                    <a:lstStyle/>
                    <a:p>
                      <a:pPr algn="ctr"/>
                      <a:r>
                        <a:rPr lang="en-US" sz="800" smtClean="0"/>
                        <a:t>Jan</a:t>
                      </a:r>
                      <a:endParaRPr lang="en-US" sz="800"/>
                    </a:p>
                  </a:txBody>
                  <a:tcPr anchor="ctr"/>
                </a:tc>
                <a:tc>
                  <a:txBody>
                    <a:bodyPr/>
                    <a:lstStyle/>
                    <a:p>
                      <a:pPr algn="ctr"/>
                      <a:r>
                        <a:rPr lang="en-US" sz="800" smtClean="0"/>
                        <a:t>Feb</a:t>
                      </a:r>
                      <a:endParaRPr lang="en-US" sz="800"/>
                    </a:p>
                  </a:txBody>
                  <a:tcPr anchor="ctr"/>
                </a:tc>
                <a:tc>
                  <a:txBody>
                    <a:bodyPr/>
                    <a:lstStyle/>
                    <a:p>
                      <a:pPr algn="ctr"/>
                      <a:r>
                        <a:rPr lang="en-US" sz="800" smtClean="0"/>
                        <a:t>Mar</a:t>
                      </a:r>
                      <a:endParaRPr lang="en-US" sz="800"/>
                    </a:p>
                  </a:txBody>
                  <a:tcPr anchor="ctr"/>
                </a:tc>
                <a:tc>
                  <a:txBody>
                    <a:bodyPr/>
                    <a:lstStyle/>
                    <a:p>
                      <a:pPr algn="ctr"/>
                      <a:r>
                        <a:rPr lang="en-US" sz="800" smtClean="0"/>
                        <a:t>Apr</a:t>
                      </a:r>
                      <a:endParaRPr lang="en-US" sz="800"/>
                    </a:p>
                  </a:txBody>
                  <a:tcPr anchor="ctr"/>
                </a:tc>
                <a:tc>
                  <a:txBody>
                    <a:bodyPr/>
                    <a:lstStyle/>
                    <a:p>
                      <a:pPr algn="ctr"/>
                      <a:r>
                        <a:rPr lang="en-US" sz="800" smtClean="0"/>
                        <a:t>May</a:t>
                      </a:r>
                      <a:endParaRPr lang="en-US" sz="800"/>
                    </a:p>
                  </a:txBody>
                  <a:tcPr anchor="ctr"/>
                </a:tc>
                <a:tc>
                  <a:txBody>
                    <a:bodyPr/>
                    <a:lstStyle/>
                    <a:p>
                      <a:pPr algn="ctr"/>
                      <a:r>
                        <a:rPr lang="en-US" sz="800" smtClean="0"/>
                        <a:t>Jun</a:t>
                      </a:r>
                      <a:endParaRPr lang="en-US" sz="800"/>
                    </a:p>
                  </a:txBody>
                  <a:tcPr anchor="ctr"/>
                </a:tc>
                <a:tc>
                  <a:txBody>
                    <a:bodyPr/>
                    <a:lstStyle/>
                    <a:p>
                      <a:pPr algn="ctr"/>
                      <a:r>
                        <a:rPr lang="en-US" sz="800" smtClean="0"/>
                        <a:t>Jul</a:t>
                      </a:r>
                      <a:endParaRPr lang="en-US" sz="800"/>
                    </a:p>
                  </a:txBody>
                  <a:tcPr anchor="ctr"/>
                </a:tc>
                <a:tc>
                  <a:txBody>
                    <a:bodyPr/>
                    <a:lstStyle/>
                    <a:p>
                      <a:pPr algn="ctr"/>
                      <a:r>
                        <a:rPr lang="en-US" sz="800" smtClean="0"/>
                        <a:t>Aug</a:t>
                      </a:r>
                      <a:endParaRPr lang="en-US" sz="800"/>
                    </a:p>
                  </a:txBody>
                  <a:tcPr anchor="ctr"/>
                </a:tc>
                <a:tc>
                  <a:txBody>
                    <a:bodyPr/>
                    <a:lstStyle/>
                    <a:p>
                      <a:pPr algn="ctr"/>
                      <a:r>
                        <a:rPr lang="en-US" sz="800" smtClean="0"/>
                        <a:t>Sep</a:t>
                      </a:r>
                      <a:endParaRPr lang="en-US" sz="800"/>
                    </a:p>
                  </a:txBody>
                  <a:tcPr anchor="ctr"/>
                </a:tc>
                <a:tc>
                  <a:txBody>
                    <a:bodyPr/>
                    <a:lstStyle/>
                    <a:p>
                      <a:pPr algn="ctr"/>
                      <a:r>
                        <a:rPr lang="en-US" sz="800" smtClean="0"/>
                        <a:t>Oct</a:t>
                      </a:r>
                      <a:endParaRPr lang="en-US" sz="800"/>
                    </a:p>
                  </a:txBody>
                  <a:tcPr anchor="ctr"/>
                </a:tc>
                <a:tc>
                  <a:txBody>
                    <a:bodyPr/>
                    <a:lstStyle/>
                    <a:p>
                      <a:pPr algn="ctr"/>
                      <a:r>
                        <a:rPr lang="en-US" sz="800" smtClean="0"/>
                        <a:t>Nov</a:t>
                      </a:r>
                      <a:endParaRPr lang="en-US" sz="800"/>
                    </a:p>
                  </a:txBody>
                  <a:tcPr anchor="ctr"/>
                </a:tc>
                <a:tc>
                  <a:txBody>
                    <a:bodyPr/>
                    <a:lstStyle/>
                    <a:p>
                      <a:pPr algn="ctr"/>
                      <a:r>
                        <a:rPr lang="en-US" sz="800" smtClean="0"/>
                        <a:t>Dec</a:t>
                      </a:r>
                      <a:endParaRPr lang="en-US" sz="800"/>
                    </a:p>
                  </a:txBody>
                  <a:tcPr anchor="ctr"/>
                </a:tc>
              </a:tr>
              <a:tr h="360492">
                <a:tc>
                  <a:txBody>
                    <a:bodyPr/>
                    <a:lstStyle/>
                    <a:p>
                      <a:r>
                        <a:rPr lang="en-US" sz="800" dirty="0" smtClean="0"/>
                        <a:t>Kitchen</a:t>
                      </a:r>
                      <a:r>
                        <a:rPr lang="en-US" sz="800" baseline="0" dirty="0" smtClean="0"/>
                        <a:t> Table Letter</a:t>
                      </a:r>
                      <a:endParaRPr lang="en-US" sz="800" dirty="0"/>
                    </a:p>
                  </a:txBody>
                  <a:tcPr anchor="ctr"/>
                </a:tc>
                <a:tc>
                  <a:txBody>
                    <a:bodyPr/>
                    <a:lstStyle/>
                    <a:p>
                      <a:endParaRPr lang="en-US" sz="1200" dirty="0"/>
                    </a:p>
                  </a:txBody>
                  <a:tcPr/>
                </a:tc>
                <a:tc>
                  <a:txBody>
                    <a:bodyPr/>
                    <a:lstStyle/>
                    <a:p>
                      <a:endParaRPr lang="en-US" sz="1200"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a:p>
                  </a:txBody>
                  <a:tcPr/>
                </a:tc>
              </a:tr>
              <a:tr h="360492">
                <a:tc>
                  <a:txBody>
                    <a:bodyPr/>
                    <a:lstStyle/>
                    <a:p>
                      <a:r>
                        <a:rPr lang="en-US" sz="800" baseline="0" dirty="0" smtClean="0"/>
                        <a:t>Statements</a:t>
                      </a:r>
                      <a:endParaRPr lang="en-US" sz="800" dirty="0"/>
                    </a:p>
                  </a:txBody>
                  <a:tcPr anchor="ctr"/>
                </a:tc>
                <a:tc>
                  <a:txBody>
                    <a:bodyPr/>
                    <a:lstStyle/>
                    <a:p>
                      <a:endParaRPr lang="en-US" sz="1200" dirty="0"/>
                    </a:p>
                  </a:txBody>
                  <a:tcPr/>
                </a:tc>
                <a:tc>
                  <a:txBody>
                    <a:bodyPr/>
                    <a:lstStyle/>
                    <a:p>
                      <a:endParaRPr lang="en-US" sz="1200"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tc>
                  <a:txBody>
                    <a:bodyPr/>
                    <a:lstStyle/>
                    <a:p>
                      <a:endParaRPr lang="en-US"/>
                    </a:p>
                  </a:txBody>
                  <a:tcPr/>
                </a:tc>
              </a:tr>
              <a:tr h="360492">
                <a:tc>
                  <a:txBody>
                    <a:bodyPr/>
                    <a:lstStyle/>
                    <a:p>
                      <a:r>
                        <a:rPr lang="en-US" sz="800" dirty="0" smtClean="0"/>
                        <a:t>Planned</a:t>
                      </a:r>
                      <a:r>
                        <a:rPr lang="en-US" sz="800" baseline="0" dirty="0" smtClean="0"/>
                        <a:t> Giving</a:t>
                      </a:r>
                      <a:endParaRPr lang="en-US" sz="800" dirty="0"/>
                    </a:p>
                  </a:txBody>
                  <a:tcPr anchor="ctr"/>
                </a:tc>
                <a:tc>
                  <a:txBody>
                    <a:bodyPr/>
                    <a:lstStyle/>
                    <a:p>
                      <a:endParaRPr lang="en-US"/>
                    </a:p>
                  </a:txBody>
                  <a:tcPr/>
                </a:tc>
                <a:tc>
                  <a:txBody>
                    <a:bodyPr/>
                    <a:lstStyle/>
                    <a:p>
                      <a:endParaRPr lang="en-US" dirty="0"/>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a:p>
                  </a:txBody>
                  <a:tcPr/>
                </a:tc>
                <a:tc>
                  <a:txBody>
                    <a:bodyPr/>
                    <a:lstStyle/>
                    <a:p>
                      <a:endParaRPr lang="en-US"/>
                    </a:p>
                  </a:txBody>
                  <a:tcPr/>
                </a:tc>
                <a:tc>
                  <a:txBody>
                    <a:bodyPr/>
                    <a:lstStyle/>
                    <a:p>
                      <a:endParaRPr lang="en-US" dirty="0"/>
                    </a:p>
                  </a:txBody>
                  <a:tcPr/>
                </a:tc>
              </a:tr>
              <a:tr h="360492">
                <a:tc>
                  <a:txBody>
                    <a:bodyPr/>
                    <a:lstStyle/>
                    <a:p>
                      <a:r>
                        <a:rPr lang="en-US" sz="800" baseline="0" dirty="0" smtClean="0"/>
                        <a:t>Back Yard Gatherings</a:t>
                      </a:r>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r>
                        <a:rPr lang="en-US" sz="800" dirty="0" smtClean="0"/>
                        <a:t>Leadership</a:t>
                      </a:r>
                      <a:r>
                        <a:rPr lang="en-US" sz="800" baseline="0" dirty="0" smtClean="0"/>
                        <a:t> Retreat</a:t>
                      </a:r>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c>
                  <a:txBody>
                    <a:bodyPr/>
                    <a:lstStyle/>
                    <a:p>
                      <a:endParaRPr lang="en-US" dirty="0"/>
                    </a:p>
                  </a:txBody>
                  <a:tcPr/>
                </a:tc>
                <a:tc>
                  <a:txBody>
                    <a:bodyPr/>
                    <a:lstStyle/>
                    <a:p>
                      <a:endParaRPr lang="en-US" dirty="0"/>
                    </a:p>
                  </a:txBody>
                  <a:tcPr/>
                </a:tc>
              </a:tr>
              <a:tr h="360492">
                <a:tc>
                  <a:txBody>
                    <a:bodyPr/>
                    <a:lstStyle/>
                    <a:p>
                      <a:r>
                        <a:rPr lang="en-US" sz="800" dirty="0" smtClean="0"/>
                        <a:t>Book</a:t>
                      </a:r>
                      <a:r>
                        <a:rPr lang="en-US" sz="800" baseline="0" dirty="0" smtClean="0"/>
                        <a:t> of the Month </a:t>
                      </a:r>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865858">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r>
              <a:tr h="360492">
                <a:tc>
                  <a:txBody>
                    <a:bodyPr/>
                    <a:lstStyle/>
                    <a:p>
                      <a:endParaRPr lang="en-US" sz="800" dirty="0"/>
                    </a:p>
                  </a:txBody>
                  <a:tcPr anchor="ct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a:p>
                  </a:txBody>
                  <a:tcPr/>
                </a:tc>
                <a:tc>
                  <a:txBody>
                    <a:bodyPr/>
                    <a:lstStyle/>
                    <a:p>
                      <a:endParaRPr lang="en-US" dirty="0"/>
                    </a:p>
                  </a:txBody>
                  <a:tcPr/>
                </a:tc>
              </a:tr>
            </a:tbl>
          </a:graphicData>
        </a:graphic>
      </p:graphicFrame>
      <p:sp>
        <p:nvSpPr>
          <p:cNvPr id="3" name="TextBox 2"/>
          <p:cNvSpPr txBox="1"/>
          <p:nvPr/>
        </p:nvSpPr>
        <p:spPr>
          <a:xfrm>
            <a:off x="0" y="96950"/>
            <a:ext cx="3259487" cy="1200328"/>
          </a:xfrm>
          <a:prstGeom prst="rect">
            <a:avLst/>
          </a:prstGeom>
          <a:noFill/>
        </p:spPr>
        <p:txBody>
          <a:bodyPr wrap="square" rtlCol="0">
            <a:spAutoFit/>
          </a:bodyPr>
          <a:lstStyle/>
          <a:p>
            <a:r>
              <a:rPr lang="en-US" sz="2400" b="1" dirty="0"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Generosity</a:t>
            </a:r>
          </a:p>
          <a:p>
            <a:r>
              <a:rPr lang="en-US" sz="2400" b="1" dirty="0"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Planning </a:t>
            </a:r>
          </a:p>
          <a:p>
            <a:r>
              <a:rPr lang="en-US" sz="2400" b="1" dirty="0" smtClean="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rPr>
              <a:t>Calendar</a:t>
            </a:r>
            <a:endParaRPr lang="en-US" sz="2400" b="1" dirty="0">
              <a:ln w="19050">
                <a:solidFill>
                  <a:schemeClr val="tx2">
                    <a:tint val="1000"/>
                  </a:schemeClr>
                </a:solidFill>
                <a:prstDash val="solid"/>
              </a:ln>
              <a:solidFill>
                <a:schemeClr val="accent3"/>
              </a:solidFill>
              <a:effectLst>
                <a:outerShdw blurRad="50000" dist="50800" dir="7500000" algn="tl">
                  <a:srgbClr val="000000">
                    <a:shade val="5000"/>
                    <a:alpha val="35000"/>
                  </a:srgbClr>
                </a:outerShdw>
              </a:effectLst>
              <a:latin typeface="+mj-lt"/>
            </a:endParaRPr>
          </a:p>
        </p:txBody>
      </p:sp>
    </p:spTree>
    <p:extLst>
      <p:ext uri="{BB962C8B-B14F-4D97-AF65-F5344CB8AC3E}">
        <p14:creationId xmlns:p14="http://schemas.microsoft.com/office/powerpoint/2010/main" val="936514339"/>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0627" y="218651"/>
            <a:ext cx="7514035" cy="1025357"/>
          </a:xfrm>
        </p:spPr>
        <p:txBody>
          <a:bodyPr/>
          <a:lstStyle/>
          <a:p>
            <a:r>
              <a:rPr lang="en-US" b="1" smtClean="0">
                <a:solidFill>
                  <a:srgbClr val="FFFFFF"/>
                </a:solidFill>
              </a:rPr>
              <a:t>Fall</a:t>
            </a:r>
            <a:endParaRPr lang="en-US" b="1">
              <a:solidFill>
                <a:srgbClr val="FFFFFF"/>
              </a:solidFill>
            </a:endParaRPr>
          </a:p>
        </p:txBody>
      </p:sp>
      <p:sp>
        <p:nvSpPr>
          <p:cNvPr id="3" name="Content Placeholder 2"/>
          <p:cNvSpPr>
            <a:spLocks noGrp="1"/>
          </p:cNvSpPr>
          <p:nvPr>
            <p:ph idx="1"/>
          </p:nvPr>
        </p:nvSpPr>
        <p:spPr>
          <a:xfrm>
            <a:off x="232833" y="1714500"/>
            <a:ext cx="8394437" cy="4635502"/>
          </a:xfrm>
        </p:spPr>
        <p:txBody>
          <a:bodyPr>
            <a:noAutofit/>
          </a:bodyPr>
          <a:lstStyle/>
          <a:p>
            <a:pPr marL="0" indent="0">
              <a:spcBef>
                <a:spcPts val="1000"/>
              </a:spcBef>
              <a:buNone/>
            </a:pPr>
            <a:r>
              <a:rPr lang="en-US" sz="2000" b="1" smtClean="0"/>
              <a:t>Season:</a:t>
            </a:r>
            <a:r>
              <a:rPr lang="en-US" sz="2000" smtClean="0"/>
              <a:t> Getting back to business</a:t>
            </a:r>
          </a:p>
          <a:p>
            <a:pPr marL="0" indent="0">
              <a:spcBef>
                <a:spcPts val="1000"/>
              </a:spcBef>
              <a:buNone/>
            </a:pPr>
            <a:r>
              <a:rPr lang="en-US" sz="2000" b="1" smtClean="0"/>
              <a:t>Response</a:t>
            </a:r>
            <a:r>
              <a:rPr lang="en-US" sz="2000" smtClean="0"/>
              <a:t>: Invite persons to invest in your ministries (time, talent, &amp; financial)</a:t>
            </a:r>
          </a:p>
          <a:p>
            <a:pPr>
              <a:spcBef>
                <a:spcPts val="1000"/>
              </a:spcBef>
              <a:buFont typeface="Wingdings" charset="2"/>
              <a:buChar char="§"/>
            </a:pPr>
            <a:r>
              <a:rPr lang="en-US" sz="2000" b="1" u="sng" smtClean="0"/>
              <a:t>Vision sermon </a:t>
            </a:r>
            <a:r>
              <a:rPr lang="en-US" sz="2000" b="1" u="sng"/>
              <a:t>s</a:t>
            </a:r>
            <a:r>
              <a:rPr lang="en-US" sz="2000" b="1" u="sng" smtClean="0"/>
              <a:t>eries </a:t>
            </a:r>
            <a:r>
              <a:rPr lang="en-US" sz="2000" smtClean="0"/>
              <a:t>to communicate mission &amp; ministry goals</a:t>
            </a:r>
          </a:p>
          <a:p>
            <a:pPr>
              <a:spcBef>
                <a:spcPts val="1000"/>
              </a:spcBef>
              <a:buFont typeface="Wingdings" charset="2"/>
              <a:buChar char="§"/>
            </a:pPr>
            <a:r>
              <a:rPr lang="en-US" sz="2000" b="1" u="sng" smtClean="0"/>
              <a:t>Small group and service opportunity promotion </a:t>
            </a:r>
            <a:r>
              <a:rPr lang="en-US" sz="2000" b="1" smtClean="0"/>
              <a:t>and launch</a:t>
            </a:r>
          </a:p>
          <a:p>
            <a:pPr>
              <a:spcBef>
                <a:spcPts val="1000"/>
              </a:spcBef>
              <a:buFont typeface="Wingdings" charset="2"/>
              <a:buChar char="§"/>
            </a:pPr>
            <a:r>
              <a:rPr lang="en-US" sz="2000" b="1" u="sng"/>
              <a:t>A</a:t>
            </a:r>
            <a:r>
              <a:rPr lang="en-US" sz="2000" b="1" u="sng" smtClean="0"/>
              <a:t>nnual campaign </a:t>
            </a:r>
            <a:r>
              <a:rPr lang="en-US" sz="2000" smtClean="0"/>
              <a:t>using a narrative budget</a:t>
            </a:r>
          </a:p>
          <a:p>
            <a:pPr>
              <a:spcBef>
                <a:spcPts val="1000"/>
              </a:spcBef>
              <a:buFont typeface="Wingdings" charset="2"/>
              <a:buChar char="§"/>
            </a:pPr>
            <a:r>
              <a:rPr lang="en-US" sz="2000" b="1" u="sng" smtClean="0"/>
              <a:t>Segmented letters to donors </a:t>
            </a:r>
            <a:r>
              <a:rPr lang="en-US" sz="2000" smtClean="0"/>
              <a:t>in quarterly giving statement</a:t>
            </a:r>
          </a:p>
          <a:p>
            <a:pPr>
              <a:spcBef>
                <a:spcPts val="1000"/>
              </a:spcBef>
              <a:buFont typeface="Wingdings" charset="2"/>
              <a:buChar char="§"/>
            </a:pPr>
            <a:r>
              <a:rPr lang="en-US" sz="2000" b="1" u="sng"/>
              <a:t>Annual Legacy Dinner </a:t>
            </a:r>
            <a:r>
              <a:rPr lang="en-US" sz="2000"/>
              <a:t>for </a:t>
            </a:r>
            <a:r>
              <a:rPr lang="en-US" sz="2000" smtClean="0"/>
              <a:t>those who included the church </a:t>
            </a:r>
            <a:r>
              <a:rPr lang="en-US" sz="2000"/>
              <a:t>in their </a:t>
            </a:r>
            <a:r>
              <a:rPr lang="en-US" sz="2000" smtClean="0"/>
              <a:t>will</a:t>
            </a:r>
          </a:p>
          <a:p>
            <a:pPr>
              <a:spcBef>
                <a:spcPts val="1000"/>
              </a:spcBef>
              <a:buFont typeface="Wingdings" charset="2"/>
              <a:buChar char="§"/>
            </a:pPr>
            <a:r>
              <a:rPr lang="en-US" sz="2000" b="1" u="sng"/>
              <a:t>C</a:t>
            </a:r>
            <a:r>
              <a:rPr lang="en-US" sz="2000" b="1" u="sng" smtClean="0"/>
              <a:t>apital items </a:t>
            </a:r>
            <a:r>
              <a:rPr lang="en-US" sz="2000" u="sng" smtClean="0"/>
              <a:t>wish list </a:t>
            </a:r>
            <a:r>
              <a:rPr lang="en-US" sz="2000" smtClean="0"/>
              <a:t>updated and promoted</a:t>
            </a:r>
          </a:p>
          <a:p>
            <a:pPr>
              <a:spcBef>
                <a:spcPts val="1000"/>
              </a:spcBef>
              <a:buFont typeface="Wingdings" charset="2"/>
              <a:buChar char="§"/>
            </a:pPr>
            <a:r>
              <a:rPr lang="en-US" sz="2000" b="1" smtClean="0"/>
              <a:t>NEW</a:t>
            </a:r>
            <a:r>
              <a:rPr lang="en-US" sz="2000" smtClean="0"/>
              <a:t>: </a:t>
            </a:r>
            <a:r>
              <a:rPr lang="en-US" sz="2000" b="1" u="sng"/>
              <a:t>F</a:t>
            </a:r>
            <a:r>
              <a:rPr lang="en-US" sz="2000" b="1" u="sng" smtClean="0"/>
              <a:t>inancial tracking dashboard</a:t>
            </a:r>
            <a:r>
              <a:rPr lang="en-US" sz="2000" smtClean="0"/>
              <a:t>- metrics, </a:t>
            </a:r>
            <a:r>
              <a:rPr lang="en-US" sz="2000" err="1" smtClean="0"/>
              <a:t>MortarStone</a:t>
            </a:r>
            <a:endParaRPr lang="en-US" sz="2000" smtClean="0"/>
          </a:p>
          <a:p>
            <a:pPr>
              <a:spcBef>
                <a:spcPts val="1000"/>
              </a:spcBef>
              <a:buFont typeface="Wingdings" charset="2"/>
              <a:buChar char="§"/>
            </a:pPr>
            <a:r>
              <a:rPr lang="en-US" sz="2000" b="1" smtClean="0"/>
              <a:t>NEW: </a:t>
            </a:r>
            <a:r>
              <a:rPr lang="en-US" sz="2000" b="1" u="sng" smtClean="0"/>
              <a:t>First Time Donor Program</a:t>
            </a:r>
          </a:p>
          <a:p>
            <a:endParaRPr lang="en-US" sz="2200"/>
          </a:p>
        </p:txBody>
      </p:sp>
    </p:spTree>
    <p:extLst>
      <p:ext uri="{BB962C8B-B14F-4D97-AF65-F5344CB8AC3E}">
        <p14:creationId xmlns:p14="http://schemas.microsoft.com/office/powerpoint/2010/main" val="332434177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Steps</a:t>
            </a:r>
            <a:r>
              <a:rPr lang="is-IS" dirty="0" smtClean="0"/>
              <a:t>…</a:t>
            </a:r>
            <a:endParaRPr lang="en-US" dirty="0"/>
          </a:p>
        </p:txBody>
      </p:sp>
      <p:sp>
        <p:nvSpPr>
          <p:cNvPr id="3" name="Content Placeholder 2"/>
          <p:cNvSpPr>
            <a:spLocks noGrp="1"/>
          </p:cNvSpPr>
          <p:nvPr>
            <p:ph idx="1"/>
          </p:nvPr>
        </p:nvSpPr>
        <p:spPr/>
        <p:txBody>
          <a:bodyPr/>
          <a:lstStyle/>
          <a:p>
            <a:r>
              <a:rPr lang="en-US" dirty="0" smtClean="0"/>
              <a:t>Choose Next Meeting Date</a:t>
            </a:r>
          </a:p>
          <a:p>
            <a:r>
              <a:rPr lang="en-US" dirty="0" smtClean="0"/>
              <a:t>What are we already doing?</a:t>
            </a:r>
          </a:p>
          <a:p>
            <a:r>
              <a:rPr lang="en-US" dirty="0" smtClean="0"/>
              <a:t>What can we begin doing quickly</a:t>
            </a:r>
          </a:p>
          <a:p>
            <a:r>
              <a:rPr lang="en-US" dirty="0" smtClean="0"/>
              <a:t>What should we begin planning for long term</a:t>
            </a:r>
          </a:p>
          <a:p>
            <a:r>
              <a:rPr lang="en-US" dirty="0" smtClean="0"/>
              <a:t>Put together an actual calendar</a:t>
            </a:r>
            <a:endParaRPr lang="en-US" dirty="0"/>
          </a:p>
        </p:txBody>
      </p:sp>
    </p:spTree>
    <p:extLst>
      <p:ext uri="{BB962C8B-B14F-4D97-AF65-F5344CB8AC3E}">
        <p14:creationId xmlns:p14="http://schemas.microsoft.com/office/powerpoint/2010/main" val="1210087424"/>
      </p:ext>
    </p:extLst>
  </p:cSld>
  <p:clrMapOvr>
    <a:masterClrMapping/>
  </p:clrMapOvr>
  <p:transition>
    <p:fade/>
  </p:transition>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Extra Helps</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756527450"/>
      </p:ext>
    </p:extLst>
  </p:cSld>
  <p:clrMapOvr>
    <a:masterClrMapping/>
  </p:clrMapOvr>
  <p:transition>
    <p:fade/>
  </p:transition>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31292" y="100191"/>
            <a:ext cx="7514035" cy="1212516"/>
          </a:xfrm>
        </p:spPr>
        <p:txBody>
          <a:bodyPr/>
          <a:lstStyle/>
          <a:p>
            <a:r>
              <a:rPr lang="en-US" b="1" smtClean="0">
                <a:solidFill>
                  <a:srgbClr val="FFFFFF"/>
                </a:solidFill>
              </a:rPr>
              <a:t>Christmas</a:t>
            </a:r>
            <a:endParaRPr lang="en-US" b="1">
              <a:solidFill>
                <a:srgbClr val="FFFFFF"/>
              </a:solidFill>
            </a:endParaRPr>
          </a:p>
        </p:txBody>
      </p:sp>
      <p:sp>
        <p:nvSpPr>
          <p:cNvPr id="3" name="Content Placeholder 2"/>
          <p:cNvSpPr>
            <a:spLocks noGrp="1"/>
          </p:cNvSpPr>
          <p:nvPr>
            <p:ph idx="1"/>
          </p:nvPr>
        </p:nvSpPr>
        <p:spPr>
          <a:xfrm>
            <a:off x="239889" y="1721555"/>
            <a:ext cx="8551333" cy="4543778"/>
          </a:xfrm>
        </p:spPr>
        <p:txBody>
          <a:bodyPr>
            <a:normAutofit/>
          </a:bodyPr>
          <a:lstStyle/>
          <a:p>
            <a:pPr marL="0" indent="0">
              <a:spcBef>
                <a:spcPts val="1200"/>
              </a:spcBef>
              <a:buNone/>
            </a:pPr>
            <a:r>
              <a:rPr lang="en-US" sz="2800" b="1" smtClean="0"/>
              <a:t>Season of contradictions: </a:t>
            </a:r>
          </a:p>
          <a:p>
            <a:pPr>
              <a:spcBef>
                <a:spcPts val="1200"/>
              </a:spcBef>
            </a:pPr>
            <a:r>
              <a:rPr lang="en-US" sz="2400" smtClean="0"/>
              <a:t>Hope and Joy meets despair and loneliness</a:t>
            </a:r>
          </a:p>
          <a:p>
            <a:pPr>
              <a:spcBef>
                <a:spcPts val="1200"/>
              </a:spcBef>
            </a:pPr>
            <a:r>
              <a:rPr lang="en-US" sz="2400" smtClean="0"/>
              <a:t>Generosity meets Conspicuous Consumption</a:t>
            </a:r>
            <a:r>
              <a:rPr lang="en-US" sz="2400"/>
              <a:t> </a:t>
            </a:r>
            <a:endParaRPr lang="en-US" sz="2400" smtClean="0"/>
          </a:p>
          <a:p>
            <a:pPr marL="0" indent="0">
              <a:spcBef>
                <a:spcPts val="1200"/>
              </a:spcBef>
              <a:buNone/>
            </a:pPr>
            <a:r>
              <a:rPr lang="en-US" sz="2800" b="1" smtClean="0"/>
              <a:t>Focus: </a:t>
            </a:r>
            <a:r>
              <a:rPr lang="en-US" sz="2800" smtClean="0"/>
              <a:t>on others &amp; God’s sufficient provision</a:t>
            </a:r>
          </a:p>
          <a:p>
            <a:pPr>
              <a:spcBef>
                <a:spcPts val="1200"/>
              </a:spcBef>
            </a:pPr>
            <a:r>
              <a:rPr lang="en-US" sz="2400" b="1" u="sng" smtClean="0"/>
              <a:t>Special Christmas offering </a:t>
            </a:r>
            <a:r>
              <a:rPr lang="en-US" sz="2400" smtClean="0"/>
              <a:t>for a particular ministry supporting those in need (</a:t>
            </a:r>
            <a:r>
              <a:rPr lang="en-US" sz="2400" i="1" smtClean="0"/>
              <a:t>It’s Not </a:t>
            </a:r>
            <a:r>
              <a:rPr lang="en-US" sz="2400" i="1"/>
              <a:t>Y</a:t>
            </a:r>
            <a:r>
              <a:rPr lang="en-US" sz="2400" i="1" smtClean="0"/>
              <a:t>our </a:t>
            </a:r>
            <a:r>
              <a:rPr lang="en-US" sz="2400" i="1"/>
              <a:t>B</a:t>
            </a:r>
            <a:r>
              <a:rPr lang="en-US" sz="2400" i="1" smtClean="0"/>
              <a:t>irthday</a:t>
            </a:r>
            <a:r>
              <a:rPr lang="en-US" sz="2400" smtClean="0"/>
              <a:t>, Slaughter)</a:t>
            </a:r>
          </a:p>
          <a:p>
            <a:pPr>
              <a:spcBef>
                <a:spcPts val="1200"/>
              </a:spcBef>
            </a:pPr>
            <a:r>
              <a:rPr lang="en-US" sz="2400" b="1" smtClean="0"/>
              <a:t>Distribute a </a:t>
            </a:r>
            <a:r>
              <a:rPr lang="en-US" sz="2400" b="1" u="sng"/>
              <a:t>c</a:t>
            </a:r>
            <a:r>
              <a:rPr lang="en-US" sz="2400" b="1" u="sng" smtClean="0"/>
              <a:t>apital items </a:t>
            </a:r>
            <a:r>
              <a:rPr lang="en-US" sz="2400" u="sng" smtClean="0"/>
              <a:t>wish list </a:t>
            </a:r>
            <a:r>
              <a:rPr lang="en-US" sz="2400" smtClean="0"/>
              <a:t>for year end giving</a:t>
            </a:r>
          </a:p>
          <a:p>
            <a:pPr>
              <a:spcBef>
                <a:spcPts val="1200"/>
              </a:spcBef>
            </a:pPr>
            <a:r>
              <a:rPr lang="en-US" sz="2400" smtClean="0"/>
              <a:t>Tell stories of impact of church outside walls (in worship &amp; to givers)</a:t>
            </a:r>
          </a:p>
          <a:p>
            <a:pPr marL="0" indent="0">
              <a:spcBef>
                <a:spcPts val="1200"/>
              </a:spcBef>
              <a:buNone/>
            </a:pPr>
            <a:endParaRPr lang="en-US" sz="2400" smtClean="0"/>
          </a:p>
          <a:p>
            <a:endParaRPr lang="en-US" sz="2400"/>
          </a:p>
        </p:txBody>
      </p:sp>
    </p:spTree>
    <p:extLst>
      <p:ext uri="{BB962C8B-B14F-4D97-AF65-F5344CB8AC3E}">
        <p14:creationId xmlns:p14="http://schemas.microsoft.com/office/powerpoint/2010/main" val="620136129"/>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2458" y="118650"/>
            <a:ext cx="7514035" cy="1128836"/>
          </a:xfrm>
        </p:spPr>
        <p:txBody>
          <a:bodyPr/>
          <a:lstStyle/>
          <a:p>
            <a:r>
              <a:rPr lang="en-US" b="1" smtClean="0">
                <a:solidFill>
                  <a:srgbClr val="FFFFFF"/>
                </a:solidFill>
              </a:rPr>
              <a:t>New Year</a:t>
            </a:r>
            <a:endParaRPr lang="en-US" b="1">
              <a:solidFill>
                <a:srgbClr val="FFFFFF"/>
              </a:solidFill>
            </a:endParaRPr>
          </a:p>
        </p:txBody>
      </p:sp>
      <p:sp>
        <p:nvSpPr>
          <p:cNvPr id="3" name="Content Placeholder 2"/>
          <p:cNvSpPr>
            <a:spLocks noGrp="1"/>
          </p:cNvSpPr>
          <p:nvPr>
            <p:ph idx="1"/>
          </p:nvPr>
        </p:nvSpPr>
        <p:spPr>
          <a:xfrm>
            <a:off x="472722" y="1658056"/>
            <a:ext cx="8233834" cy="4992455"/>
          </a:xfrm>
        </p:spPr>
        <p:txBody>
          <a:bodyPr>
            <a:noAutofit/>
          </a:bodyPr>
          <a:lstStyle/>
          <a:p>
            <a:pPr marL="0" indent="0">
              <a:buNone/>
            </a:pPr>
            <a:r>
              <a:rPr lang="en-US" sz="2200" b="1" smtClean="0"/>
              <a:t>Season: </a:t>
            </a:r>
            <a:r>
              <a:rPr lang="en-US" sz="2200" smtClean="0"/>
              <a:t>Regrets &amp; Resolutions</a:t>
            </a:r>
          </a:p>
          <a:p>
            <a:pPr marL="0" indent="0">
              <a:spcBef>
                <a:spcPts val="1200"/>
              </a:spcBef>
              <a:buNone/>
            </a:pPr>
            <a:r>
              <a:rPr lang="en-US" sz="2200" b="1" smtClean="0"/>
              <a:t>Response</a:t>
            </a:r>
            <a:r>
              <a:rPr lang="en-US" sz="2200" smtClean="0"/>
              <a:t>:  Personal Finance (stewarding the 90%)</a:t>
            </a:r>
          </a:p>
          <a:p>
            <a:pPr>
              <a:spcBef>
                <a:spcPts val="1200"/>
              </a:spcBef>
              <a:buFont typeface="Wingdings" charset="2"/>
              <a:buChar char="§"/>
            </a:pPr>
            <a:r>
              <a:rPr lang="en-US" sz="2000" b="1" smtClean="0"/>
              <a:t>State of the Church </a:t>
            </a:r>
            <a:r>
              <a:rPr lang="en-US" sz="2000" smtClean="0"/>
              <a:t>sermon or video </a:t>
            </a:r>
            <a:r>
              <a:rPr lang="en-US" sz="2000"/>
              <a:t>(</a:t>
            </a:r>
            <a:r>
              <a:rPr lang="en-US" sz="2000" smtClean="0"/>
              <a:t>email link church-wide)</a:t>
            </a:r>
          </a:p>
          <a:p>
            <a:pPr>
              <a:spcBef>
                <a:spcPts val="1200"/>
              </a:spcBef>
              <a:buFont typeface="Wingdings" charset="2"/>
              <a:buChar char="§"/>
            </a:pPr>
            <a:r>
              <a:rPr lang="en-US" sz="2000" b="1" smtClean="0"/>
              <a:t>Sermon Series</a:t>
            </a:r>
            <a:r>
              <a:rPr lang="en-US" sz="2000" smtClean="0"/>
              <a:t>: Biblical perspectives on living generously</a:t>
            </a:r>
          </a:p>
          <a:p>
            <a:pPr>
              <a:spcBef>
                <a:spcPts val="1200"/>
              </a:spcBef>
              <a:buFont typeface="Wingdings" charset="2"/>
              <a:buChar char="§"/>
            </a:pPr>
            <a:r>
              <a:rPr lang="en-US" sz="2000" b="1" smtClean="0"/>
              <a:t>Financial Peace University </a:t>
            </a:r>
            <a:r>
              <a:rPr lang="en-US" sz="2000" smtClean="0"/>
              <a:t>(FPU) groups launched</a:t>
            </a:r>
          </a:p>
          <a:p>
            <a:pPr>
              <a:spcBef>
                <a:spcPts val="1200"/>
              </a:spcBef>
              <a:buFont typeface="Wingdings" charset="2"/>
              <a:buChar char="§"/>
            </a:pPr>
            <a:r>
              <a:rPr lang="en-US" sz="2000" b="1" smtClean="0"/>
              <a:t>Year-end statement </a:t>
            </a:r>
            <a:r>
              <a:rPr lang="en-US" sz="2000" smtClean="0"/>
              <a:t>with FPU sign</a:t>
            </a:r>
            <a:r>
              <a:rPr lang="en-US" sz="2000"/>
              <a:t>-up instructions</a:t>
            </a:r>
          </a:p>
          <a:p>
            <a:pPr>
              <a:spcBef>
                <a:spcPts val="1200"/>
              </a:spcBef>
              <a:buFont typeface="Wingdings" charset="2"/>
              <a:buChar char="§"/>
            </a:pPr>
            <a:r>
              <a:rPr lang="en-US" sz="2000" b="1" smtClean="0"/>
              <a:t>FPU testimonies in worship </a:t>
            </a:r>
            <a:r>
              <a:rPr lang="en-US" sz="2000" smtClean="0"/>
              <a:t>(email video with </a:t>
            </a:r>
            <a:r>
              <a:rPr lang="en-US" sz="2000"/>
              <a:t>link to </a:t>
            </a:r>
            <a:r>
              <a:rPr lang="en-US" sz="2000" smtClean="0"/>
              <a:t>online registration)</a:t>
            </a:r>
          </a:p>
          <a:p>
            <a:pPr>
              <a:spcBef>
                <a:spcPts val="1200"/>
              </a:spcBef>
              <a:buFont typeface="Wingdings" charset="2"/>
              <a:buChar char="§"/>
            </a:pPr>
            <a:r>
              <a:rPr lang="en-US" sz="2000" b="1"/>
              <a:t>P</a:t>
            </a:r>
            <a:r>
              <a:rPr lang="en-US" sz="2000" b="1" smtClean="0"/>
              <a:t>lanned giving event</a:t>
            </a:r>
            <a:r>
              <a:rPr lang="en-US" sz="2000" smtClean="0"/>
              <a:t>- Wills and Bequests</a:t>
            </a:r>
          </a:p>
          <a:p>
            <a:pPr>
              <a:spcBef>
                <a:spcPts val="1200"/>
              </a:spcBef>
              <a:buFont typeface="Wingdings" charset="2"/>
              <a:buChar char="§"/>
            </a:pPr>
            <a:r>
              <a:rPr lang="en-US" sz="2000" smtClean="0"/>
              <a:t>NEW: Launch </a:t>
            </a:r>
            <a:r>
              <a:rPr lang="en-US" sz="2000" b="1"/>
              <a:t>monthly communication with </a:t>
            </a:r>
            <a:r>
              <a:rPr lang="en-US" sz="2000" b="1" smtClean="0"/>
              <a:t>donors</a:t>
            </a:r>
            <a:endParaRPr lang="en-US" sz="2000" b="1"/>
          </a:p>
          <a:p>
            <a:endParaRPr lang="en-US" sz="2200"/>
          </a:p>
          <a:p>
            <a:pPr marL="0" indent="0">
              <a:buNone/>
            </a:pPr>
            <a:endParaRPr lang="en-US" sz="2200" smtClean="0"/>
          </a:p>
          <a:p>
            <a:endParaRPr lang="en-US" sz="2200" smtClean="0"/>
          </a:p>
          <a:p>
            <a:pPr marL="0" indent="0">
              <a:buNone/>
            </a:pPr>
            <a:endParaRPr lang="en-US" sz="2200"/>
          </a:p>
          <a:p>
            <a:pPr marL="0" indent="0">
              <a:buNone/>
            </a:pPr>
            <a:endParaRPr lang="en-US" sz="2200"/>
          </a:p>
        </p:txBody>
      </p:sp>
    </p:spTree>
    <p:extLst>
      <p:ext uri="{BB962C8B-B14F-4D97-AF65-F5344CB8AC3E}">
        <p14:creationId xmlns:p14="http://schemas.microsoft.com/office/powerpoint/2010/main" val="1419551415"/>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402" y="154574"/>
            <a:ext cx="7514035" cy="1039041"/>
          </a:xfrm>
        </p:spPr>
        <p:txBody>
          <a:bodyPr/>
          <a:lstStyle/>
          <a:p>
            <a:r>
              <a:rPr lang="en-US" b="1" smtClean="0">
                <a:solidFill>
                  <a:srgbClr val="FFFFFF"/>
                </a:solidFill>
              </a:rPr>
              <a:t>Lent/Easter</a:t>
            </a:r>
            <a:endParaRPr lang="en-US" b="1">
              <a:solidFill>
                <a:srgbClr val="FFFFFF"/>
              </a:solidFill>
            </a:endParaRPr>
          </a:p>
        </p:txBody>
      </p:sp>
      <p:sp>
        <p:nvSpPr>
          <p:cNvPr id="3" name="Content Placeholder 2"/>
          <p:cNvSpPr>
            <a:spLocks noGrp="1"/>
          </p:cNvSpPr>
          <p:nvPr>
            <p:ph idx="1"/>
          </p:nvPr>
        </p:nvSpPr>
        <p:spPr>
          <a:xfrm>
            <a:off x="458611" y="1721556"/>
            <a:ext cx="8168659" cy="4217664"/>
          </a:xfrm>
        </p:spPr>
        <p:txBody>
          <a:bodyPr>
            <a:noAutofit/>
          </a:bodyPr>
          <a:lstStyle/>
          <a:p>
            <a:pPr marL="0" indent="0">
              <a:spcBef>
                <a:spcPts val="1200"/>
              </a:spcBef>
              <a:buNone/>
            </a:pPr>
            <a:r>
              <a:rPr lang="en-US" sz="2200" b="1" smtClean="0"/>
              <a:t>Season</a:t>
            </a:r>
            <a:r>
              <a:rPr lang="en-US" sz="2200" smtClean="0"/>
              <a:t>: Reflection, Death and New Life</a:t>
            </a:r>
          </a:p>
          <a:p>
            <a:pPr marL="0" indent="0">
              <a:spcBef>
                <a:spcPts val="1200"/>
              </a:spcBef>
              <a:buNone/>
            </a:pPr>
            <a:r>
              <a:rPr lang="en-US" sz="2200" b="1" smtClean="0"/>
              <a:t>Response</a:t>
            </a:r>
            <a:r>
              <a:rPr lang="en-US" sz="2200" smtClean="0"/>
              <a:t>:  </a:t>
            </a:r>
            <a:r>
              <a:rPr lang="en-US" sz="2200"/>
              <a:t>A</a:t>
            </a:r>
            <a:r>
              <a:rPr lang="en-US" sz="2200" smtClean="0"/>
              <a:t> message of hope emanating from beyond ourselves</a:t>
            </a:r>
          </a:p>
          <a:p>
            <a:pPr marL="0" indent="0">
              <a:spcBef>
                <a:spcPts val="1200"/>
              </a:spcBef>
              <a:buNone/>
            </a:pPr>
            <a:r>
              <a:rPr lang="en-US" sz="2200" b="1" smtClean="0"/>
              <a:t>Special Easter offering </a:t>
            </a:r>
          </a:p>
          <a:p>
            <a:pPr>
              <a:spcBef>
                <a:spcPts val="1200"/>
              </a:spcBef>
              <a:buFont typeface="Wingdings" charset="2"/>
              <a:buChar char="§"/>
            </a:pPr>
            <a:r>
              <a:rPr lang="en-US" sz="2200"/>
              <a:t>R</a:t>
            </a:r>
            <a:r>
              <a:rPr lang="en-US" sz="2200" smtClean="0"/>
              <a:t>esponse of gratitude for God’s grace in our lives and a desire to be like Christ in giving for the sake of others. </a:t>
            </a:r>
          </a:p>
          <a:p>
            <a:pPr>
              <a:spcBef>
                <a:spcPts val="1200"/>
              </a:spcBef>
              <a:buFont typeface="Wingdings" charset="2"/>
              <a:buChar char="§"/>
            </a:pPr>
            <a:r>
              <a:rPr lang="en-US" sz="2200" smtClean="0"/>
              <a:t>Invest offering in a clearly defined “beyond the walls” mission/ministry. </a:t>
            </a:r>
          </a:p>
          <a:p>
            <a:pPr>
              <a:spcBef>
                <a:spcPts val="1200"/>
              </a:spcBef>
              <a:buFont typeface="Wingdings" charset="2"/>
              <a:buChar char="§"/>
            </a:pPr>
            <a:r>
              <a:rPr lang="en-US" sz="2200" smtClean="0"/>
              <a:t>Promote the offering during lent with video, testimonies and print material that clearly links the gift to changed lives- i.e. the return on investment. </a:t>
            </a:r>
            <a:endParaRPr lang="en-US" sz="2200"/>
          </a:p>
        </p:txBody>
      </p:sp>
    </p:spTree>
    <p:extLst>
      <p:ext uri="{BB962C8B-B14F-4D97-AF65-F5344CB8AC3E}">
        <p14:creationId xmlns:p14="http://schemas.microsoft.com/office/powerpoint/2010/main" val="165015338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736" y="0"/>
            <a:ext cx="7514035" cy="1333499"/>
          </a:xfrm>
        </p:spPr>
        <p:txBody>
          <a:bodyPr/>
          <a:lstStyle/>
          <a:p>
            <a:r>
              <a:rPr lang="en-US" b="1" smtClean="0">
                <a:solidFill>
                  <a:srgbClr val="FFFFFF"/>
                </a:solidFill>
              </a:rPr>
              <a:t>Pre-Summer</a:t>
            </a:r>
            <a:endParaRPr lang="en-US" b="1">
              <a:solidFill>
                <a:srgbClr val="FFFFFF"/>
              </a:solidFill>
            </a:endParaRPr>
          </a:p>
        </p:txBody>
      </p:sp>
      <p:sp>
        <p:nvSpPr>
          <p:cNvPr id="3" name="Content Placeholder 2"/>
          <p:cNvSpPr>
            <a:spLocks noGrp="1"/>
          </p:cNvSpPr>
          <p:nvPr>
            <p:ph idx="1"/>
          </p:nvPr>
        </p:nvSpPr>
        <p:spPr>
          <a:xfrm>
            <a:off x="458611" y="1714500"/>
            <a:ext cx="8168659" cy="4787903"/>
          </a:xfrm>
        </p:spPr>
        <p:txBody>
          <a:bodyPr>
            <a:noAutofit/>
          </a:bodyPr>
          <a:lstStyle/>
          <a:p>
            <a:pPr marL="0" indent="0">
              <a:spcBef>
                <a:spcPts val="1200"/>
              </a:spcBef>
              <a:buNone/>
            </a:pPr>
            <a:r>
              <a:rPr lang="en-US" sz="2200" b="1" smtClean="0"/>
              <a:t>Season:  </a:t>
            </a:r>
            <a:r>
              <a:rPr lang="en-US" sz="2200" smtClean="0"/>
              <a:t>Planning for Vacations, Summer Activities, Graduations </a:t>
            </a:r>
          </a:p>
          <a:p>
            <a:pPr marL="0" indent="0">
              <a:spcBef>
                <a:spcPts val="1200"/>
              </a:spcBef>
              <a:buNone/>
            </a:pPr>
            <a:r>
              <a:rPr lang="en-US" sz="2200" b="1" smtClean="0"/>
              <a:t>Response:  </a:t>
            </a:r>
            <a:r>
              <a:rPr lang="en-US" sz="2200" smtClean="0"/>
              <a:t>Promote electronic giving and fall service opportunities</a:t>
            </a:r>
          </a:p>
          <a:p>
            <a:pPr marL="0" indent="0">
              <a:spcBef>
                <a:spcPts val="1200"/>
              </a:spcBef>
              <a:buNone/>
            </a:pPr>
            <a:endParaRPr lang="en-US" sz="2200" smtClean="0"/>
          </a:p>
          <a:p>
            <a:pPr>
              <a:spcBef>
                <a:spcPts val="1200"/>
              </a:spcBef>
              <a:buFont typeface="Wingdings" charset="2"/>
              <a:buChar char="§"/>
            </a:pPr>
            <a:r>
              <a:rPr lang="en-US" sz="2200" smtClean="0"/>
              <a:t>In worship testimonials from e-giving participants</a:t>
            </a:r>
          </a:p>
          <a:p>
            <a:pPr>
              <a:spcBef>
                <a:spcPts val="1200"/>
              </a:spcBef>
              <a:buFont typeface="Wingdings" charset="2"/>
              <a:buChar char="§"/>
            </a:pPr>
            <a:r>
              <a:rPr lang="en-US" sz="2200" smtClean="0"/>
              <a:t>Quarterly statement with e-giving sign-up instructions </a:t>
            </a:r>
          </a:p>
          <a:p>
            <a:pPr>
              <a:spcBef>
                <a:spcPts val="1200"/>
              </a:spcBef>
              <a:buFont typeface="Wingdings" charset="2"/>
              <a:buChar char="§"/>
            </a:pPr>
            <a:r>
              <a:rPr lang="en-US" sz="2200" smtClean="0"/>
              <a:t>Email link to online giving registration (w/video testimonials)</a:t>
            </a:r>
          </a:p>
          <a:p>
            <a:pPr>
              <a:spcBef>
                <a:spcPts val="1200"/>
              </a:spcBef>
              <a:buFont typeface="Wingdings" charset="2"/>
              <a:buChar char="§"/>
            </a:pPr>
            <a:r>
              <a:rPr lang="en-US" sz="2200" smtClean="0"/>
              <a:t>Publish a capital items wish list for new Fall programs</a:t>
            </a:r>
          </a:p>
        </p:txBody>
      </p:sp>
    </p:spTree>
    <p:extLst>
      <p:ext uri="{BB962C8B-B14F-4D97-AF65-F5344CB8AC3E}">
        <p14:creationId xmlns:p14="http://schemas.microsoft.com/office/powerpoint/2010/main" val="426702269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403" y="241301"/>
            <a:ext cx="7514035" cy="945147"/>
          </a:xfrm>
        </p:spPr>
        <p:txBody>
          <a:bodyPr/>
          <a:lstStyle/>
          <a:p>
            <a:r>
              <a:rPr lang="en-US" b="1" smtClean="0">
                <a:solidFill>
                  <a:srgbClr val="FFFFFF"/>
                </a:solidFill>
              </a:rPr>
              <a:t>Pre-Summer </a:t>
            </a:r>
            <a:r>
              <a:rPr lang="en-US" smtClean="0">
                <a:solidFill>
                  <a:srgbClr val="FFFFFF"/>
                </a:solidFill>
              </a:rPr>
              <a:t>(cont.)</a:t>
            </a:r>
            <a:endParaRPr lang="en-US">
              <a:solidFill>
                <a:srgbClr val="FFFFFF"/>
              </a:solidFill>
            </a:endParaRPr>
          </a:p>
        </p:txBody>
      </p:sp>
      <p:sp>
        <p:nvSpPr>
          <p:cNvPr id="3" name="Content Placeholder 2"/>
          <p:cNvSpPr>
            <a:spLocks noGrp="1"/>
          </p:cNvSpPr>
          <p:nvPr>
            <p:ph idx="1"/>
          </p:nvPr>
        </p:nvSpPr>
        <p:spPr>
          <a:xfrm>
            <a:off x="472723" y="1707444"/>
            <a:ext cx="8154548" cy="4495505"/>
          </a:xfrm>
        </p:spPr>
        <p:txBody>
          <a:bodyPr>
            <a:normAutofit/>
          </a:bodyPr>
          <a:lstStyle/>
          <a:p>
            <a:pPr>
              <a:spcBef>
                <a:spcPts val="1200"/>
              </a:spcBef>
              <a:buFont typeface="Wingdings" charset="2"/>
              <a:buChar char="§"/>
            </a:pPr>
            <a:r>
              <a:rPr lang="en-US" sz="2200" b="1" smtClean="0"/>
              <a:t>Spiritual </a:t>
            </a:r>
            <a:r>
              <a:rPr lang="en-US" sz="2200" b="1"/>
              <a:t>gifts assessment </a:t>
            </a:r>
            <a:r>
              <a:rPr lang="en-US" sz="2200"/>
              <a:t>classes &amp; link to fall service </a:t>
            </a:r>
            <a:r>
              <a:rPr lang="en-US" sz="2200" smtClean="0"/>
              <a:t>opportunities</a:t>
            </a:r>
          </a:p>
          <a:p>
            <a:pPr>
              <a:spcBef>
                <a:spcPts val="1200"/>
              </a:spcBef>
              <a:buFont typeface="Wingdings" charset="2"/>
              <a:buChar char="§"/>
            </a:pPr>
            <a:endParaRPr lang="en-US" sz="2200"/>
          </a:p>
          <a:p>
            <a:pPr>
              <a:spcBef>
                <a:spcPts val="1200"/>
              </a:spcBef>
              <a:buFont typeface="Wingdings" charset="2"/>
              <a:buChar char="§"/>
            </a:pPr>
            <a:r>
              <a:rPr lang="en-US" sz="2200" b="1" smtClean="0"/>
              <a:t>Planned </a:t>
            </a:r>
            <a:r>
              <a:rPr lang="en-US" sz="2200" b="1"/>
              <a:t>giving event</a:t>
            </a:r>
            <a:r>
              <a:rPr lang="en-US" sz="2200"/>
              <a:t>- Long-Term Care </a:t>
            </a:r>
            <a:r>
              <a:rPr lang="en-US" sz="2200" smtClean="0"/>
              <a:t>Options</a:t>
            </a:r>
          </a:p>
          <a:p>
            <a:pPr>
              <a:spcBef>
                <a:spcPts val="1200"/>
              </a:spcBef>
              <a:buFont typeface="Wingdings" charset="2"/>
              <a:buChar char="§"/>
            </a:pPr>
            <a:endParaRPr lang="en-US" sz="2200"/>
          </a:p>
          <a:p>
            <a:pPr>
              <a:spcBef>
                <a:spcPts val="1200"/>
              </a:spcBef>
              <a:buFont typeface="Wingdings" charset="2"/>
              <a:buChar char="§"/>
            </a:pPr>
            <a:r>
              <a:rPr lang="en-US" sz="2200" b="1" smtClean="0"/>
              <a:t>New</a:t>
            </a:r>
            <a:r>
              <a:rPr lang="en-US" sz="2200" smtClean="0"/>
              <a:t>:  Promote </a:t>
            </a:r>
            <a:r>
              <a:rPr lang="en-US" sz="2200"/>
              <a:t>electronic giving cards in seatbacks to be placed in offering plate by </a:t>
            </a:r>
            <a:r>
              <a:rPr lang="en-US" sz="2200" smtClean="0"/>
              <a:t>participants. </a:t>
            </a:r>
          </a:p>
          <a:p>
            <a:pPr marL="346075" indent="-346075">
              <a:spcBef>
                <a:spcPts val="1200"/>
              </a:spcBef>
              <a:buNone/>
            </a:pPr>
            <a:r>
              <a:rPr lang="en-US" sz="2200" smtClean="0"/>
              <a:t>     </a:t>
            </a:r>
            <a:r>
              <a:rPr lang="en-US" sz="2200" b="1" smtClean="0"/>
              <a:t>Alternative: </a:t>
            </a:r>
            <a:r>
              <a:rPr lang="en-US" sz="2200" smtClean="0"/>
              <a:t>$</a:t>
            </a:r>
            <a:r>
              <a:rPr lang="en-US" sz="2200"/>
              <a:t>1 placed in the offering plate to signify electronic giving. </a:t>
            </a:r>
            <a:r>
              <a:rPr lang="en-US" sz="2200" smtClean="0"/>
              <a:t>Choose </a:t>
            </a:r>
            <a:r>
              <a:rPr lang="en-US" sz="2200"/>
              <a:t>a different ministry to receive the funds each month and </a:t>
            </a:r>
            <a:r>
              <a:rPr lang="en-US" sz="2200" smtClean="0"/>
              <a:t>share about </a:t>
            </a:r>
            <a:r>
              <a:rPr lang="en-US" sz="2200"/>
              <a:t>the ministry in the Ministry Moment.  </a:t>
            </a:r>
          </a:p>
        </p:txBody>
      </p:sp>
    </p:spTree>
    <p:extLst>
      <p:ext uri="{BB962C8B-B14F-4D97-AF65-F5344CB8AC3E}">
        <p14:creationId xmlns:p14="http://schemas.microsoft.com/office/powerpoint/2010/main" val="2564659194"/>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403" y="376768"/>
            <a:ext cx="7514035" cy="673100"/>
          </a:xfrm>
        </p:spPr>
        <p:txBody>
          <a:bodyPr>
            <a:noAutofit/>
          </a:bodyPr>
          <a:lstStyle/>
          <a:p>
            <a:r>
              <a:rPr lang="en-US" b="1" smtClean="0">
                <a:solidFill>
                  <a:srgbClr val="FFFFFF"/>
                </a:solidFill>
              </a:rPr>
              <a:t>Summer</a:t>
            </a:r>
            <a:endParaRPr lang="en-US" b="1">
              <a:solidFill>
                <a:srgbClr val="FFFFFF"/>
              </a:solidFill>
            </a:endParaRPr>
          </a:p>
        </p:txBody>
      </p:sp>
      <p:sp>
        <p:nvSpPr>
          <p:cNvPr id="3" name="Content Placeholder 2"/>
          <p:cNvSpPr>
            <a:spLocks noGrp="1"/>
          </p:cNvSpPr>
          <p:nvPr>
            <p:ph idx="1"/>
          </p:nvPr>
        </p:nvSpPr>
        <p:spPr>
          <a:xfrm>
            <a:off x="246945" y="1707444"/>
            <a:ext cx="8380326" cy="4744155"/>
          </a:xfrm>
        </p:spPr>
        <p:txBody>
          <a:bodyPr>
            <a:normAutofit fontScale="25000" lnSpcReduction="20000"/>
          </a:bodyPr>
          <a:lstStyle/>
          <a:p>
            <a:pPr marL="0" indent="0">
              <a:spcBef>
                <a:spcPts val="1000"/>
              </a:spcBef>
              <a:buNone/>
            </a:pPr>
            <a:r>
              <a:rPr lang="en-US" sz="8000" b="1" smtClean="0"/>
              <a:t>Season</a:t>
            </a:r>
            <a:r>
              <a:rPr lang="en-US" sz="8000" smtClean="0"/>
              <a:t>:  Relationships- Fun, family, friends</a:t>
            </a:r>
          </a:p>
          <a:p>
            <a:pPr marL="0" indent="0">
              <a:spcBef>
                <a:spcPts val="1000"/>
              </a:spcBef>
              <a:buNone/>
            </a:pPr>
            <a:r>
              <a:rPr lang="en-US" sz="8000" b="1" smtClean="0"/>
              <a:t>Response</a:t>
            </a:r>
            <a:r>
              <a:rPr lang="en-US" sz="8000" smtClean="0"/>
              <a:t>: Invest </a:t>
            </a:r>
            <a:r>
              <a:rPr lang="en-US" sz="8000" smtClean="0">
                <a:solidFill>
                  <a:srgbClr val="000000"/>
                </a:solidFill>
              </a:rPr>
              <a:t>in your high commitment donors </a:t>
            </a:r>
            <a:r>
              <a:rPr lang="en-US" sz="8000" smtClean="0"/>
              <a:t>(time, talent, financial)</a:t>
            </a:r>
          </a:p>
          <a:p>
            <a:pPr>
              <a:spcBef>
                <a:spcPts val="1000"/>
              </a:spcBef>
              <a:buFont typeface="Wingdings" charset="2"/>
              <a:buChar char="§"/>
            </a:pPr>
            <a:r>
              <a:rPr lang="en-US" sz="8000" b="1" u="sng" smtClean="0"/>
              <a:t>Promote online worship</a:t>
            </a:r>
            <a:r>
              <a:rPr lang="en-US" sz="8000" b="1" smtClean="0"/>
              <a:t> </a:t>
            </a:r>
            <a:r>
              <a:rPr lang="en-US" sz="7200" smtClean="0"/>
              <a:t>or viewing/listening to recorded sermons. </a:t>
            </a:r>
          </a:p>
          <a:p>
            <a:pPr>
              <a:spcBef>
                <a:spcPts val="1000"/>
              </a:spcBef>
              <a:buFont typeface="Wingdings" charset="2"/>
              <a:buChar char="§"/>
            </a:pPr>
            <a:r>
              <a:rPr lang="en-US" sz="8000" b="1" u="sng"/>
              <a:t>B</a:t>
            </a:r>
            <a:r>
              <a:rPr lang="en-US" sz="8000" b="1" u="sng" smtClean="0"/>
              <a:t>ack yard gatherings </a:t>
            </a:r>
            <a:r>
              <a:rPr lang="en-US" sz="7200" smtClean="0"/>
              <a:t>for leaders and high commitment donors; include potential high capacity donors</a:t>
            </a:r>
          </a:p>
          <a:p>
            <a:pPr>
              <a:spcBef>
                <a:spcPts val="1000"/>
              </a:spcBef>
              <a:buFont typeface="Wingdings" charset="2"/>
              <a:buChar char="§"/>
            </a:pPr>
            <a:r>
              <a:rPr lang="en-US" sz="8000" b="1" u="sng" smtClean="0"/>
              <a:t>Leadership retreat </a:t>
            </a:r>
            <a:r>
              <a:rPr lang="en-US" sz="7200" smtClean="0"/>
              <a:t>to cast Vision and receive feedback on annual ministry plan</a:t>
            </a:r>
          </a:p>
          <a:p>
            <a:pPr>
              <a:spcBef>
                <a:spcPts val="1000"/>
              </a:spcBef>
              <a:buFont typeface="Wingdings" charset="2"/>
              <a:buChar char="§"/>
            </a:pPr>
            <a:r>
              <a:rPr lang="en-US" sz="8000" b="1" u="sng" smtClean="0"/>
              <a:t>Book of the month club</a:t>
            </a:r>
            <a:r>
              <a:rPr lang="en-US" sz="7200" u="sng" smtClean="0"/>
              <a:t> </a:t>
            </a:r>
            <a:r>
              <a:rPr lang="en-US" sz="7200" smtClean="0"/>
              <a:t>for potential leaders and high commitment donors to cultivate relationships while investing in their lives. Choose books available for e-readers and audio listeners. </a:t>
            </a:r>
          </a:p>
          <a:p>
            <a:pPr>
              <a:spcBef>
                <a:spcPts val="1000"/>
              </a:spcBef>
              <a:buFont typeface="Wingdings" charset="2"/>
              <a:buChar char="§"/>
            </a:pPr>
            <a:r>
              <a:rPr lang="en-US" sz="8000" b="1" u="sng" smtClean="0"/>
              <a:t>Planned giving promotional mailing or foundation annual report</a:t>
            </a:r>
            <a:r>
              <a:rPr lang="en-US" sz="7200" smtClean="0"/>
              <a:t>-  include updates on new gifts, asset growth, stories of lives that were changed because of gifts or disbursements, donor testimonials, planned giving instruments, a preview of the next twelve months activities and events.   </a:t>
            </a:r>
          </a:p>
          <a:p>
            <a:pPr>
              <a:spcBef>
                <a:spcPts val="1000"/>
              </a:spcBef>
              <a:buFont typeface="Wingdings" charset="2"/>
              <a:buChar char="§"/>
            </a:pPr>
            <a:r>
              <a:rPr lang="en-US" sz="7200" b="1" smtClean="0"/>
              <a:t>NEW</a:t>
            </a:r>
            <a:r>
              <a:rPr lang="en-US" sz="7200" smtClean="0"/>
              <a:t>: </a:t>
            </a:r>
            <a:r>
              <a:rPr lang="en-US" sz="8000" b="1" u="sng"/>
              <a:t>S</a:t>
            </a:r>
            <a:r>
              <a:rPr lang="en-US" sz="8000" b="1" u="sng" smtClean="0"/>
              <a:t>taff thank you letter program </a:t>
            </a:r>
          </a:p>
          <a:p>
            <a:pPr marL="0" indent="0">
              <a:buNone/>
            </a:pPr>
            <a:endParaRPr lang="en-US" smtClean="0"/>
          </a:p>
        </p:txBody>
      </p:sp>
    </p:spTree>
    <p:extLst>
      <p:ext uri="{BB962C8B-B14F-4D97-AF65-F5344CB8AC3E}">
        <p14:creationId xmlns:p14="http://schemas.microsoft.com/office/powerpoint/2010/main" val="103221095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403" y="376768"/>
            <a:ext cx="7514035" cy="673100"/>
          </a:xfrm>
        </p:spPr>
        <p:txBody>
          <a:bodyPr>
            <a:noAutofit/>
          </a:bodyPr>
          <a:lstStyle/>
          <a:p>
            <a:r>
              <a:rPr lang="en-US" b="1" smtClean="0">
                <a:solidFill>
                  <a:srgbClr val="FFFFFF"/>
                </a:solidFill>
              </a:rPr>
              <a:t>Summer</a:t>
            </a:r>
            <a:endParaRPr lang="en-US" b="1">
              <a:solidFill>
                <a:srgbClr val="FFFFFF"/>
              </a:solidFill>
            </a:endParaRPr>
          </a:p>
        </p:txBody>
      </p:sp>
      <p:sp>
        <p:nvSpPr>
          <p:cNvPr id="3" name="Content Placeholder 2"/>
          <p:cNvSpPr>
            <a:spLocks noGrp="1"/>
          </p:cNvSpPr>
          <p:nvPr>
            <p:ph idx="1"/>
          </p:nvPr>
        </p:nvSpPr>
        <p:spPr>
          <a:xfrm>
            <a:off x="246945" y="1707444"/>
            <a:ext cx="8380326" cy="4744155"/>
          </a:xfrm>
        </p:spPr>
        <p:txBody>
          <a:bodyPr>
            <a:normAutofit fontScale="25000" lnSpcReduction="20000"/>
          </a:bodyPr>
          <a:lstStyle/>
          <a:p>
            <a:pPr marL="0" indent="0">
              <a:spcBef>
                <a:spcPts val="1000"/>
              </a:spcBef>
              <a:buNone/>
            </a:pPr>
            <a:r>
              <a:rPr lang="en-US" sz="8000" b="1" smtClean="0"/>
              <a:t>Season</a:t>
            </a:r>
            <a:r>
              <a:rPr lang="en-US" sz="8000" smtClean="0"/>
              <a:t>:  Relationships- Fun, family, friends</a:t>
            </a:r>
          </a:p>
          <a:p>
            <a:pPr marL="0" indent="0">
              <a:spcBef>
                <a:spcPts val="1000"/>
              </a:spcBef>
              <a:buNone/>
            </a:pPr>
            <a:r>
              <a:rPr lang="en-US" sz="8000" b="1" smtClean="0"/>
              <a:t>Response</a:t>
            </a:r>
            <a:r>
              <a:rPr lang="en-US" sz="8000" smtClean="0"/>
              <a:t>: Invest </a:t>
            </a:r>
            <a:r>
              <a:rPr lang="en-US" sz="8000" smtClean="0">
                <a:solidFill>
                  <a:srgbClr val="000000"/>
                </a:solidFill>
              </a:rPr>
              <a:t>in your high commitment donors </a:t>
            </a:r>
            <a:r>
              <a:rPr lang="en-US" sz="8000" smtClean="0"/>
              <a:t>(time, talent, financial)</a:t>
            </a:r>
          </a:p>
          <a:p>
            <a:pPr>
              <a:spcBef>
                <a:spcPts val="1000"/>
              </a:spcBef>
              <a:buFont typeface="Wingdings" charset="2"/>
              <a:buChar char="§"/>
            </a:pPr>
            <a:r>
              <a:rPr lang="en-US" sz="8000" b="1" u="sng" smtClean="0"/>
              <a:t>Promote online worship</a:t>
            </a:r>
            <a:r>
              <a:rPr lang="en-US" sz="8000" b="1" smtClean="0"/>
              <a:t> </a:t>
            </a:r>
            <a:r>
              <a:rPr lang="en-US" sz="7200" smtClean="0"/>
              <a:t>or viewing/listening to recorded sermons. </a:t>
            </a:r>
          </a:p>
          <a:p>
            <a:pPr>
              <a:spcBef>
                <a:spcPts val="1000"/>
              </a:spcBef>
              <a:buFont typeface="Wingdings" charset="2"/>
              <a:buChar char="§"/>
            </a:pPr>
            <a:r>
              <a:rPr lang="en-US" sz="8000" b="1" u="sng"/>
              <a:t>B</a:t>
            </a:r>
            <a:r>
              <a:rPr lang="en-US" sz="8000" b="1" u="sng" smtClean="0"/>
              <a:t>ack yard gatherings </a:t>
            </a:r>
            <a:r>
              <a:rPr lang="en-US" sz="7200" smtClean="0"/>
              <a:t>for leaders and high commitment donors; include potential high capacity donors</a:t>
            </a:r>
          </a:p>
          <a:p>
            <a:pPr>
              <a:spcBef>
                <a:spcPts val="1000"/>
              </a:spcBef>
              <a:buFont typeface="Wingdings" charset="2"/>
              <a:buChar char="§"/>
            </a:pPr>
            <a:r>
              <a:rPr lang="en-US" sz="8000" b="1" u="sng" smtClean="0"/>
              <a:t>Leadership retreat </a:t>
            </a:r>
            <a:r>
              <a:rPr lang="en-US" sz="7200" smtClean="0"/>
              <a:t>to cast Vision and receive feedback on annual ministry plan</a:t>
            </a:r>
          </a:p>
          <a:p>
            <a:pPr>
              <a:spcBef>
                <a:spcPts val="1000"/>
              </a:spcBef>
              <a:buFont typeface="Wingdings" charset="2"/>
              <a:buChar char="§"/>
            </a:pPr>
            <a:r>
              <a:rPr lang="en-US" sz="8000" b="1" u="sng" smtClean="0"/>
              <a:t>Book of the month club</a:t>
            </a:r>
            <a:r>
              <a:rPr lang="en-US" sz="7200" u="sng" smtClean="0"/>
              <a:t> </a:t>
            </a:r>
            <a:r>
              <a:rPr lang="en-US" sz="7200" smtClean="0"/>
              <a:t>for potential leaders and high commitment donors to cultivate relationships while investing in their lives. Choose books available for e-readers and audio listeners. </a:t>
            </a:r>
          </a:p>
          <a:p>
            <a:pPr>
              <a:spcBef>
                <a:spcPts val="1000"/>
              </a:spcBef>
              <a:buFont typeface="Wingdings" charset="2"/>
              <a:buChar char="§"/>
            </a:pPr>
            <a:r>
              <a:rPr lang="en-US" sz="8000" b="1" u="sng" smtClean="0"/>
              <a:t>Planned giving promotional mailing or foundation annual report</a:t>
            </a:r>
            <a:r>
              <a:rPr lang="en-US" sz="7200" smtClean="0"/>
              <a:t>-  include updates on new gifts, asset growth, stories of lives that were changed because of gifts or disbursements, donor testimonials, planned giving instruments, a preview of the next twelve months activities and events.   </a:t>
            </a:r>
          </a:p>
          <a:p>
            <a:pPr>
              <a:spcBef>
                <a:spcPts val="1000"/>
              </a:spcBef>
              <a:buFont typeface="Wingdings" charset="2"/>
              <a:buChar char="§"/>
            </a:pPr>
            <a:r>
              <a:rPr lang="en-US" sz="7200" b="1" smtClean="0"/>
              <a:t>NEW</a:t>
            </a:r>
            <a:r>
              <a:rPr lang="en-US" sz="7200" smtClean="0"/>
              <a:t>: </a:t>
            </a:r>
            <a:r>
              <a:rPr lang="en-US" sz="8000" b="1" u="sng"/>
              <a:t>S</a:t>
            </a:r>
            <a:r>
              <a:rPr lang="en-US" sz="8000" b="1" u="sng" smtClean="0"/>
              <a:t>taff thank you letter program </a:t>
            </a:r>
          </a:p>
          <a:p>
            <a:pPr marL="0" indent="0">
              <a:buNone/>
            </a:pPr>
            <a:endParaRPr lang="en-US" smtClean="0"/>
          </a:p>
        </p:txBody>
      </p:sp>
    </p:spTree>
    <p:extLst>
      <p:ext uri="{BB962C8B-B14F-4D97-AF65-F5344CB8AC3E}">
        <p14:creationId xmlns:p14="http://schemas.microsoft.com/office/powerpoint/2010/main" val="966159930"/>
      </p:ext>
    </p:extLst>
  </p:cSld>
  <p:clrMapOvr>
    <a:masterClrMapping/>
  </p:clrMapOvr>
  <mc:AlternateContent xmlns:mc="http://schemas.openxmlformats.org/markup-compatibility/2006" xmlns:p14="http://schemas.microsoft.com/office/powerpoint/2010/main">
    <mc:Choice Requires="p14">
      <p:transition spd="slow" p14:dur="2000">
        <p14:prism isContent="1"/>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theme/theme1.xml><?xml version="1.0" encoding="utf-8"?>
<a:theme xmlns:a="http://schemas.openxmlformats.org/drawingml/2006/main" name="Horizons PowerPoint template2">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Theme1">
  <a:themeElements>
    <a:clrScheme name="powerpoint-template-24 8">
      <a:dk1>
        <a:srgbClr val="4D4D4D"/>
      </a:dk1>
      <a:lt1>
        <a:srgbClr val="FFFFFF"/>
      </a:lt1>
      <a:dk2>
        <a:srgbClr val="4D4D4D"/>
      </a:dk2>
      <a:lt2>
        <a:srgbClr val="4D7C48"/>
      </a:lt2>
      <a:accent1>
        <a:srgbClr val="599148"/>
      </a:accent1>
      <a:accent2>
        <a:srgbClr val="69A253"/>
      </a:accent2>
      <a:accent3>
        <a:srgbClr val="FFFFFF"/>
      </a:accent3>
      <a:accent4>
        <a:srgbClr val="404040"/>
      </a:accent4>
      <a:accent5>
        <a:srgbClr val="B5C7B1"/>
      </a:accent5>
      <a:accent6>
        <a:srgbClr val="5E924A"/>
      </a:accent6>
      <a:hlink>
        <a:srgbClr val="80C15D"/>
      </a:hlink>
      <a:folHlink>
        <a:srgbClr val="DDDDDD"/>
      </a:folHlink>
    </a:clrScheme>
    <a:fontScheme name="powerpoint-template-24">
      <a:majorFont>
        <a:latin typeface="Microsoft Sans Serif"/>
        <a:ea typeface="ＭＳ Ｐゴシック"/>
        <a:cs typeface=""/>
      </a:majorFont>
      <a:minorFont>
        <a:latin typeface="Microsoft Sans Serif"/>
        <a:ea typeface="ＭＳ Ｐゴシック"/>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a:spPr>
      <a:bodyPr vert="horz" wrap="none" lIns="91440" tIns="45720" rIns="91440" bIns="45720" numCol="1" anchor="ctr"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2400" b="0" i="0" u="none" strike="noStrike" cap="none" normalizeH="0" baseline="0">
            <a:ln>
              <a:noFill/>
            </a:ln>
            <a:solidFill>
              <a:schemeClr val="tx1"/>
            </a:solidFill>
            <a:effectLst/>
            <a:latin typeface="Arial" charset="0"/>
            <a:ea typeface="ＭＳ Ｐゴシック" charset="0"/>
          </a:defRPr>
        </a:defPPr>
      </a:lstStyle>
    </a:spDef>
    <a:lnDef>
      <a:spPr bwMode="auto">
        <a:xfrm>
          <a:off x="0" y="0"/>
          <a:ext cx="1" cy="1"/>
        </a:xfrm>
        <a:custGeom>
          <a:avLst/>
          <a:gdLst/>
          <a:ahLst/>
          <a:cxnLst/>
          <a:rect l="0" t="0" r="0" b="0"/>
          <a:pathLst/>
        </a:custGeom>
        <a:gradFill rotWithShape="1">
          <a:gsLst>
            <a:gs pos="0">
              <a:schemeClr val="bg2">
                <a:gamma/>
                <a:tint val="26667"/>
                <a:invGamma/>
              </a:schemeClr>
            </a:gs>
            <a:gs pos="100000">
              <a:schemeClr val="bg2">
                <a:alpha val="14999"/>
              </a:schemeClr>
            </a:gs>
          </a:gsLst>
          <a:lin ang="5400000" scaled="1"/>
        </a:gradFill>
        <a:ln>
          <a:noFill/>
        </a:ln>
        <a:effectLst/>
        <a:extLst>
          <a:ext uri="{91240B29-F687-4f45-9708-019B960494DF}">
            <a14:hiddenLine xmlns:a14="http://schemas.microsoft.com/office/drawing/2010/main" xmlns="" w="9525" cap="flat" cmpd="sng" algn="ctr">
              <a:solidFill>
                <a:schemeClr val="tx1"/>
              </a:solidFill>
              <a:prstDash val="solid"/>
              <a:round/>
              <a:headEnd type="none" w="med" len="med"/>
              <a:tailEnd type="none" w="med" len="med"/>
            </a14:hiddenLine>
          </a:ext>
          <a:ext uri="{AF507438-7753-43e0-B8FC-AC1667EBCBE1}">
            <a14:hiddenEffects xmlns:a14="http://schemas.microsoft.com/office/drawing/2010/main" xmlns="">
              <a:effectLst>
                <a:outerShdw blurRad="63500" dist="35921" dir="2700000" algn="ctr" rotWithShape="0">
                  <a:schemeClr val="bg2"/>
                </a:outerShdw>
              </a:effectLst>
            </a14:hiddenEffects>
          </a:ext>
        </a:extLst>
      </a:spPr>
      <a:bodyPr vert="horz" wrap="none" lIns="91440" tIns="45720" rIns="91440" bIns="45720" numCol="1" anchor="ctr"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2400" b="0" i="0" u="none" strike="noStrike" cap="none" normalizeH="0" baseline="0">
            <a:ln>
              <a:noFill/>
            </a:ln>
            <a:solidFill>
              <a:schemeClr val="tx1"/>
            </a:solidFill>
            <a:effectLst/>
            <a:latin typeface="Arial" charset="0"/>
            <a:ea typeface="ＭＳ Ｐゴシック" charset="0"/>
          </a:defRPr>
        </a:defPPr>
      </a:lstStyle>
    </a:lnDef>
  </a:objectDefaults>
  <a:extraClrSchemeLst>
    <a:extraClrScheme>
      <a:clrScheme name="powerpoint-template-24 1">
        <a:dk1>
          <a:srgbClr val="4D4D4D"/>
        </a:dk1>
        <a:lt1>
          <a:srgbClr val="FFFFFF"/>
        </a:lt1>
        <a:dk2>
          <a:srgbClr val="4D4D4D"/>
        </a:dk2>
        <a:lt2>
          <a:srgbClr val="0C209B"/>
        </a:lt2>
        <a:accent1>
          <a:srgbClr val="2167BF"/>
        </a:accent1>
        <a:accent2>
          <a:srgbClr val="C60C0D"/>
        </a:accent2>
        <a:accent3>
          <a:srgbClr val="FFFFFF"/>
        </a:accent3>
        <a:accent4>
          <a:srgbClr val="404040"/>
        </a:accent4>
        <a:accent5>
          <a:srgbClr val="ABB8DC"/>
        </a:accent5>
        <a:accent6>
          <a:srgbClr val="B30A0B"/>
        </a:accent6>
        <a:hlink>
          <a:srgbClr val="4793C7"/>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2">
        <a:dk1>
          <a:srgbClr val="4D4D4D"/>
        </a:dk1>
        <a:lt1>
          <a:srgbClr val="FFFFFF"/>
        </a:lt1>
        <a:dk2>
          <a:srgbClr val="4D4D4D"/>
        </a:dk2>
        <a:lt2>
          <a:srgbClr val="CC0000"/>
        </a:lt2>
        <a:accent1>
          <a:srgbClr val="FF9933"/>
        </a:accent1>
        <a:accent2>
          <a:srgbClr val="009900"/>
        </a:accent2>
        <a:accent3>
          <a:srgbClr val="FFFFFF"/>
        </a:accent3>
        <a:accent4>
          <a:srgbClr val="404040"/>
        </a:accent4>
        <a:accent5>
          <a:srgbClr val="FFCAAD"/>
        </a:accent5>
        <a:accent6>
          <a:srgbClr val="008A00"/>
        </a:accent6>
        <a:hlink>
          <a:srgbClr val="3366FF"/>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3">
        <a:dk1>
          <a:srgbClr val="4D4D4D"/>
        </a:dk1>
        <a:lt1>
          <a:srgbClr val="FFFFFF"/>
        </a:lt1>
        <a:dk2>
          <a:srgbClr val="4D4D4D"/>
        </a:dk2>
        <a:lt2>
          <a:srgbClr val="93CB6A"/>
        </a:lt2>
        <a:accent1>
          <a:srgbClr val="71BE5E"/>
        </a:accent1>
        <a:accent2>
          <a:srgbClr val="A0CD6E"/>
        </a:accent2>
        <a:accent3>
          <a:srgbClr val="FFFFFF"/>
        </a:accent3>
        <a:accent4>
          <a:srgbClr val="404040"/>
        </a:accent4>
        <a:accent5>
          <a:srgbClr val="BBDBB6"/>
        </a:accent5>
        <a:accent6>
          <a:srgbClr val="91BA63"/>
        </a:accent6>
        <a:hlink>
          <a:srgbClr val="6BAB4A"/>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4">
        <a:dk1>
          <a:srgbClr val="4D4D4D"/>
        </a:dk1>
        <a:lt1>
          <a:srgbClr val="FFFFFF"/>
        </a:lt1>
        <a:dk2>
          <a:srgbClr val="4D4D4D"/>
        </a:dk2>
        <a:lt2>
          <a:srgbClr val="189C25"/>
        </a:lt2>
        <a:accent1>
          <a:srgbClr val="33B642"/>
        </a:accent1>
        <a:accent2>
          <a:srgbClr val="5ED05F"/>
        </a:accent2>
        <a:accent3>
          <a:srgbClr val="FFFFFF"/>
        </a:accent3>
        <a:accent4>
          <a:srgbClr val="404040"/>
        </a:accent4>
        <a:accent5>
          <a:srgbClr val="ADD7B0"/>
        </a:accent5>
        <a:accent6>
          <a:srgbClr val="54BC55"/>
        </a:accent6>
        <a:hlink>
          <a:srgbClr val="66D15F"/>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5">
        <a:dk1>
          <a:srgbClr val="4D4D4D"/>
        </a:dk1>
        <a:lt1>
          <a:srgbClr val="FFFFFF"/>
        </a:lt1>
        <a:dk2>
          <a:srgbClr val="4D4D4D"/>
        </a:dk2>
        <a:lt2>
          <a:srgbClr val="E1E14F"/>
        </a:lt2>
        <a:accent1>
          <a:srgbClr val="33B642"/>
        </a:accent1>
        <a:accent2>
          <a:srgbClr val="5ED05F"/>
        </a:accent2>
        <a:accent3>
          <a:srgbClr val="FFFFFF"/>
        </a:accent3>
        <a:accent4>
          <a:srgbClr val="404040"/>
        </a:accent4>
        <a:accent5>
          <a:srgbClr val="ADD7B0"/>
        </a:accent5>
        <a:accent6>
          <a:srgbClr val="54BC55"/>
        </a:accent6>
        <a:hlink>
          <a:srgbClr val="66D15F"/>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6">
        <a:dk1>
          <a:srgbClr val="4D4D4D"/>
        </a:dk1>
        <a:lt1>
          <a:srgbClr val="FFFFFF"/>
        </a:lt1>
        <a:dk2>
          <a:srgbClr val="4D4D4D"/>
        </a:dk2>
        <a:lt2>
          <a:srgbClr val="4C8E3D"/>
        </a:lt2>
        <a:accent1>
          <a:srgbClr val="66A050"/>
        </a:accent1>
        <a:accent2>
          <a:srgbClr val="6EA552"/>
        </a:accent2>
        <a:accent3>
          <a:srgbClr val="FFFFFF"/>
        </a:accent3>
        <a:accent4>
          <a:srgbClr val="404040"/>
        </a:accent4>
        <a:accent5>
          <a:srgbClr val="B8CDB3"/>
        </a:accent5>
        <a:accent6>
          <a:srgbClr val="639549"/>
        </a:accent6>
        <a:hlink>
          <a:srgbClr val="89B963"/>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7">
        <a:dk1>
          <a:srgbClr val="4D4D4D"/>
        </a:dk1>
        <a:lt1>
          <a:srgbClr val="FFFFFF"/>
        </a:lt1>
        <a:dk2>
          <a:srgbClr val="4D4D4D"/>
        </a:dk2>
        <a:lt2>
          <a:srgbClr val="8CAA42"/>
        </a:lt2>
        <a:accent1>
          <a:srgbClr val="9BB249"/>
        </a:accent1>
        <a:accent2>
          <a:srgbClr val="67B64F"/>
        </a:accent2>
        <a:accent3>
          <a:srgbClr val="FFFFFF"/>
        </a:accent3>
        <a:accent4>
          <a:srgbClr val="404040"/>
        </a:accent4>
        <a:accent5>
          <a:srgbClr val="CBD5B1"/>
        </a:accent5>
        <a:accent6>
          <a:srgbClr val="5DA547"/>
        </a:accent6>
        <a:hlink>
          <a:srgbClr val="B8CC78"/>
        </a:hlink>
        <a:folHlink>
          <a:srgbClr val="DDDDDD"/>
        </a:folHlink>
      </a:clrScheme>
      <a:clrMap bg1="lt1" tx1="dk1" bg2="lt2" tx2="dk2" accent1="accent1" accent2="accent2" accent3="accent3" accent4="accent4" accent5="accent5" accent6="accent6" hlink="hlink" folHlink="folHlink"/>
    </a:extraClrScheme>
    <a:extraClrScheme>
      <a:clrScheme name="powerpoint-template-24 8">
        <a:dk1>
          <a:srgbClr val="4D4D4D"/>
        </a:dk1>
        <a:lt1>
          <a:srgbClr val="FFFFFF"/>
        </a:lt1>
        <a:dk2>
          <a:srgbClr val="4D4D4D"/>
        </a:dk2>
        <a:lt2>
          <a:srgbClr val="4D7C48"/>
        </a:lt2>
        <a:accent1>
          <a:srgbClr val="599148"/>
        </a:accent1>
        <a:accent2>
          <a:srgbClr val="69A253"/>
        </a:accent2>
        <a:accent3>
          <a:srgbClr val="FFFFFF"/>
        </a:accent3>
        <a:accent4>
          <a:srgbClr val="404040"/>
        </a:accent4>
        <a:accent5>
          <a:srgbClr val="B5C7B1"/>
        </a:accent5>
        <a:accent6>
          <a:srgbClr val="5E924A"/>
        </a:accent6>
        <a:hlink>
          <a:srgbClr val="80C15D"/>
        </a:hlink>
        <a:folHlink>
          <a:srgbClr val="DDDDDD"/>
        </a:folHlink>
      </a:clrScheme>
      <a:clrMap bg1="lt1" tx1="dk1" bg2="lt2" tx2="dk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8.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2425C5764754764BBC8B491679D49EE4" ma:contentTypeVersion="0" ma:contentTypeDescription="Create a new document." ma:contentTypeScope="" ma:versionID="138d177aa68b044979af5aedb61a23cf">
  <xsd:schema xmlns:xsd="http://www.w3.org/2001/XMLSchema" xmlns:xs="http://www.w3.org/2001/XMLSchema" xmlns:p="http://schemas.microsoft.com/office/2006/metadata/properties" targetNamespace="http://schemas.microsoft.com/office/2006/metadata/properties" ma:root="true" ma:fieldsID="edcfe7aba00f2d1c7eec7339c8e90d9a">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8DAFCD3C-C4B7-4F3E-B67C-F8C8FE89FBB3}">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internal/obd"/>
    <ds:schemaRef ds:uri="http://schemas.microsoft.com/office/infopath/2007/PartnerControls"/>
  </ds:schemaRefs>
</ds:datastoreItem>
</file>

<file path=customXml/itemProps2.xml><?xml version="1.0" encoding="utf-8"?>
<ds:datastoreItem xmlns:ds="http://schemas.openxmlformats.org/officeDocument/2006/customXml" ds:itemID="{DAF98272-71DF-4C46-A108-5998905BDC27}">
  <ds:schemaRefs>
    <ds:schemaRef ds:uri="http://schemas.microsoft.com/office/infopath/2007/PartnerControls"/>
    <ds:schemaRef ds:uri="http://schemas.openxmlformats.org/package/2006/metadata/core-properties"/>
    <ds:schemaRef ds:uri="http://schemas.microsoft.com/office/2006/documentManagement/types"/>
    <ds:schemaRef ds:uri="http://www.w3.org/XML/1998/namespace"/>
    <ds:schemaRef ds:uri="http://purl.org/dc/terms/"/>
    <ds:schemaRef ds:uri="http://schemas.microsoft.com/office/2006/metadata/properties"/>
    <ds:schemaRef ds:uri="http://purl.org/dc/elements/1.1/"/>
    <ds:schemaRef ds:uri="http://purl.org/dc/dcmitype/"/>
  </ds:schemaRefs>
</ds:datastoreItem>
</file>

<file path=customXml/itemProps3.xml><?xml version="1.0" encoding="utf-8"?>
<ds:datastoreItem xmlns:ds="http://schemas.openxmlformats.org/officeDocument/2006/customXml" ds:itemID="{4EBA3366-C599-4587-8559-4D4BB7818952}">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Horizons PowerPoint template2.thmx</Template>
  <TotalTime>10622</TotalTime>
  <Words>4813</Words>
  <Application>Microsoft Macintosh PowerPoint</Application>
  <PresentationFormat>On-screen Show (4:3)</PresentationFormat>
  <Paragraphs>910</Paragraphs>
  <Slides>79</Slides>
  <Notes>55</Notes>
  <HiddenSlides>0</HiddenSlides>
  <MMClips>0</MMClips>
  <ScaleCrop>false</ScaleCrop>
  <HeadingPairs>
    <vt:vector size="8" baseType="variant">
      <vt:variant>
        <vt:lpstr>Fonts Used</vt:lpstr>
      </vt:variant>
      <vt:variant>
        <vt:i4>14</vt:i4>
      </vt:variant>
      <vt:variant>
        <vt:lpstr>Theme</vt:lpstr>
      </vt:variant>
      <vt:variant>
        <vt:i4>6</vt:i4>
      </vt:variant>
      <vt:variant>
        <vt:lpstr>Embedded OLE Servers</vt:lpstr>
      </vt:variant>
      <vt:variant>
        <vt:i4>1</vt:i4>
      </vt:variant>
      <vt:variant>
        <vt:lpstr>Slide Titles</vt:lpstr>
      </vt:variant>
      <vt:variant>
        <vt:i4>79</vt:i4>
      </vt:variant>
    </vt:vector>
  </HeadingPairs>
  <TitlesOfParts>
    <vt:vector size="100" baseType="lpstr">
      <vt:lpstr>Arial Bold</vt:lpstr>
      <vt:lpstr>Arial Narrow</vt:lpstr>
      <vt:lpstr>Avenir Next Demi Bold</vt:lpstr>
      <vt:lpstr>Calibri</vt:lpstr>
      <vt:lpstr>DejaVu Sans</vt:lpstr>
      <vt:lpstr>Goudy BoldItalicOsF</vt:lpstr>
      <vt:lpstr>Lucida Grande</vt:lpstr>
      <vt:lpstr>Mangal</vt:lpstr>
      <vt:lpstr>Microsoft Sans Serif</vt:lpstr>
      <vt:lpstr>ＭＳ Ｐゴシック</vt:lpstr>
      <vt:lpstr>StarSymbol</vt:lpstr>
      <vt:lpstr>Times New Roman</vt:lpstr>
      <vt:lpstr>Wingdings</vt:lpstr>
      <vt:lpstr>Arial</vt:lpstr>
      <vt:lpstr>Horizons PowerPoint template2</vt:lpstr>
      <vt:lpstr>Office Theme</vt:lpstr>
      <vt:lpstr>1_Office Theme</vt:lpstr>
      <vt:lpstr>2_Office Theme</vt:lpstr>
      <vt:lpstr>3_Office Theme</vt:lpstr>
      <vt:lpstr>Theme1</vt:lpstr>
      <vt:lpstr>Photo Editor Photo</vt:lpstr>
      <vt:lpstr>   Building  A Year-round Generosity Plan     </vt:lpstr>
      <vt:lpstr>Dancing Man Video</vt:lpstr>
      <vt:lpstr>Tell us about you!</vt:lpstr>
      <vt:lpstr>PowerPoint Presentation</vt:lpstr>
      <vt:lpstr>PowerPoint Presentation</vt:lpstr>
      <vt:lpstr>Michael Jr. Know Your Why</vt:lpstr>
      <vt:lpstr>Our Why</vt:lpstr>
      <vt:lpstr>What is Your  Why?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Generational shifts</vt:lpstr>
      <vt:lpstr>A Simple Systems Model  (Edwards Deming)</vt:lpstr>
      <vt:lpstr>The Church  Dilemma</vt:lpstr>
      <vt:lpstr>PowerPoint Presentation</vt:lpstr>
      <vt:lpstr>Outcome: working definition</vt:lpstr>
      <vt:lpstr>Discernment Questions</vt:lpstr>
      <vt:lpstr>Outcomes</vt:lpstr>
      <vt:lpstr>Traps that Snare Leaders</vt:lpstr>
      <vt:lpstr>Getting Practical</vt:lpstr>
      <vt:lpstr>Requires</vt:lpstr>
      <vt:lpstr>PowerPoint Presentation</vt:lpstr>
      <vt:lpstr>PowerPoint Presentation</vt:lpstr>
      <vt:lpstr>New Reality!</vt:lpstr>
      <vt:lpstr>The Shift is Taking Place…</vt:lpstr>
      <vt:lpstr>The Goal: Deeply Devoted Disciples</vt:lpstr>
      <vt:lpstr>The Goal: Deeply Devoted Disciples</vt:lpstr>
      <vt:lpstr>The Goal: Deeply Devoted Disciples</vt:lpstr>
      <vt:lpstr>The Goal: Deeply Devoted Disciples</vt:lpstr>
      <vt:lpstr> To Change a System… To Create a culture of Generosity… </vt:lpstr>
      <vt:lpstr>Discipleship: Getting Practical</vt:lpstr>
      <vt:lpstr>Discipleship Path</vt:lpstr>
      <vt:lpstr>Role of the Pastor: to make disciples of Jesus Christ</vt:lpstr>
      <vt:lpstr>PowerPoint Presentation</vt:lpstr>
      <vt:lpstr>The Rise of Spiritual Leaders…</vt:lpstr>
      <vt:lpstr>Leadership: Getting Practical</vt:lpstr>
      <vt:lpstr>Leadership: Getting Practical</vt:lpstr>
      <vt:lpstr>Leadership Covenant</vt:lpstr>
      <vt:lpstr>Primary Communicator</vt:lpstr>
      <vt:lpstr>Remember</vt:lpstr>
      <vt:lpstr>Preaching</vt:lpstr>
      <vt:lpstr>Preaching</vt:lpstr>
      <vt:lpstr>Preaching</vt:lpstr>
      <vt:lpstr>Preaching: Getting Practical</vt:lpstr>
      <vt:lpstr>Creating an Annual  Generosity Plan</vt:lpstr>
      <vt:lpstr>The Pillars of Year Round Generosity</vt:lpstr>
      <vt:lpstr>Year Round Planning Areas</vt:lpstr>
      <vt:lpstr>PowerPoint Presentation</vt:lpstr>
      <vt:lpstr>PowerPoint Presentation</vt:lpstr>
      <vt:lpstr>Three distinct audiences and  communication channels </vt:lpstr>
      <vt:lpstr>Choose your words Carefully</vt:lpstr>
      <vt:lpstr>Do Every Week</vt:lpstr>
      <vt:lpstr>Do Every Month</vt:lpstr>
      <vt:lpstr>Do Every Quarter</vt:lpstr>
      <vt:lpstr>Weekly Giving</vt:lpstr>
      <vt:lpstr>Giving Units</vt:lpstr>
      <vt:lpstr>First Time Donors</vt:lpstr>
      <vt:lpstr>Lapsed Donors</vt:lpstr>
      <vt:lpstr>Giving Range Distributions</vt:lpstr>
      <vt:lpstr>Increasing/Decreasing Giving Units</vt:lpstr>
      <vt:lpstr>   Developing a Year-Round Generosity Plan     </vt:lpstr>
      <vt:lpstr>Determine the Seasons  of your Church</vt:lpstr>
      <vt:lpstr>PowerPoint Presentation</vt:lpstr>
      <vt:lpstr>PowerPoint Presentation</vt:lpstr>
      <vt:lpstr>Fall</vt:lpstr>
      <vt:lpstr>Next Steps…</vt:lpstr>
      <vt:lpstr>Extra Helps</vt:lpstr>
      <vt:lpstr>Christmas</vt:lpstr>
      <vt:lpstr>New Year</vt:lpstr>
      <vt:lpstr>Lent/Easter</vt:lpstr>
      <vt:lpstr>Pre-Summer</vt:lpstr>
      <vt:lpstr>Pre-Summer (cont.)</vt:lpstr>
      <vt:lpstr>Summer</vt:lpstr>
      <vt:lpstr>Summer</vt:lpstr>
    </vt:vector>
  </TitlesOfParts>
  <LinksUpToDate>false</LinksUpToDate>
  <SharedDoc>false</SharedDoc>
  <HyperlinksChanged>false</HyperlinksChanged>
  <AppVersion>15.0038</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Horizons Stewardship  ACADEMY OF FAITH AND MONEY</dc:title>
  <dc:creator>Kelly Campbell</dc:creator>
  <cp:lastModifiedBy>scott mckenzie</cp:lastModifiedBy>
  <cp:revision>155</cp:revision>
  <cp:lastPrinted>2017-03-17T01:28:50Z</cp:lastPrinted>
  <dcterms:created xsi:type="dcterms:W3CDTF">2014-02-27T20:26:02Z</dcterms:created>
  <dcterms:modified xsi:type="dcterms:W3CDTF">2017-10-11T19:22:38Z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0x0101002425C5764754764BBC8B491679D49EE4</vt:lpwstr>
  </property>
</Properties>
</file>