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notesMasterIdLst>
    <p:notesMasterId r:id="rId22"/>
  </p:notesMasterIdLst>
  <p:handoutMasterIdLst>
    <p:handoutMasterId r:id="rId23"/>
  </p:handoutMasterIdLst>
  <p:sldIdLst>
    <p:sldId id="1078" r:id="rId2"/>
    <p:sldId id="307" r:id="rId3"/>
    <p:sldId id="1092" r:id="rId4"/>
    <p:sldId id="330" r:id="rId5"/>
    <p:sldId id="328" r:id="rId6"/>
    <p:sldId id="301" r:id="rId7"/>
    <p:sldId id="1079" r:id="rId8"/>
    <p:sldId id="1091" r:id="rId9"/>
    <p:sldId id="1080" r:id="rId10"/>
    <p:sldId id="1081" r:id="rId11"/>
    <p:sldId id="1096" r:id="rId12"/>
    <p:sldId id="325" r:id="rId13"/>
    <p:sldId id="1094" r:id="rId14"/>
    <p:sldId id="323" r:id="rId15"/>
    <p:sldId id="1093" r:id="rId16"/>
    <p:sldId id="1085" r:id="rId17"/>
    <p:sldId id="1086" r:id="rId18"/>
    <p:sldId id="1095" r:id="rId19"/>
    <p:sldId id="1087" r:id="rId20"/>
    <p:sldId id="1089" r:id="rId21"/>
  </p:sldIdLst>
  <p:sldSz cx="9906000" cy="6858000" type="A4"/>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40F"/>
    <a:srgbClr val="2C7FB5"/>
    <a:srgbClr val="22ADD6"/>
    <a:srgbClr val="EBF6F8"/>
    <a:srgbClr val="E5202F"/>
    <a:srgbClr val="2C3E50"/>
    <a:srgbClr val="9BBB59"/>
    <a:srgbClr val="16A085"/>
    <a:srgbClr val="F39C12"/>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84" autoAdjust="0"/>
    <p:restoredTop sz="96433" autoAdjust="0"/>
  </p:normalViewPr>
  <p:slideViewPr>
    <p:cSldViewPr snapToGrid="0">
      <p:cViewPr varScale="1">
        <p:scale>
          <a:sx n="112" d="100"/>
          <a:sy n="112" d="100"/>
        </p:scale>
        <p:origin x="1176"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Zuckerman" userId="3217fc34-9d5f-4481-a03a-93c0aa935285" providerId="ADAL" clId="{F055EDBF-7830-4609-A99E-83D8DBE7AA83}"/>
    <pc:docChg chg="modSld">
      <pc:chgData name="Robert Zuckerman" userId="3217fc34-9d5f-4481-a03a-93c0aa935285" providerId="ADAL" clId="{F055EDBF-7830-4609-A99E-83D8DBE7AA83}" dt="2023-01-19T21:42:53.420" v="105" actId="2711"/>
      <pc:docMkLst>
        <pc:docMk/>
      </pc:docMkLst>
      <pc:sldChg chg="modSp mod">
        <pc:chgData name="Robert Zuckerman" userId="3217fc34-9d5f-4481-a03a-93c0aa935285" providerId="ADAL" clId="{F055EDBF-7830-4609-A99E-83D8DBE7AA83}" dt="2023-01-19T21:42:53.420" v="105" actId="2711"/>
        <pc:sldMkLst>
          <pc:docMk/>
          <pc:sldMk cId="4102433183" sldId="1081"/>
        </pc:sldMkLst>
        <pc:spChg chg="mod">
          <ac:chgData name="Robert Zuckerman" userId="3217fc34-9d5f-4481-a03a-93c0aa935285" providerId="ADAL" clId="{F055EDBF-7830-4609-A99E-83D8DBE7AA83}" dt="2023-01-19T21:42:53.420" v="105" actId="2711"/>
          <ac:spMkLst>
            <pc:docMk/>
            <pc:sldMk cId="4102433183" sldId="1081"/>
            <ac:spMk id="3" creationId="{39E7E2BE-7E06-9240-A9F8-97BD73978487}"/>
          </ac:spMkLst>
        </pc:spChg>
      </pc:sldChg>
      <pc:sldChg chg="modSp mod">
        <pc:chgData name="Robert Zuckerman" userId="3217fc34-9d5f-4481-a03a-93c0aa935285" providerId="ADAL" clId="{F055EDBF-7830-4609-A99E-83D8DBE7AA83}" dt="2023-01-19T21:37:13.810" v="13" actId="20577"/>
        <pc:sldMkLst>
          <pc:docMk/>
          <pc:sldMk cId="1420292605" sldId="1096"/>
        </pc:sldMkLst>
        <pc:spChg chg="mod">
          <ac:chgData name="Robert Zuckerman" userId="3217fc34-9d5f-4481-a03a-93c0aa935285" providerId="ADAL" clId="{F055EDBF-7830-4609-A99E-83D8DBE7AA83}" dt="2023-01-19T21:37:13.810" v="13" actId="20577"/>
          <ac:spMkLst>
            <pc:docMk/>
            <pc:sldMk cId="1420292605" sldId="1096"/>
            <ac:spMk id="21" creationId="{79B38A71-042E-6E48-BFE6-287C3A0C82B8}"/>
          </ac:spMkLst>
        </pc:spChg>
      </pc:sldChg>
    </pc:docChg>
  </pc:docChgLst>
  <pc:docChgLst>
    <pc:chgData name="Robert Zuckerman" userId="3217fc34-9d5f-4481-a03a-93c0aa935285" providerId="ADAL" clId="{8C59E9AC-B5DF-4E51-85BD-6AB7403722CA}"/>
    <pc:docChg chg="modSld">
      <pc:chgData name="Robert Zuckerman" userId="3217fc34-9d5f-4481-a03a-93c0aa935285" providerId="ADAL" clId="{8C59E9AC-B5DF-4E51-85BD-6AB7403722CA}" dt="2023-01-04T20:10:17.874" v="1" actId="6549"/>
      <pc:docMkLst>
        <pc:docMk/>
      </pc:docMkLst>
      <pc:sldChg chg="modSp mod">
        <pc:chgData name="Robert Zuckerman" userId="3217fc34-9d5f-4481-a03a-93c0aa935285" providerId="ADAL" clId="{8C59E9AC-B5DF-4E51-85BD-6AB7403722CA}" dt="2023-01-04T20:10:17.874" v="1" actId="6549"/>
        <pc:sldMkLst>
          <pc:docMk/>
          <pc:sldMk cId="0" sldId="301"/>
        </pc:sldMkLst>
        <pc:spChg chg="mod">
          <ac:chgData name="Robert Zuckerman" userId="3217fc34-9d5f-4481-a03a-93c0aa935285" providerId="ADAL" clId="{8C59E9AC-B5DF-4E51-85BD-6AB7403722CA}" dt="2023-01-04T20:10:17.874" v="1" actId="6549"/>
          <ac:spMkLst>
            <pc:docMk/>
            <pc:sldMk cId="0" sldId="301"/>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B9BDE163-30BF-3C4E-AD89-601D28D7C56E}" type="datetime1">
              <a:rPr lang="en-US" smtClean="0"/>
              <a:t>1/19/2023</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FECE7924-4106-8A4D-BF94-EC492EA3A5E8}" type="slidenum">
              <a:rPr lang="en-US" smtClean="0"/>
              <a:t>‹#›</a:t>
            </a:fld>
            <a:endParaRPr lang="en-US" dirty="0"/>
          </a:p>
        </p:txBody>
      </p:sp>
    </p:spTree>
    <p:extLst>
      <p:ext uri="{BB962C8B-B14F-4D97-AF65-F5344CB8AC3E}">
        <p14:creationId xmlns:p14="http://schemas.microsoft.com/office/powerpoint/2010/main" val="25039118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B8CC2F1-9624-6240-8140-5DA13374FF00}" type="datetime1">
              <a:rPr lang="en-US" smtClean="0"/>
              <a:t>1/19/2023</a:t>
            </a:fld>
            <a:endParaRPr lang="en-US" dirty="0"/>
          </a:p>
        </p:txBody>
      </p:sp>
      <p:sp>
        <p:nvSpPr>
          <p:cNvPr id="4" name="Slide Image Placeholder 3"/>
          <p:cNvSpPr>
            <a:spLocks noGrp="1" noRot="1" noChangeAspect="1"/>
          </p:cNvSpPr>
          <p:nvPr>
            <p:ph type="sldImg" idx="2"/>
          </p:nvPr>
        </p:nvSpPr>
        <p:spPr>
          <a:xfrm>
            <a:off x="1262063" y="1173163"/>
            <a:ext cx="45783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672B52D5-0F10-409C-88A1-07E8733E16BA}" type="slidenum">
              <a:rPr lang="en-US" smtClean="0"/>
              <a:t>‹#›</a:t>
            </a:fld>
            <a:endParaRPr lang="en-US" dirty="0"/>
          </a:p>
        </p:txBody>
      </p:sp>
    </p:spTree>
    <p:extLst>
      <p:ext uri="{BB962C8B-B14F-4D97-AF65-F5344CB8AC3E}">
        <p14:creationId xmlns:p14="http://schemas.microsoft.com/office/powerpoint/2010/main" val="19689753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B4DA29-159B-4609-9FF9-DABF94E64BB3}" type="slidenum">
              <a:rPr lang="en-US" smtClean="0"/>
              <a:pPr/>
              <a:t>5</a:t>
            </a:fld>
            <a:endParaRPr lang="en-US" dirty="0"/>
          </a:p>
        </p:txBody>
      </p:sp>
    </p:spTree>
    <p:extLst>
      <p:ext uri="{BB962C8B-B14F-4D97-AF65-F5344CB8AC3E}">
        <p14:creationId xmlns:p14="http://schemas.microsoft.com/office/powerpoint/2010/main" val="195854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CF3A17-EB29-7842-BDF0-778D117DA9D3}"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41215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4A712B-6286-8546-9B22-68425F77EDC9}"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34736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4B8A72-9AE1-294E-93B0-48D74916731B}"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4276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5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459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8289C9-179F-0345-B29A-6277D417D556}"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365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AFE9B4-D477-0947-BD66-7D64622C2574}" type="datetime1">
              <a:rPr lang="en-US" smtClean="0"/>
              <a:t>1/19/2023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213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A7583A-1CBC-8B46-8774-60D3B9B2B129}"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70027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4B8924-6EE7-C541-864A-D88666FA8A2C}" type="datetime1">
              <a:rPr lang="en-US" smtClean="0"/>
              <a:t>1/19/2023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1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EBF368-7FFC-D94D-AFDC-B1F3BA26DE1A}" type="datetime1">
              <a:rPr lang="en-US" smtClean="0"/>
              <a:t>1/19/2023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9306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28F401-D338-A945-B9B8-725C635B7DF1}" type="datetime1">
              <a:rPr lang="en-US" smtClean="0"/>
              <a:t>1/19/2023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5717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E80BB3-E662-994C-9687-24E5E560D40E}"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0557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8AC0ED0-86B2-8245-8C3F-3D92D5C85D7F}" type="datetime1">
              <a:rPr lang="en-US" smtClean="0"/>
              <a:t>1/19/2023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829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9B47E-E5C2-D743-99FC-071D20111070}" type="datetime1">
              <a:rPr lang="en-US" smtClean="0"/>
              <a:t>1/19/2023</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dirty="0"/>
          </a:p>
        </p:txBody>
      </p:sp>
      <p:sp>
        <p:nvSpPr>
          <p:cNvPr id="7" name="Round Diagonal Corner Rectangle 6"/>
          <p:cNvSpPr/>
          <p:nvPr userDrawn="1"/>
        </p:nvSpPr>
        <p:spPr>
          <a:xfrm>
            <a:off x="8970645" y="425411"/>
            <a:ext cx="508635" cy="512064"/>
          </a:xfrm>
          <a:prstGeom prst="round2DiagRect">
            <a:avLst>
              <a:gd name="adj1" fmla="val 20663"/>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fld id="{93B5CD7A-6D37-40EC-ABE9-FB00214C4DA7}" type="slidenum">
              <a:rPr lang="en-US" sz="812" b="0" smtClean="0">
                <a:latin typeface="Lato" panose="020F0502020204030203" pitchFamily="34" charset="0"/>
              </a:rPr>
              <a:pPr/>
              <a:t>‹#›</a:t>
            </a:fld>
            <a:endParaRPr lang="en-US" sz="812" b="0" dirty="0">
              <a:latin typeface="Lato" panose="020F0502020204030203" pitchFamily="34" charset="0"/>
            </a:endParaRPr>
          </a:p>
        </p:txBody>
      </p:sp>
    </p:spTree>
    <p:extLst>
      <p:ext uri="{BB962C8B-B14F-4D97-AF65-F5344CB8AC3E}">
        <p14:creationId xmlns:p14="http://schemas.microsoft.com/office/powerpoint/2010/main" val="4142176643"/>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669"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cfa.org/services/legal-services/group-ruli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v2GNJ_logo.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01360" y="1627910"/>
            <a:ext cx="5007360" cy="2851726"/>
          </a:xfrm>
          <a:prstGeom prst="rect">
            <a:avLst/>
          </a:prstGeom>
        </p:spPr>
      </p:pic>
      <p:sp>
        <p:nvSpPr>
          <p:cNvPr id="2" name="TextBox 1">
            <a:extLst>
              <a:ext uri="{FF2B5EF4-FFF2-40B4-BE49-F238E27FC236}">
                <a16:creationId xmlns:a16="http://schemas.microsoft.com/office/drawing/2014/main" id="{B736DEE2-8A3E-412D-9EF5-271D91775CF6}"/>
              </a:ext>
            </a:extLst>
          </p:cNvPr>
          <p:cNvSpPr txBox="1"/>
          <p:nvPr/>
        </p:nvSpPr>
        <p:spPr>
          <a:xfrm>
            <a:off x="1645776" y="4962681"/>
            <a:ext cx="7095888" cy="707886"/>
          </a:xfrm>
          <a:prstGeom prst="rect">
            <a:avLst/>
          </a:prstGeom>
          <a:noFill/>
        </p:spPr>
        <p:txBody>
          <a:bodyPr wrap="square" rtlCol="0">
            <a:spAutoFit/>
          </a:bodyPr>
          <a:lstStyle/>
          <a:p>
            <a:pPr algn="ctr"/>
            <a:r>
              <a:rPr lang="en-US" sz="4000" b="1" dirty="0">
                <a:latin typeface="Arial" panose="020B0604020202020204" pitchFamily="34" charset="0"/>
                <a:cs typeface="Arial" panose="020B0604020202020204" pitchFamily="34" charset="0"/>
              </a:rPr>
              <a:t>Church and Clergy Taxes</a:t>
            </a:r>
          </a:p>
        </p:txBody>
      </p:sp>
    </p:spTree>
    <p:extLst>
      <p:ext uri="{BB962C8B-B14F-4D97-AF65-F5344CB8AC3E}">
        <p14:creationId xmlns:p14="http://schemas.microsoft.com/office/powerpoint/2010/main" val="377703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C609-226D-EB42-B24C-890A83071680}"/>
              </a:ext>
            </a:extLst>
          </p:cNvPr>
          <p:cNvSpPr>
            <a:spLocks noGrp="1"/>
          </p:cNvSpPr>
          <p:nvPr>
            <p:ph type="title"/>
          </p:nvPr>
        </p:nvSpPr>
        <p:spPr>
          <a:xfrm>
            <a:off x="336253" y="0"/>
            <a:ext cx="8543925" cy="1325563"/>
          </a:xfrm>
        </p:spPr>
        <p:txBody>
          <a:bodyPr>
            <a:normAutofit/>
          </a:bodyPr>
          <a:lstStyle/>
          <a:p>
            <a:r>
              <a:rPr lang="en-US" sz="4000" b="1" dirty="0">
                <a:latin typeface="Arial" pitchFamily="34" charset="0"/>
                <a:cs typeface="Arial" pitchFamily="34" charset="0"/>
              </a:rPr>
              <a:t>Example of Form W-2 for Clergy </a:t>
            </a:r>
          </a:p>
        </p:txBody>
      </p:sp>
      <p:sp>
        <p:nvSpPr>
          <p:cNvPr id="3" name="Content Placeholder 2">
            <a:extLst>
              <a:ext uri="{FF2B5EF4-FFF2-40B4-BE49-F238E27FC236}">
                <a16:creationId xmlns:a16="http://schemas.microsoft.com/office/drawing/2014/main" id="{39E7E2BE-7E06-9240-A9F8-97BD73978487}"/>
              </a:ext>
            </a:extLst>
          </p:cNvPr>
          <p:cNvSpPr>
            <a:spLocks noGrp="1"/>
          </p:cNvSpPr>
          <p:nvPr>
            <p:ph idx="1"/>
          </p:nvPr>
        </p:nvSpPr>
        <p:spPr>
          <a:xfrm>
            <a:off x="97536" y="1035742"/>
            <a:ext cx="9156192" cy="5822258"/>
          </a:xfrm>
        </p:spPr>
        <p:txBody>
          <a:bodyPr>
            <a:noAutofit/>
          </a:bodyPr>
          <a:lstStyle/>
          <a:p>
            <a:pPr marL="0" indent="0">
              <a:buNone/>
            </a:pPr>
            <a:r>
              <a:rPr lang="en-US" sz="2000" dirty="0">
                <a:latin typeface="Arial" panose="020B0604020202020204" pitchFamily="34" charset="0"/>
                <a:cs typeface="Arial" panose="020B0604020202020204" pitchFamily="34" charset="0"/>
              </a:rPr>
              <a:t>Boxes a –f: Self explanatory. </a:t>
            </a:r>
          </a:p>
          <a:p>
            <a:pPr marL="0" indent="0">
              <a:buNone/>
            </a:pPr>
            <a:r>
              <a:rPr lang="en-US" sz="2000" dirty="0">
                <a:latin typeface="Arial" panose="020B0604020202020204" pitchFamily="34" charset="0"/>
                <a:cs typeface="Arial" panose="020B0604020202020204" pitchFamily="34" charset="0"/>
              </a:rPr>
              <a:t>Box 1: (1) – (2) – (3) – (4) + (5) + (10) = $40,000 – $5,000 – $900 – $3,500 + $3,000 + $5,000 = $38,600. </a:t>
            </a:r>
            <a:r>
              <a:rPr lang="en-US" sz="2000" i="1" dirty="0">
                <a:latin typeface="Arial" panose="020B0604020202020204" pitchFamily="34" charset="0"/>
                <a:cs typeface="Arial" panose="020B0604020202020204" pitchFamily="34" charset="0"/>
              </a:rPr>
              <a:t>Note: Items (6) (7) &amp; (8) are not included in Box 1. </a:t>
            </a:r>
          </a:p>
          <a:p>
            <a:pPr marL="0" indent="0">
              <a:buNone/>
            </a:pPr>
            <a:r>
              <a:rPr lang="en-US" sz="2000" dirty="0">
                <a:latin typeface="Arial" panose="020B0604020202020204" pitchFamily="34" charset="0"/>
                <a:cs typeface="Arial" panose="020B0604020202020204" pitchFamily="34" charset="0"/>
              </a:rPr>
              <a:t>Box 2: Leave blank. (We assume the pastor did not request voluntary federal income tax withholding by the church.) </a:t>
            </a:r>
          </a:p>
          <a:p>
            <a:pPr marL="0" indent="0">
              <a:buNone/>
            </a:pPr>
            <a:r>
              <a:rPr lang="en-US" sz="2000" dirty="0">
                <a:latin typeface="Arial" panose="020B0604020202020204" pitchFamily="34" charset="0"/>
                <a:cs typeface="Arial" panose="020B0604020202020204" pitchFamily="34" charset="0"/>
              </a:rPr>
              <a:t>Boxes 3 – 6: Leave blank. </a:t>
            </a:r>
          </a:p>
          <a:p>
            <a:pPr marL="0" indent="0">
              <a:buNone/>
            </a:pPr>
            <a:r>
              <a:rPr lang="en-US" sz="2000" dirty="0">
                <a:latin typeface="Arial" panose="020B0604020202020204" pitchFamily="34" charset="0"/>
                <a:cs typeface="Arial" panose="020B0604020202020204" pitchFamily="34" charset="0"/>
              </a:rPr>
              <a:t>Box 10: Enter the $1,200 for the Dependent Care FSA </a:t>
            </a:r>
          </a:p>
          <a:p>
            <a:pPr marL="0" indent="0">
              <a:buNone/>
            </a:pPr>
            <a:r>
              <a:rPr lang="en-US" sz="2000" dirty="0">
                <a:latin typeface="Arial" panose="020B0604020202020204" pitchFamily="34" charset="0"/>
                <a:cs typeface="Arial" panose="020B0604020202020204" pitchFamily="34" charset="0"/>
              </a:rPr>
              <a:t>Box 12: Enter E for the Code and $900 for the UMPIP contribution </a:t>
            </a:r>
          </a:p>
          <a:p>
            <a:pPr marL="0" indent="0">
              <a:buNone/>
            </a:pPr>
            <a:r>
              <a:rPr lang="en-US" sz="2000" dirty="0">
                <a:latin typeface="Arial" panose="020B0604020202020204" pitchFamily="34" charset="0"/>
                <a:cs typeface="Arial" panose="020B0604020202020204" pitchFamily="34" charset="0"/>
              </a:rPr>
              <a:t>Box 13: Check the Box labeled “Retirement plan” for the UMPIP contribution</a:t>
            </a:r>
          </a:p>
          <a:p>
            <a:pPr marL="0" indent="0">
              <a:lnSpc>
                <a:spcPct val="100000"/>
              </a:lnSpc>
              <a:buNone/>
            </a:pPr>
            <a:r>
              <a:rPr lang="en-US" sz="2000" dirty="0">
                <a:latin typeface="Arial" panose="020B0604020202020204" pitchFamily="34" charset="0"/>
                <a:cs typeface="Arial" panose="020B0604020202020204" pitchFamily="34" charset="0"/>
              </a:rPr>
              <a:t>Box 14: Enter “Housing Exclusion $5,000.” </a:t>
            </a:r>
          </a:p>
          <a:p>
            <a:pPr marL="0" indent="0">
              <a:lnSpc>
                <a:spcPct val="100000"/>
              </a:lnSpc>
              <a:buNone/>
            </a:pPr>
            <a:r>
              <a:rPr lang="en-US" sz="2000" dirty="0">
                <a:latin typeface="Arial" panose="020B0604020202020204" pitchFamily="34" charset="0"/>
                <a:cs typeface="Arial" panose="020B0604020202020204" pitchFamily="34" charset="0"/>
              </a:rPr>
              <a:t>Boxes 15-20: Complete according to your own state’s requirements. </a:t>
            </a: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NJ </a:t>
            </a:r>
            <a:r>
              <a:rPr lang="en-US" sz="1200" dirty="0">
                <a:effectLst/>
                <a:latin typeface="Arial" panose="020B0604020202020204" pitchFamily="34" charset="0"/>
                <a:ea typeface="Calibri" panose="020F0502020204030204" pitchFamily="34" charset="0"/>
                <a:cs typeface="Arial" panose="020B0604020202020204" pitchFamily="34" charset="0"/>
              </a:rPr>
              <a:t>does not allow you to exclude from wages amounts you contribute to deferred compensation and retirement plans other than 401(k) Plans.  UMPIP is a 403(b) plan; hence, the contribution cannot be excluded.</a:t>
            </a:r>
            <a:endParaRPr lang="en-US" sz="1200" u="sng" dirty="0">
              <a:latin typeface="Arial" panose="020B0604020202020204" pitchFamily="34" charset="0"/>
              <a:cs typeface="Arial" panose="020B0604020202020204" pitchFamily="34" charset="0"/>
            </a:endParaRP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The $3,500 FSA contribution is </a:t>
            </a:r>
            <a:r>
              <a:rPr lang="en-US" sz="1200" u="sng" dirty="0">
                <a:latin typeface="Arial" panose="020B0604020202020204" pitchFamily="34" charset="0"/>
                <a:cs typeface="Arial" panose="020B0604020202020204" pitchFamily="34" charset="0"/>
              </a:rPr>
              <a:t>not</a:t>
            </a:r>
            <a:r>
              <a:rPr lang="en-US" sz="1200" dirty="0">
                <a:latin typeface="Arial" panose="020B0604020202020204" pitchFamily="34" charset="0"/>
                <a:cs typeface="Arial" panose="020B0604020202020204" pitchFamily="34" charset="0"/>
              </a:rPr>
              <a:t> required to be reported on a W-2</a:t>
            </a:r>
          </a:p>
          <a:p>
            <a:pPr lvl="1">
              <a:lnSpc>
                <a:spcPct val="150000"/>
              </a:lnSpc>
            </a:pPr>
            <a:r>
              <a:rPr lang="en-US" sz="1200" u="sng" dirty="0">
                <a:latin typeface="Arial" panose="020B0604020202020204" pitchFamily="34" charset="0"/>
                <a:cs typeface="Arial" panose="020B0604020202020204" pitchFamily="34" charset="0"/>
              </a:rPr>
              <a:t>Note:</a:t>
            </a:r>
            <a:r>
              <a:rPr lang="en-US" sz="1200" dirty="0">
                <a:latin typeface="Arial" panose="020B0604020202020204" pitchFamily="34" charset="0"/>
                <a:cs typeface="Arial" panose="020B0604020202020204" pitchFamily="34" charset="0"/>
              </a:rPr>
              <a:t>  Contributions to an “HSA” (must be enrolled in a High Deductible Health Plan) are reportable in Box 12, code “W” as “Employer contributions”</a:t>
            </a:r>
          </a:p>
        </p:txBody>
      </p:sp>
      <p:pic>
        <p:nvPicPr>
          <p:cNvPr id="2052" name="Picture 4" descr="2019 W-2 Information - Consumer Direct Care Network Colorado">
            <a:extLst>
              <a:ext uri="{FF2B5EF4-FFF2-40B4-BE49-F238E27FC236}">
                <a16:creationId xmlns:a16="http://schemas.microsoft.com/office/drawing/2014/main" id="{F40313B1-1DD7-1C47-80C5-2A6FA69E59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3822" y="2621280"/>
            <a:ext cx="2001396" cy="975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2433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1F85-FF2F-D147-ADD4-73A115C0EA76}"/>
              </a:ext>
            </a:extLst>
          </p:cNvPr>
          <p:cNvSpPr>
            <a:spLocks noGrp="1"/>
          </p:cNvSpPr>
          <p:nvPr>
            <p:ph type="title"/>
          </p:nvPr>
        </p:nvSpPr>
        <p:spPr>
          <a:xfrm>
            <a:off x="221098" y="361569"/>
            <a:ext cx="8922902" cy="1325563"/>
          </a:xfrm>
        </p:spPr>
        <p:txBody>
          <a:bodyPr/>
          <a:lstStyle/>
          <a:p>
            <a:r>
              <a:rPr lang="en-US" b="1" dirty="0">
                <a:latin typeface="Arial" pitchFamily="34" charset="0"/>
                <a:cs typeface="Arial" pitchFamily="34" charset="0"/>
              </a:rPr>
              <a:t>Example of Form W-2 for Clergy </a:t>
            </a:r>
            <a:endParaRPr lang="en-US" dirty="0"/>
          </a:p>
        </p:txBody>
      </p:sp>
      <p:pic>
        <p:nvPicPr>
          <p:cNvPr id="1026" name="Picture 2" descr="W-2 and W-4: What They Are and When to Use Them | Bench Accounting">
            <a:extLst>
              <a:ext uri="{FF2B5EF4-FFF2-40B4-BE49-F238E27FC236}">
                <a16:creationId xmlns:a16="http://schemas.microsoft.com/office/drawing/2014/main" id="{CE33BB3E-8931-9048-9F90-19E6BEAE9FA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0977" y="1421236"/>
            <a:ext cx="7671249" cy="519206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F3CFFD7-C717-AE46-947B-6200860CCC3D}"/>
              </a:ext>
            </a:extLst>
          </p:cNvPr>
          <p:cNvSpPr txBox="1"/>
          <p:nvPr/>
        </p:nvSpPr>
        <p:spPr>
          <a:xfrm>
            <a:off x="3058789" y="1687133"/>
            <a:ext cx="1310910" cy="276999"/>
          </a:xfrm>
          <a:prstGeom prst="rect">
            <a:avLst/>
          </a:prstGeom>
          <a:noFill/>
        </p:spPr>
        <p:txBody>
          <a:bodyPr wrap="square" rtlCol="0">
            <a:spAutoFit/>
          </a:bodyPr>
          <a:lstStyle/>
          <a:p>
            <a:r>
              <a:rPr lang="en-US" sz="1200" dirty="0"/>
              <a:t>111-22-1111</a:t>
            </a:r>
          </a:p>
        </p:txBody>
      </p:sp>
      <p:sp>
        <p:nvSpPr>
          <p:cNvPr id="5" name="TextBox 4">
            <a:extLst>
              <a:ext uri="{FF2B5EF4-FFF2-40B4-BE49-F238E27FC236}">
                <a16:creationId xmlns:a16="http://schemas.microsoft.com/office/drawing/2014/main" id="{C1A418C5-7FCC-084D-AD98-80B2B30B3ACC}"/>
              </a:ext>
            </a:extLst>
          </p:cNvPr>
          <p:cNvSpPr txBox="1"/>
          <p:nvPr/>
        </p:nvSpPr>
        <p:spPr>
          <a:xfrm>
            <a:off x="1471401" y="2032879"/>
            <a:ext cx="1942089" cy="276999"/>
          </a:xfrm>
          <a:prstGeom prst="rect">
            <a:avLst/>
          </a:prstGeom>
          <a:noFill/>
        </p:spPr>
        <p:txBody>
          <a:bodyPr wrap="square" rtlCol="0">
            <a:spAutoFit/>
          </a:bodyPr>
          <a:lstStyle/>
          <a:p>
            <a:r>
              <a:rPr lang="en-US" sz="1200" dirty="0"/>
              <a:t>12-3456789</a:t>
            </a:r>
          </a:p>
        </p:txBody>
      </p:sp>
      <p:sp>
        <p:nvSpPr>
          <p:cNvPr id="6" name="TextBox 5">
            <a:extLst>
              <a:ext uri="{FF2B5EF4-FFF2-40B4-BE49-F238E27FC236}">
                <a16:creationId xmlns:a16="http://schemas.microsoft.com/office/drawing/2014/main" id="{BAE1A43C-C24B-364A-922E-1A73F0994147}"/>
              </a:ext>
            </a:extLst>
          </p:cNvPr>
          <p:cNvSpPr txBox="1"/>
          <p:nvPr/>
        </p:nvSpPr>
        <p:spPr>
          <a:xfrm>
            <a:off x="1487583" y="2457018"/>
            <a:ext cx="1950181" cy="646331"/>
          </a:xfrm>
          <a:prstGeom prst="rect">
            <a:avLst/>
          </a:prstGeom>
          <a:noFill/>
        </p:spPr>
        <p:txBody>
          <a:bodyPr wrap="square" rtlCol="0">
            <a:spAutoFit/>
          </a:bodyPr>
          <a:lstStyle/>
          <a:p>
            <a:r>
              <a:rPr lang="en-US" sz="1200" dirty="0"/>
              <a:t>St. Paul’s UMC</a:t>
            </a:r>
          </a:p>
          <a:p>
            <a:r>
              <a:rPr lang="en-US" sz="1200" dirty="0"/>
              <a:t>123 Main St.</a:t>
            </a:r>
          </a:p>
          <a:p>
            <a:r>
              <a:rPr lang="en-US" sz="1200" dirty="0"/>
              <a:t>Teaneck, NJ 07605 </a:t>
            </a:r>
            <a:endParaRPr lang="en-US" dirty="0"/>
          </a:p>
        </p:txBody>
      </p:sp>
      <p:sp>
        <p:nvSpPr>
          <p:cNvPr id="7" name="TextBox 6">
            <a:extLst>
              <a:ext uri="{FF2B5EF4-FFF2-40B4-BE49-F238E27FC236}">
                <a16:creationId xmlns:a16="http://schemas.microsoft.com/office/drawing/2014/main" id="{57E764FB-FC54-2C48-8549-03F701AB41A5}"/>
              </a:ext>
            </a:extLst>
          </p:cNvPr>
          <p:cNvSpPr txBox="1"/>
          <p:nvPr/>
        </p:nvSpPr>
        <p:spPr>
          <a:xfrm>
            <a:off x="1391830" y="3637326"/>
            <a:ext cx="1950181" cy="276999"/>
          </a:xfrm>
          <a:prstGeom prst="rect">
            <a:avLst/>
          </a:prstGeom>
          <a:noFill/>
        </p:spPr>
        <p:txBody>
          <a:bodyPr wrap="square" rtlCol="0">
            <a:spAutoFit/>
          </a:bodyPr>
          <a:lstStyle/>
          <a:p>
            <a:r>
              <a:rPr lang="en-US" sz="1200" dirty="0"/>
              <a:t>Thomas</a:t>
            </a:r>
          </a:p>
        </p:txBody>
      </p:sp>
      <p:sp>
        <p:nvSpPr>
          <p:cNvPr id="9" name="TextBox 8">
            <a:extLst>
              <a:ext uri="{FF2B5EF4-FFF2-40B4-BE49-F238E27FC236}">
                <a16:creationId xmlns:a16="http://schemas.microsoft.com/office/drawing/2014/main" id="{0F540B82-042F-EF47-8413-7634C57EC0C3}"/>
              </a:ext>
            </a:extLst>
          </p:cNvPr>
          <p:cNvSpPr txBox="1"/>
          <p:nvPr/>
        </p:nvSpPr>
        <p:spPr>
          <a:xfrm>
            <a:off x="3151847" y="3645853"/>
            <a:ext cx="1950181" cy="276999"/>
          </a:xfrm>
          <a:prstGeom prst="rect">
            <a:avLst/>
          </a:prstGeom>
          <a:noFill/>
        </p:spPr>
        <p:txBody>
          <a:bodyPr wrap="square" rtlCol="0">
            <a:spAutoFit/>
          </a:bodyPr>
          <a:lstStyle/>
          <a:p>
            <a:r>
              <a:rPr lang="en-US" sz="1200" dirty="0"/>
              <a:t>Watson</a:t>
            </a:r>
          </a:p>
        </p:txBody>
      </p:sp>
      <p:sp>
        <p:nvSpPr>
          <p:cNvPr id="10" name="TextBox 9">
            <a:extLst>
              <a:ext uri="{FF2B5EF4-FFF2-40B4-BE49-F238E27FC236}">
                <a16:creationId xmlns:a16="http://schemas.microsoft.com/office/drawing/2014/main" id="{24340024-48DB-2443-8A6D-4E4D5A5424C1}"/>
              </a:ext>
            </a:extLst>
          </p:cNvPr>
          <p:cNvSpPr txBox="1"/>
          <p:nvPr/>
        </p:nvSpPr>
        <p:spPr>
          <a:xfrm>
            <a:off x="1391829" y="3935833"/>
            <a:ext cx="1950181" cy="461665"/>
          </a:xfrm>
          <a:prstGeom prst="rect">
            <a:avLst/>
          </a:prstGeom>
          <a:noFill/>
        </p:spPr>
        <p:txBody>
          <a:bodyPr wrap="square" rtlCol="0">
            <a:spAutoFit/>
          </a:bodyPr>
          <a:lstStyle/>
          <a:p>
            <a:r>
              <a:rPr lang="en-US" sz="1200" dirty="0"/>
              <a:t>45 Millbank Rd</a:t>
            </a:r>
          </a:p>
          <a:p>
            <a:r>
              <a:rPr lang="en-US" sz="1200" dirty="0"/>
              <a:t>Teaneck, NJ 07605</a:t>
            </a:r>
          </a:p>
        </p:txBody>
      </p:sp>
      <p:sp>
        <p:nvSpPr>
          <p:cNvPr id="12" name="TextBox 11">
            <a:extLst>
              <a:ext uri="{FF2B5EF4-FFF2-40B4-BE49-F238E27FC236}">
                <a16:creationId xmlns:a16="http://schemas.microsoft.com/office/drawing/2014/main" id="{4AABDEA5-5771-F348-A616-A624FAFCD9AA}"/>
              </a:ext>
            </a:extLst>
          </p:cNvPr>
          <p:cNvSpPr txBox="1"/>
          <p:nvPr/>
        </p:nvSpPr>
        <p:spPr>
          <a:xfrm>
            <a:off x="7478392" y="3637325"/>
            <a:ext cx="532724" cy="276999"/>
          </a:xfrm>
          <a:prstGeom prst="rect">
            <a:avLst/>
          </a:prstGeom>
          <a:noFill/>
        </p:spPr>
        <p:txBody>
          <a:bodyPr wrap="square" rtlCol="0">
            <a:spAutoFit/>
          </a:bodyPr>
          <a:lstStyle/>
          <a:p>
            <a:r>
              <a:rPr lang="en-US" sz="1200" dirty="0"/>
              <a:t>$900</a:t>
            </a:r>
          </a:p>
        </p:txBody>
      </p:sp>
      <p:sp>
        <p:nvSpPr>
          <p:cNvPr id="14" name="TextBox 13">
            <a:extLst>
              <a:ext uri="{FF2B5EF4-FFF2-40B4-BE49-F238E27FC236}">
                <a16:creationId xmlns:a16="http://schemas.microsoft.com/office/drawing/2014/main" id="{A1685ACC-4738-8C46-932C-A9BD650D2BF6}"/>
              </a:ext>
            </a:extLst>
          </p:cNvPr>
          <p:cNvSpPr txBox="1"/>
          <p:nvPr/>
        </p:nvSpPr>
        <p:spPr>
          <a:xfrm>
            <a:off x="7041757" y="3637324"/>
            <a:ext cx="378639" cy="276999"/>
          </a:xfrm>
          <a:prstGeom prst="rect">
            <a:avLst/>
          </a:prstGeom>
          <a:noFill/>
        </p:spPr>
        <p:txBody>
          <a:bodyPr wrap="square" rtlCol="0">
            <a:spAutoFit/>
          </a:bodyPr>
          <a:lstStyle/>
          <a:p>
            <a:r>
              <a:rPr lang="en-US" sz="1200" dirty="0"/>
              <a:t>E</a:t>
            </a:r>
          </a:p>
        </p:txBody>
      </p:sp>
      <p:sp>
        <p:nvSpPr>
          <p:cNvPr id="15" name="TextBox 14">
            <a:extLst>
              <a:ext uri="{FF2B5EF4-FFF2-40B4-BE49-F238E27FC236}">
                <a16:creationId xmlns:a16="http://schemas.microsoft.com/office/drawing/2014/main" id="{2BC4E5A5-9D94-5143-8C15-86E68811A4CA}"/>
              </a:ext>
            </a:extLst>
          </p:cNvPr>
          <p:cNvSpPr txBox="1"/>
          <p:nvPr/>
        </p:nvSpPr>
        <p:spPr>
          <a:xfrm>
            <a:off x="7049512" y="3331311"/>
            <a:ext cx="1950181" cy="276999"/>
          </a:xfrm>
          <a:prstGeom prst="rect">
            <a:avLst/>
          </a:prstGeom>
          <a:noFill/>
        </p:spPr>
        <p:txBody>
          <a:bodyPr wrap="square" rtlCol="0">
            <a:spAutoFit/>
          </a:bodyPr>
          <a:lstStyle/>
          <a:p>
            <a:r>
              <a:rPr lang="en-US" sz="1200" dirty="0"/>
              <a:t>$1,200</a:t>
            </a:r>
          </a:p>
        </p:txBody>
      </p:sp>
      <p:sp>
        <p:nvSpPr>
          <p:cNvPr id="16" name="TextBox 15">
            <a:extLst>
              <a:ext uri="{FF2B5EF4-FFF2-40B4-BE49-F238E27FC236}">
                <a16:creationId xmlns:a16="http://schemas.microsoft.com/office/drawing/2014/main" id="{A1B625A0-7D70-5244-95B4-D0FB1001E864}"/>
              </a:ext>
            </a:extLst>
          </p:cNvPr>
          <p:cNvSpPr txBox="1"/>
          <p:nvPr/>
        </p:nvSpPr>
        <p:spPr>
          <a:xfrm>
            <a:off x="5390646" y="2036307"/>
            <a:ext cx="694566" cy="276999"/>
          </a:xfrm>
          <a:prstGeom prst="rect">
            <a:avLst/>
          </a:prstGeom>
          <a:noFill/>
        </p:spPr>
        <p:txBody>
          <a:bodyPr wrap="square" rtlCol="0">
            <a:spAutoFit/>
          </a:bodyPr>
          <a:lstStyle/>
          <a:p>
            <a:r>
              <a:rPr lang="en-US" sz="1200" dirty="0"/>
              <a:t>$38,600</a:t>
            </a:r>
          </a:p>
        </p:txBody>
      </p:sp>
      <p:sp>
        <p:nvSpPr>
          <p:cNvPr id="17" name="TextBox 16">
            <a:extLst>
              <a:ext uri="{FF2B5EF4-FFF2-40B4-BE49-F238E27FC236}">
                <a16:creationId xmlns:a16="http://schemas.microsoft.com/office/drawing/2014/main" id="{0CB034C6-A5FB-8947-87CF-925B6D49D1A3}"/>
              </a:ext>
            </a:extLst>
          </p:cNvPr>
          <p:cNvSpPr txBox="1"/>
          <p:nvPr/>
        </p:nvSpPr>
        <p:spPr>
          <a:xfrm>
            <a:off x="5252068" y="4327477"/>
            <a:ext cx="1950181" cy="276999"/>
          </a:xfrm>
          <a:prstGeom prst="rect">
            <a:avLst/>
          </a:prstGeom>
          <a:noFill/>
        </p:spPr>
        <p:txBody>
          <a:bodyPr wrap="square" rtlCol="0">
            <a:spAutoFit/>
          </a:bodyPr>
          <a:lstStyle/>
          <a:p>
            <a:r>
              <a:rPr lang="en-US" sz="1200" dirty="0"/>
              <a:t>Housing Exclusion $5,000</a:t>
            </a:r>
          </a:p>
        </p:txBody>
      </p:sp>
      <p:sp>
        <p:nvSpPr>
          <p:cNvPr id="8" name="Rectangle 7">
            <a:extLst>
              <a:ext uri="{FF2B5EF4-FFF2-40B4-BE49-F238E27FC236}">
                <a16:creationId xmlns:a16="http://schemas.microsoft.com/office/drawing/2014/main" id="{E3B08CBC-8451-5045-AD1F-2CEE3F3F8CFD}"/>
              </a:ext>
            </a:extLst>
          </p:cNvPr>
          <p:cNvSpPr/>
          <p:nvPr/>
        </p:nvSpPr>
        <p:spPr>
          <a:xfrm>
            <a:off x="5927077" y="3986708"/>
            <a:ext cx="300082" cy="276999"/>
          </a:xfrm>
          <a:prstGeom prst="rect">
            <a:avLst/>
          </a:prstGeom>
        </p:spPr>
        <p:txBody>
          <a:bodyPr wrap="none">
            <a:spAutoFit/>
          </a:bodyPr>
          <a:lstStyle/>
          <a:p>
            <a:r>
              <a:rPr lang="en-US" sz="1200" b="1" dirty="0">
                <a:latin typeface="Arial" pitchFamily="34" charset="0"/>
                <a:cs typeface="Arial" pitchFamily="34" charset="0"/>
              </a:rPr>
              <a:t>✓</a:t>
            </a:r>
            <a:endParaRPr lang="en-US" sz="1200" dirty="0"/>
          </a:p>
        </p:txBody>
      </p:sp>
      <p:sp>
        <p:nvSpPr>
          <p:cNvPr id="19" name="TextBox 18">
            <a:extLst>
              <a:ext uri="{FF2B5EF4-FFF2-40B4-BE49-F238E27FC236}">
                <a16:creationId xmlns:a16="http://schemas.microsoft.com/office/drawing/2014/main" id="{57D0F07D-DD22-8C48-87BC-EA378926F5FC}"/>
              </a:ext>
            </a:extLst>
          </p:cNvPr>
          <p:cNvSpPr txBox="1"/>
          <p:nvPr/>
        </p:nvSpPr>
        <p:spPr>
          <a:xfrm>
            <a:off x="1391829" y="5103273"/>
            <a:ext cx="378639" cy="276999"/>
          </a:xfrm>
          <a:prstGeom prst="rect">
            <a:avLst/>
          </a:prstGeom>
          <a:noFill/>
        </p:spPr>
        <p:txBody>
          <a:bodyPr wrap="square" rtlCol="0">
            <a:spAutoFit/>
          </a:bodyPr>
          <a:lstStyle/>
          <a:p>
            <a:r>
              <a:rPr lang="en-US" sz="1200" dirty="0"/>
              <a:t>NJ</a:t>
            </a:r>
          </a:p>
        </p:txBody>
      </p:sp>
      <p:sp>
        <p:nvSpPr>
          <p:cNvPr id="20" name="TextBox 19">
            <a:extLst>
              <a:ext uri="{FF2B5EF4-FFF2-40B4-BE49-F238E27FC236}">
                <a16:creationId xmlns:a16="http://schemas.microsoft.com/office/drawing/2014/main" id="{0B770C97-A7DC-C042-9E62-D9A8D13EB3A8}"/>
              </a:ext>
            </a:extLst>
          </p:cNvPr>
          <p:cNvSpPr txBox="1"/>
          <p:nvPr/>
        </p:nvSpPr>
        <p:spPr>
          <a:xfrm>
            <a:off x="1772155" y="5108404"/>
            <a:ext cx="1942089" cy="276999"/>
          </a:xfrm>
          <a:prstGeom prst="rect">
            <a:avLst/>
          </a:prstGeom>
          <a:noFill/>
        </p:spPr>
        <p:txBody>
          <a:bodyPr wrap="square" rtlCol="0">
            <a:spAutoFit/>
          </a:bodyPr>
          <a:lstStyle/>
          <a:p>
            <a:r>
              <a:rPr lang="en-US" sz="1200" dirty="0"/>
              <a:t>12-3456789</a:t>
            </a:r>
          </a:p>
        </p:txBody>
      </p:sp>
      <p:sp>
        <p:nvSpPr>
          <p:cNvPr id="21" name="TextBox 20">
            <a:extLst>
              <a:ext uri="{FF2B5EF4-FFF2-40B4-BE49-F238E27FC236}">
                <a16:creationId xmlns:a16="http://schemas.microsoft.com/office/drawing/2014/main" id="{79B38A71-042E-6E48-BFE6-287C3A0C82B8}"/>
              </a:ext>
            </a:extLst>
          </p:cNvPr>
          <p:cNvSpPr txBox="1"/>
          <p:nvPr/>
        </p:nvSpPr>
        <p:spPr>
          <a:xfrm>
            <a:off x="3714244" y="5103272"/>
            <a:ext cx="694566" cy="276999"/>
          </a:xfrm>
          <a:prstGeom prst="rect">
            <a:avLst/>
          </a:prstGeom>
          <a:noFill/>
        </p:spPr>
        <p:txBody>
          <a:bodyPr wrap="square" rtlCol="0">
            <a:spAutoFit/>
          </a:bodyPr>
          <a:lstStyle/>
          <a:p>
            <a:r>
              <a:rPr lang="en-US" sz="1200" dirty="0"/>
              <a:t>$39,500</a:t>
            </a:r>
          </a:p>
        </p:txBody>
      </p:sp>
    </p:spTree>
    <p:extLst>
      <p:ext uri="{BB962C8B-B14F-4D97-AF65-F5344CB8AC3E}">
        <p14:creationId xmlns:p14="http://schemas.microsoft.com/office/powerpoint/2010/main" val="1420292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noAutofit/>
          </a:bodyPr>
          <a:lstStyle/>
          <a:p>
            <a:r>
              <a:rPr lang="en-US" b="1" dirty="0">
                <a:latin typeface="Arial" pitchFamily="34" charset="0"/>
                <a:cs typeface="Arial" pitchFamily="34" charset="0"/>
              </a:rPr>
              <a:t>Housing Allowance / </a:t>
            </a:r>
            <a:br>
              <a:rPr lang="en-US" b="1" dirty="0">
                <a:latin typeface="Arial" pitchFamily="34" charset="0"/>
                <a:cs typeface="Arial" pitchFamily="34" charset="0"/>
              </a:rPr>
            </a:br>
            <a:r>
              <a:rPr lang="en-US" b="1" dirty="0">
                <a:latin typeface="Arial" pitchFamily="34" charset="0"/>
                <a:cs typeface="Arial" pitchFamily="34" charset="0"/>
              </a:rPr>
              <a:t>Housing Exclusion</a:t>
            </a:r>
          </a:p>
        </p:txBody>
      </p:sp>
      <p:sp>
        <p:nvSpPr>
          <p:cNvPr id="3" name="Content Placeholder 2"/>
          <p:cNvSpPr>
            <a:spLocks noGrp="1"/>
          </p:cNvSpPr>
          <p:nvPr>
            <p:ph idx="1"/>
          </p:nvPr>
        </p:nvSpPr>
        <p:spPr>
          <a:xfrm>
            <a:off x="228600" y="1600200"/>
            <a:ext cx="9144000" cy="5029200"/>
          </a:xfrm>
        </p:spPr>
        <p:txBody>
          <a:bodyPr>
            <a:normAutofit/>
          </a:bodyPr>
          <a:lstStyle/>
          <a:p>
            <a:r>
              <a:rPr lang="en-US" sz="2000" dirty="0">
                <a:latin typeface="Arial" panose="020B0604020202020204" pitchFamily="34" charset="0"/>
                <a:cs typeface="Arial" panose="020B0604020202020204" pitchFamily="34" charset="0"/>
              </a:rPr>
              <a:t>Churches are required to provide housing to clergy either in the form of a parsonage or a </a:t>
            </a:r>
            <a:r>
              <a:rPr lang="en-US" sz="2000" i="1" dirty="0">
                <a:latin typeface="Arial" panose="020B0604020202020204" pitchFamily="34" charset="0"/>
                <a:cs typeface="Arial" panose="020B0604020202020204" pitchFamily="34" charset="0"/>
              </a:rPr>
              <a:t>Housing Allowance</a:t>
            </a:r>
            <a:r>
              <a:rPr lang="en-US" sz="2000" dirty="0">
                <a:latin typeface="Arial" panose="020B0604020202020204" pitchFamily="34" charset="0"/>
                <a:cs typeface="Arial" panose="020B0604020202020204" pitchFamily="34" charset="0"/>
              </a:rPr>
              <a:t>.</a:t>
            </a:r>
          </a:p>
          <a:p>
            <a:r>
              <a:rPr lang="en-US" sz="2000" dirty="0">
                <a:latin typeface="Arial" panose="020B0604020202020204" pitchFamily="34" charset="0"/>
                <a:cs typeface="Arial" panose="020B0604020202020204" pitchFamily="34" charset="0"/>
              </a:rPr>
              <a:t>Per IRS rules, clergy are not taxed on housing including the value of parsonages, housing allowances and / or housing expenses.</a:t>
            </a:r>
          </a:p>
          <a:p>
            <a:r>
              <a:rPr lang="en-US" sz="2000" dirty="0">
                <a:latin typeface="Arial" panose="020B0604020202020204" pitchFamily="34" charset="0"/>
                <a:cs typeface="Arial" panose="020B0604020202020204" pitchFamily="34" charset="0"/>
              </a:rPr>
              <a:t>A </a:t>
            </a:r>
            <a:r>
              <a:rPr lang="en-US" sz="2000" b="1" i="1" dirty="0">
                <a:solidFill>
                  <a:srgbClr val="0070C0"/>
                </a:solidFill>
                <a:latin typeface="Arial" panose="020B0604020202020204" pitchFamily="34" charset="0"/>
                <a:cs typeface="Arial" panose="020B0604020202020204" pitchFamily="34" charset="0"/>
              </a:rPr>
              <a:t>Housing Allowance </a:t>
            </a:r>
            <a:r>
              <a:rPr lang="en-US" sz="2000" dirty="0">
                <a:latin typeface="Arial" panose="020B0604020202020204" pitchFamily="34" charset="0"/>
                <a:cs typeface="Arial" panose="020B0604020202020204" pitchFamily="34" charset="0"/>
              </a:rPr>
              <a:t>is </a:t>
            </a:r>
            <a:r>
              <a:rPr lang="en-US" sz="2000" u="sng" dirty="0">
                <a:latin typeface="Arial" panose="020B0604020202020204" pitchFamily="34" charset="0"/>
                <a:cs typeface="Arial" panose="020B0604020202020204" pitchFamily="34" charset="0"/>
              </a:rPr>
              <a:t>cash that is paid to the pastor</a:t>
            </a:r>
            <a:r>
              <a:rPr lang="en-US" sz="2000" dirty="0">
                <a:latin typeface="Arial" panose="020B0604020202020204" pitchFamily="34" charset="0"/>
                <a:cs typeface="Arial" panose="020B0604020202020204" pitchFamily="34" charset="0"/>
              </a:rPr>
              <a:t>, in addition to salary.  It is usually paid when no parsonage can be provided.    </a:t>
            </a:r>
          </a:p>
          <a:p>
            <a:r>
              <a:rPr lang="en-US" sz="2000" dirty="0">
                <a:latin typeface="Arial" panose="020B0604020202020204" pitchFamily="34" charset="0"/>
                <a:cs typeface="Arial" panose="020B0604020202020204" pitchFamily="34" charset="0"/>
              </a:rPr>
              <a:t>A </a:t>
            </a:r>
            <a:r>
              <a:rPr lang="en-US" sz="2000" b="1" i="1" dirty="0">
                <a:solidFill>
                  <a:srgbClr val="0070C0"/>
                </a:solidFill>
                <a:latin typeface="Arial" panose="020B0604020202020204" pitchFamily="34" charset="0"/>
                <a:cs typeface="Arial" panose="020B0604020202020204" pitchFamily="34" charset="0"/>
              </a:rPr>
              <a:t>Housing Exclusion </a:t>
            </a:r>
            <a:r>
              <a:rPr lang="en-US" sz="2000" dirty="0">
                <a:latin typeface="Arial" panose="020B0604020202020204" pitchFamily="34" charset="0"/>
                <a:cs typeface="Arial" panose="020B0604020202020204" pitchFamily="34" charset="0"/>
              </a:rPr>
              <a:t>is an amount of salary that the pastor designates to treat as non-taxable because it relates to housing.  </a:t>
            </a:r>
            <a:r>
              <a:rPr lang="en-US" sz="2000" u="sng" dirty="0">
                <a:latin typeface="Arial" panose="020B0604020202020204" pitchFamily="34" charset="0"/>
                <a:cs typeface="Arial" panose="020B0604020202020204" pitchFamily="34" charset="0"/>
              </a:rPr>
              <a:t>It is not paid to the pastor but instead deducted from income for W-2 purposes. </a:t>
            </a:r>
            <a:r>
              <a:rPr lang="en-US" sz="2000" dirty="0">
                <a:latin typeface="Arial" panose="020B0604020202020204" pitchFamily="34" charset="0"/>
                <a:cs typeface="Arial" panose="020B0604020202020204" pitchFamily="34" charset="0"/>
              </a:rPr>
              <a:t>  </a:t>
            </a:r>
          </a:p>
          <a:p>
            <a:pPr lvl="1"/>
            <a:r>
              <a:rPr lang="en-US" sz="1600" dirty="0">
                <a:latin typeface="Arial" panose="020B0604020202020204" pitchFamily="34" charset="0"/>
                <a:cs typeface="Arial" panose="020B0604020202020204" pitchFamily="34" charset="0"/>
              </a:rPr>
              <a:t>If a pastor is provided a parsonage with the church paying all associated expenses, it would be unusual for the pastor to have a large </a:t>
            </a:r>
            <a:r>
              <a:rPr lang="en-US" sz="1600" i="1" dirty="0">
                <a:latin typeface="Arial" panose="020B0604020202020204" pitchFamily="34" charset="0"/>
                <a:cs typeface="Arial" panose="020B0604020202020204" pitchFamily="34" charset="0"/>
              </a:rPr>
              <a:t>Housing Exclusion</a:t>
            </a:r>
            <a:r>
              <a:rPr lang="en-US" sz="1600" dirty="0">
                <a:latin typeface="Arial" panose="020B0604020202020204" pitchFamily="34" charset="0"/>
                <a:cs typeface="Arial" panose="020B0604020202020204" pitchFamily="34" charset="0"/>
              </a:rPr>
              <a:t>.</a:t>
            </a:r>
          </a:p>
          <a:p>
            <a:pPr lvl="1"/>
            <a:r>
              <a:rPr lang="en-US" sz="1600" dirty="0">
                <a:latin typeface="Arial" panose="020B0604020202020204" pitchFamily="34" charset="0"/>
                <a:cs typeface="Arial" panose="020B0604020202020204" pitchFamily="34" charset="0"/>
              </a:rPr>
              <a:t>A </a:t>
            </a:r>
            <a:r>
              <a:rPr lang="en-US" sz="1600" i="1" dirty="0">
                <a:latin typeface="Arial" panose="020B0604020202020204" pitchFamily="34" charset="0"/>
                <a:cs typeface="Arial" panose="020B0604020202020204" pitchFamily="34" charset="0"/>
              </a:rPr>
              <a:t>Housing Exclusion </a:t>
            </a:r>
            <a:r>
              <a:rPr lang="en-US" sz="1600" dirty="0">
                <a:latin typeface="Arial" panose="020B0604020202020204" pitchFamily="34" charset="0"/>
                <a:cs typeface="Arial" panose="020B0604020202020204" pitchFamily="34" charset="0"/>
              </a:rPr>
              <a:t>must be signed by the pastor and the church prior to the income being earned that is being excluded.</a:t>
            </a:r>
          </a:p>
          <a:p>
            <a:pPr lvl="1"/>
            <a:r>
              <a:rPr lang="en-US" sz="1600" dirty="0">
                <a:latin typeface="Arial" panose="020B0604020202020204" pitchFamily="34" charset="0"/>
                <a:cs typeface="Arial" panose="020B0604020202020204" pitchFamily="34" charset="0"/>
              </a:rPr>
              <a:t>Generally speaking, a pastor and church should sign the Housing Exclusion prior to January 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of each year (or July 1</a:t>
            </a:r>
            <a:r>
              <a:rPr lang="en-US" sz="1600" baseline="30000" dirty="0">
                <a:latin typeface="Arial" panose="020B0604020202020204" pitchFamily="34" charset="0"/>
                <a:cs typeface="Arial" panose="020B0604020202020204" pitchFamily="34" charset="0"/>
              </a:rPr>
              <a:t>st</a:t>
            </a:r>
            <a:r>
              <a:rPr lang="en-US" sz="1600" dirty="0">
                <a:latin typeface="Arial" panose="020B0604020202020204" pitchFamily="34" charset="0"/>
                <a:cs typeface="Arial" panose="020B0604020202020204" pitchFamily="34" charset="0"/>
              </a:rPr>
              <a:t> if being reappointed).</a:t>
            </a:r>
            <a:endParaRPr lang="en-US" dirty="0">
              <a:latin typeface="Arial" panose="020B0604020202020204" pitchFamily="34" charset="0"/>
              <a:cs typeface="Arial" panose="020B0604020202020204" pitchFamily="34" charset="0"/>
            </a:endParaRPr>
          </a:p>
        </p:txBody>
      </p:sp>
      <p:pic>
        <p:nvPicPr>
          <p:cNvPr id="3074" name="Picture 2" descr="The Pros and Cons of a Housing or Parsonage Allowance">
            <a:extLst>
              <a:ext uri="{FF2B5EF4-FFF2-40B4-BE49-F238E27FC236}">
                <a16:creationId xmlns:a16="http://schemas.microsoft.com/office/drawing/2014/main" id="{425A7342-D074-7941-9902-2D826AEB6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1760" y="250662"/>
            <a:ext cx="1856232" cy="1235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714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763000" cy="1143000"/>
          </a:xfrm>
        </p:spPr>
        <p:txBody>
          <a:bodyPr>
            <a:noAutofit/>
          </a:bodyPr>
          <a:lstStyle/>
          <a:p>
            <a:r>
              <a:rPr lang="en-US" b="1" dirty="0">
                <a:latin typeface="Arial" pitchFamily="34" charset="0"/>
                <a:cs typeface="Arial" pitchFamily="34" charset="0"/>
              </a:rPr>
              <a:t>Housing Allowance / Housing Exclusion Examples</a:t>
            </a:r>
          </a:p>
        </p:txBody>
      </p:sp>
      <p:sp>
        <p:nvSpPr>
          <p:cNvPr id="4" name="Slide Number Placeholder 3"/>
          <p:cNvSpPr>
            <a:spLocks noGrp="1"/>
          </p:cNvSpPr>
          <p:nvPr>
            <p:ph type="sldNum" sz="quarter" idx="12"/>
          </p:nvPr>
        </p:nvSpPr>
        <p:spPr/>
        <p:txBody>
          <a:bodyPr/>
          <a:lstStyle/>
          <a:p>
            <a:fld id="{A89735E5-0B4F-449F-B32F-64D758F74655}" type="slidenum">
              <a:rPr lang="en-US" smtClean="0"/>
              <a:pPr/>
              <a:t>13</a:t>
            </a:fld>
            <a:endParaRPr lang="en-US" dirty="0"/>
          </a:p>
        </p:txBody>
      </p:sp>
      <p:sp>
        <p:nvSpPr>
          <p:cNvPr id="6" name="Rectangle 5"/>
          <p:cNvSpPr/>
          <p:nvPr/>
        </p:nvSpPr>
        <p:spPr>
          <a:xfrm>
            <a:off x="286031" y="5167442"/>
            <a:ext cx="9086569" cy="1262996"/>
          </a:xfrm>
          <a:prstGeom prst="rect">
            <a:avLst/>
          </a:prstGeom>
        </p:spPr>
        <p:txBody>
          <a:bodyPr wrap="square">
            <a:noAutofit/>
          </a:bodyPr>
          <a:lstStyle/>
          <a:p>
            <a:r>
              <a:rPr lang="en-US" sz="1400" dirty="0"/>
              <a:t>The following resources are available at:  </a:t>
            </a:r>
            <a:r>
              <a:rPr lang="en-US" sz="1400" dirty="0" err="1"/>
              <a:t>wespath.org</a:t>
            </a:r>
            <a:r>
              <a:rPr lang="en-US" sz="1400" dirty="0"/>
              <a:t>/retirement-investments/clergy-taxes-housing-allowance </a:t>
            </a:r>
          </a:p>
          <a:p>
            <a:pPr marL="285750" indent="-285750">
              <a:buFont typeface="Arial" panose="020B0604020202020204" pitchFamily="34" charset="0"/>
              <a:buChar char="•"/>
            </a:pPr>
            <a:r>
              <a:rPr lang="en-US" sz="1400" dirty="0"/>
              <a:t>Housing Allowance Q&amp;A’s</a:t>
            </a:r>
          </a:p>
          <a:p>
            <a:pPr marL="285750" indent="-285750">
              <a:buFont typeface="Arial" panose="020B0604020202020204" pitchFamily="34" charset="0"/>
              <a:buChar char="•"/>
            </a:pPr>
            <a:r>
              <a:rPr lang="en-US" sz="1400" dirty="0"/>
              <a:t>Housing Allowance Exclusion Worksheet</a:t>
            </a:r>
          </a:p>
          <a:p>
            <a:pPr marL="285750" indent="-285750">
              <a:buFont typeface="Arial" panose="020B0604020202020204" pitchFamily="34" charset="0"/>
              <a:buChar char="•"/>
            </a:pPr>
            <a:r>
              <a:rPr lang="en-US" sz="1400" dirty="0"/>
              <a:t>Housing Allowance Resolution</a:t>
            </a:r>
          </a:p>
          <a:p>
            <a:pPr marL="285750" indent="-285750">
              <a:buFont typeface="Arial" panose="020B0604020202020204" pitchFamily="34" charset="0"/>
              <a:buChar char="•"/>
            </a:pPr>
            <a:endParaRPr lang="en-US" sz="1100" dirty="0"/>
          </a:p>
          <a:p>
            <a:r>
              <a:rPr lang="en-US" sz="1100" dirty="0"/>
              <a:t>* Represents housing costs paid by the pastor personally such as furniture</a:t>
            </a:r>
          </a:p>
        </p:txBody>
      </p:sp>
      <p:graphicFrame>
        <p:nvGraphicFramePr>
          <p:cNvPr id="7" name="Table 8">
            <a:extLst>
              <a:ext uri="{FF2B5EF4-FFF2-40B4-BE49-F238E27FC236}">
                <a16:creationId xmlns:a16="http://schemas.microsoft.com/office/drawing/2014/main" id="{D1E8EC02-8A24-6E4D-9AD2-D8182ED55410}"/>
              </a:ext>
            </a:extLst>
          </p:cNvPr>
          <p:cNvGraphicFramePr>
            <a:graphicFrameLocks noGrp="1"/>
          </p:cNvGraphicFramePr>
          <p:nvPr>
            <p:ph idx="1"/>
            <p:extLst>
              <p:ext uri="{D42A27DB-BD31-4B8C-83A1-F6EECF244321}">
                <p14:modId xmlns:p14="http://schemas.microsoft.com/office/powerpoint/2010/main" val="2799671150"/>
              </p:ext>
            </p:extLst>
          </p:nvPr>
        </p:nvGraphicFramePr>
        <p:xfrm>
          <a:off x="859219" y="1519620"/>
          <a:ext cx="7882760" cy="3545840"/>
        </p:xfrm>
        <a:graphic>
          <a:graphicData uri="http://schemas.openxmlformats.org/drawingml/2006/table">
            <a:tbl>
              <a:tblPr firstRow="1" bandRow="1">
                <a:tableStyleId>{5C22544A-7EE6-4342-B048-85BDC9FD1C3A}</a:tableStyleId>
              </a:tblPr>
              <a:tblGrid>
                <a:gridCol w="3403920">
                  <a:extLst>
                    <a:ext uri="{9D8B030D-6E8A-4147-A177-3AD203B41FA5}">
                      <a16:colId xmlns:a16="http://schemas.microsoft.com/office/drawing/2014/main" val="2883036797"/>
                    </a:ext>
                  </a:extLst>
                </a:gridCol>
                <a:gridCol w="2510573">
                  <a:extLst>
                    <a:ext uri="{9D8B030D-6E8A-4147-A177-3AD203B41FA5}">
                      <a16:colId xmlns:a16="http://schemas.microsoft.com/office/drawing/2014/main" val="1781848706"/>
                    </a:ext>
                  </a:extLst>
                </a:gridCol>
                <a:gridCol w="1968267">
                  <a:extLst>
                    <a:ext uri="{9D8B030D-6E8A-4147-A177-3AD203B41FA5}">
                      <a16:colId xmlns:a16="http://schemas.microsoft.com/office/drawing/2014/main" val="1671697897"/>
                    </a:ext>
                  </a:extLst>
                </a:gridCol>
              </a:tblGrid>
              <a:tr h="370840">
                <a:tc>
                  <a:txBody>
                    <a:bodyPr/>
                    <a:lstStyle/>
                    <a:p>
                      <a:endParaRPr lang="en-US" sz="1600" dirty="0"/>
                    </a:p>
                  </a:txBody>
                  <a:tcPr/>
                </a:tc>
                <a:tc>
                  <a:txBody>
                    <a:bodyPr/>
                    <a:lstStyle/>
                    <a:p>
                      <a:pPr algn="ctr"/>
                      <a:r>
                        <a:rPr lang="en-US" sz="1600" dirty="0"/>
                        <a:t>Pastor A</a:t>
                      </a:r>
                    </a:p>
                  </a:txBody>
                  <a:tcPr/>
                </a:tc>
                <a:tc>
                  <a:txBody>
                    <a:bodyPr/>
                    <a:lstStyle/>
                    <a:p>
                      <a:pPr algn="ctr"/>
                      <a:r>
                        <a:rPr lang="en-US" sz="1600" dirty="0"/>
                        <a:t>Pastor B</a:t>
                      </a:r>
                    </a:p>
                  </a:txBody>
                  <a:tcPr/>
                </a:tc>
                <a:extLst>
                  <a:ext uri="{0D108BD9-81ED-4DB2-BD59-A6C34878D82A}">
                    <a16:rowId xmlns:a16="http://schemas.microsoft.com/office/drawing/2014/main" val="535229688"/>
                  </a:ext>
                </a:extLst>
              </a:tr>
              <a:tr h="370840">
                <a:tc>
                  <a:txBody>
                    <a:bodyPr/>
                    <a:lstStyle/>
                    <a:p>
                      <a:r>
                        <a:rPr lang="en-US" sz="1600" dirty="0"/>
                        <a:t>Salary (a)</a:t>
                      </a:r>
                    </a:p>
                  </a:txBody>
                  <a:tcPr/>
                </a:tc>
                <a:tc>
                  <a:txBody>
                    <a:bodyPr/>
                    <a:lstStyle/>
                    <a:p>
                      <a:pPr algn="ctr"/>
                      <a:r>
                        <a:rPr lang="en-US" sz="1600" dirty="0"/>
                        <a:t>$40,000</a:t>
                      </a:r>
                    </a:p>
                  </a:txBody>
                  <a:tcPr/>
                </a:tc>
                <a:tc>
                  <a:txBody>
                    <a:bodyPr/>
                    <a:lstStyle/>
                    <a:p>
                      <a:pPr algn="ctr"/>
                      <a:r>
                        <a:rPr lang="en-US" sz="1600" dirty="0"/>
                        <a:t>$40,000</a:t>
                      </a:r>
                    </a:p>
                  </a:txBody>
                  <a:tcPr/>
                </a:tc>
                <a:extLst>
                  <a:ext uri="{0D108BD9-81ED-4DB2-BD59-A6C34878D82A}">
                    <a16:rowId xmlns:a16="http://schemas.microsoft.com/office/drawing/2014/main" val="1127463499"/>
                  </a:ext>
                </a:extLst>
              </a:tr>
              <a:tr h="370840">
                <a:tc>
                  <a:txBody>
                    <a:bodyPr/>
                    <a:lstStyle/>
                    <a:p>
                      <a:r>
                        <a:rPr lang="en-US" sz="1600" dirty="0"/>
                        <a:t>Parsonage (b)</a:t>
                      </a:r>
                    </a:p>
                  </a:txBody>
                  <a:tcPr/>
                </a:tc>
                <a:tc>
                  <a:txBody>
                    <a:bodyPr/>
                    <a:lstStyle/>
                    <a:p>
                      <a:pPr algn="ctr"/>
                      <a:r>
                        <a:rPr lang="en-US" sz="1600" dirty="0"/>
                        <a:t>Yes</a:t>
                      </a:r>
                    </a:p>
                  </a:txBody>
                  <a:tcPr/>
                </a:tc>
                <a:tc>
                  <a:txBody>
                    <a:bodyPr/>
                    <a:lstStyle/>
                    <a:p>
                      <a:pPr algn="ctr"/>
                      <a:r>
                        <a:rPr lang="en-US" sz="1600" dirty="0"/>
                        <a:t>No</a:t>
                      </a:r>
                    </a:p>
                  </a:txBody>
                  <a:tcPr/>
                </a:tc>
                <a:extLst>
                  <a:ext uri="{0D108BD9-81ED-4DB2-BD59-A6C34878D82A}">
                    <a16:rowId xmlns:a16="http://schemas.microsoft.com/office/drawing/2014/main" val="2632923212"/>
                  </a:ext>
                </a:extLst>
              </a:tr>
              <a:tr h="370840">
                <a:tc>
                  <a:txBody>
                    <a:bodyPr/>
                    <a:lstStyle/>
                    <a:p>
                      <a:r>
                        <a:rPr lang="en-US" sz="1600" dirty="0"/>
                        <a:t>Housing Allowance (c)</a:t>
                      </a:r>
                    </a:p>
                  </a:txBody>
                  <a:tcPr/>
                </a:tc>
                <a:tc>
                  <a:txBody>
                    <a:bodyPr/>
                    <a:lstStyle/>
                    <a:p>
                      <a:pPr algn="ctr"/>
                      <a:r>
                        <a:rPr lang="en-US" sz="1600" dirty="0"/>
                        <a:t>None  </a:t>
                      </a:r>
                    </a:p>
                  </a:txBody>
                  <a:tcPr/>
                </a:tc>
                <a:tc>
                  <a:txBody>
                    <a:bodyPr/>
                    <a:lstStyle/>
                    <a:p>
                      <a:pPr algn="ctr"/>
                      <a:r>
                        <a:rPr lang="en-US" sz="1600" dirty="0"/>
                        <a:t>$10,000</a:t>
                      </a:r>
                    </a:p>
                  </a:txBody>
                  <a:tcPr/>
                </a:tc>
                <a:extLst>
                  <a:ext uri="{0D108BD9-81ED-4DB2-BD59-A6C34878D82A}">
                    <a16:rowId xmlns:a16="http://schemas.microsoft.com/office/drawing/2014/main" val="4271371854"/>
                  </a:ext>
                </a:extLst>
              </a:tr>
              <a:tr h="370840">
                <a:tc>
                  <a:txBody>
                    <a:bodyPr/>
                    <a:lstStyle/>
                    <a:p>
                      <a:r>
                        <a:rPr lang="en-US" sz="1600" dirty="0"/>
                        <a:t>Housing Exemption* (d)</a:t>
                      </a:r>
                    </a:p>
                  </a:txBody>
                  <a:tcPr/>
                </a:tc>
                <a:tc>
                  <a:txBody>
                    <a:bodyPr/>
                    <a:lstStyle/>
                    <a:p>
                      <a:pPr algn="ctr"/>
                      <a:r>
                        <a:rPr lang="en-US" sz="1600" dirty="0"/>
                        <a:t>$2,000</a:t>
                      </a:r>
                    </a:p>
                  </a:txBody>
                  <a:tcPr/>
                </a:tc>
                <a:tc>
                  <a:txBody>
                    <a:bodyPr/>
                    <a:lstStyle/>
                    <a:p>
                      <a:pPr algn="ctr"/>
                      <a:r>
                        <a:rPr lang="en-US" sz="1600" dirty="0"/>
                        <a:t>$5,000</a:t>
                      </a:r>
                    </a:p>
                  </a:txBody>
                  <a:tcPr/>
                </a:tc>
                <a:extLst>
                  <a:ext uri="{0D108BD9-81ED-4DB2-BD59-A6C34878D82A}">
                    <a16:rowId xmlns:a16="http://schemas.microsoft.com/office/drawing/2014/main" val="4158506898"/>
                  </a:ext>
                </a:extLst>
              </a:tr>
              <a:tr h="370840">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3028127858"/>
                  </a:ext>
                </a:extLst>
              </a:tr>
              <a:tr h="370840">
                <a:tc>
                  <a:txBody>
                    <a:bodyPr/>
                    <a:lstStyle/>
                    <a:p>
                      <a:r>
                        <a:rPr lang="en-US" sz="1600" dirty="0"/>
                        <a:t>Total Payments (</a:t>
                      </a:r>
                      <a:r>
                        <a:rPr lang="en-US" sz="1600" dirty="0" err="1"/>
                        <a:t>a+c</a:t>
                      </a:r>
                      <a:r>
                        <a:rPr lang="en-US" sz="1600" dirty="0"/>
                        <a:t>)</a:t>
                      </a:r>
                    </a:p>
                  </a:txBody>
                  <a:tcPr/>
                </a:tc>
                <a:tc>
                  <a:txBody>
                    <a:bodyPr/>
                    <a:lstStyle/>
                    <a:p>
                      <a:pPr algn="ctr"/>
                      <a:r>
                        <a:rPr lang="en-US" sz="1600" dirty="0"/>
                        <a:t>$40,000</a:t>
                      </a:r>
                    </a:p>
                  </a:txBody>
                  <a:tcPr/>
                </a:tc>
                <a:tc>
                  <a:txBody>
                    <a:bodyPr/>
                    <a:lstStyle/>
                    <a:p>
                      <a:pPr algn="ctr"/>
                      <a:r>
                        <a:rPr lang="en-US" sz="1600" dirty="0"/>
                        <a:t>$50,000</a:t>
                      </a:r>
                    </a:p>
                  </a:txBody>
                  <a:tcPr/>
                </a:tc>
                <a:extLst>
                  <a:ext uri="{0D108BD9-81ED-4DB2-BD59-A6C34878D82A}">
                    <a16:rowId xmlns:a16="http://schemas.microsoft.com/office/drawing/2014/main" val="2429502989"/>
                  </a:ext>
                </a:extLst>
              </a:tr>
              <a:tr h="370840">
                <a:tc>
                  <a:txBody>
                    <a:bodyPr/>
                    <a:lstStyle/>
                    <a:p>
                      <a:r>
                        <a:rPr lang="en-US" sz="1600" dirty="0"/>
                        <a:t>Taxable W-2 Income  (a-d)</a:t>
                      </a:r>
                    </a:p>
                  </a:txBody>
                  <a:tcPr/>
                </a:tc>
                <a:tc>
                  <a:txBody>
                    <a:bodyPr/>
                    <a:lstStyle/>
                    <a:p>
                      <a:pPr algn="ctr"/>
                      <a:r>
                        <a:rPr lang="en-US" sz="1600" dirty="0"/>
                        <a:t>$38,000</a:t>
                      </a:r>
                    </a:p>
                  </a:txBody>
                  <a:tcPr/>
                </a:tc>
                <a:tc>
                  <a:txBody>
                    <a:bodyPr/>
                    <a:lstStyle/>
                    <a:p>
                      <a:pPr algn="ctr"/>
                      <a:r>
                        <a:rPr lang="en-US" sz="1600" dirty="0"/>
                        <a:t>$35,000</a:t>
                      </a:r>
                    </a:p>
                  </a:txBody>
                  <a:tcPr/>
                </a:tc>
                <a:extLst>
                  <a:ext uri="{0D108BD9-81ED-4DB2-BD59-A6C34878D82A}">
                    <a16:rowId xmlns:a16="http://schemas.microsoft.com/office/drawing/2014/main" val="3524889946"/>
                  </a:ext>
                </a:extLst>
              </a:tr>
              <a:tr h="370840">
                <a:tc>
                  <a:txBody>
                    <a:bodyPr/>
                    <a:lstStyle/>
                    <a:p>
                      <a:r>
                        <a:rPr lang="en-US" sz="1600" dirty="0"/>
                        <a:t>Taxable Self-employment income</a:t>
                      </a:r>
                    </a:p>
                  </a:txBody>
                  <a:tcPr/>
                </a:tc>
                <a:tc>
                  <a:txBody>
                    <a:bodyPr/>
                    <a:lstStyle/>
                    <a:p>
                      <a:pPr algn="ctr"/>
                      <a:r>
                        <a:rPr lang="en-US" sz="1600" dirty="0"/>
                        <a:t>$40,000 + rental value of parsonage</a:t>
                      </a:r>
                    </a:p>
                  </a:txBody>
                  <a:tcPr/>
                </a:tc>
                <a:tc>
                  <a:txBody>
                    <a:bodyPr/>
                    <a:lstStyle/>
                    <a:p>
                      <a:pPr algn="ctr"/>
                      <a:r>
                        <a:rPr lang="en-US" sz="1600" dirty="0"/>
                        <a:t>$50,000 (</a:t>
                      </a:r>
                      <a:r>
                        <a:rPr lang="en-US" sz="1600" dirty="0" err="1"/>
                        <a:t>a+c</a:t>
                      </a:r>
                      <a:r>
                        <a:rPr lang="en-US" sz="1600" dirty="0"/>
                        <a:t>)</a:t>
                      </a:r>
                    </a:p>
                  </a:txBody>
                  <a:tcPr/>
                </a:tc>
                <a:extLst>
                  <a:ext uri="{0D108BD9-81ED-4DB2-BD59-A6C34878D82A}">
                    <a16:rowId xmlns:a16="http://schemas.microsoft.com/office/drawing/2014/main" val="3973131635"/>
                  </a:ext>
                </a:extLst>
              </a:tr>
            </a:tbl>
          </a:graphicData>
        </a:graphic>
      </p:graphicFrame>
    </p:spTree>
    <p:extLst>
      <p:ext uri="{BB962C8B-B14F-4D97-AF65-F5344CB8AC3E}">
        <p14:creationId xmlns:p14="http://schemas.microsoft.com/office/powerpoint/2010/main" val="1193157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267" y="-228600"/>
            <a:ext cx="8229600" cy="1143000"/>
          </a:xfrm>
        </p:spPr>
        <p:txBody>
          <a:bodyPr>
            <a:normAutofit/>
          </a:bodyPr>
          <a:lstStyle/>
          <a:p>
            <a:r>
              <a:rPr lang="en-US" b="1" dirty="0">
                <a:latin typeface="Arial" panose="020B0604020202020204" pitchFamily="34" charset="0"/>
                <a:cs typeface="Arial" panose="020B0604020202020204" pitchFamily="34" charset="0"/>
              </a:rPr>
              <a:t>Rental of Property</a:t>
            </a:r>
          </a:p>
        </p:txBody>
      </p:sp>
      <p:sp>
        <p:nvSpPr>
          <p:cNvPr id="3" name="Content Placeholder 2"/>
          <p:cNvSpPr>
            <a:spLocks noGrp="1"/>
          </p:cNvSpPr>
          <p:nvPr>
            <p:ph idx="1"/>
          </p:nvPr>
        </p:nvSpPr>
        <p:spPr>
          <a:xfrm>
            <a:off x="182880" y="671514"/>
            <a:ext cx="9351264" cy="5927724"/>
          </a:xfrm>
        </p:spPr>
        <p:txBody>
          <a:bodyPr>
            <a:noAutofit/>
          </a:bodyPr>
          <a:lstStyle/>
          <a:p>
            <a:pPr>
              <a:spcAft>
                <a:spcPts val="600"/>
              </a:spcAft>
            </a:pPr>
            <a:r>
              <a:rPr lang="en-US" sz="2000" b="1" dirty="0">
                <a:latin typeface="Arial" panose="020B0604020202020204" pitchFamily="34" charset="0"/>
                <a:cs typeface="Arial" panose="020B0604020202020204" pitchFamily="34" charset="0"/>
              </a:rPr>
              <a:t>Tax-free status:  </a:t>
            </a:r>
          </a:p>
          <a:p>
            <a:pPr lvl="1" indent="-285750"/>
            <a:r>
              <a:rPr lang="en-US" sz="1600" dirty="0">
                <a:latin typeface="Arial" panose="020B0604020202020204" pitchFamily="34" charset="0"/>
                <a:cs typeface="Arial" panose="020B0604020202020204" pitchFamily="34" charset="0"/>
              </a:rPr>
              <a:t>Rental of real property by a church does </a:t>
            </a:r>
            <a:r>
              <a:rPr lang="en-US" sz="1600"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jeopardize the church’s tax-free status.  </a:t>
            </a:r>
          </a:p>
          <a:p>
            <a:pPr lvl="1" indent="-285750"/>
            <a:r>
              <a:rPr lang="en-US" sz="1600" dirty="0">
                <a:latin typeface="Arial" panose="020B0604020202020204" pitchFamily="34" charset="0"/>
                <a:cs typeface="Arial" panose="020B0604020202020204" pitchFamily="34" charset="0"/>
              </a:rPr>
              <a:t>Many churches rent steeples to telecommunication companies &amp; facilities to outside groups.  </a:t>
            </a:r>
          </a:p>
          <a:p>
            <a:pPr lvl="1" indent="-285750"/>
            <a:r>
              <a:rPr lang="en-US" sz="1600" dirty="0">
                <a:latin typeface="Arial" panose="020B0604020202020204" pitchFamily="34" charset="0"/>
                <a:cs typeface="Arial" panose="020B0604020202020204" pitchFamily="34" charset="0"/>
              </a:rPr>
              <a:t>As long as income is used for 501c3 purpose (religious activities) &amp; rental income does not constitute primary source of income, rentals are allowed.  </a:t>
            </a:r>
          </a:p>
          <a:p>
            <a:pPr lvl="1" indent="-285750"/>
            <a:r>
              <a:rPr lang="en-US" sz="1600" dirty="0">
                <a:latin typeface="Arial" panose="020B0604020202020204" pitchFamily="34" charset="0"/>
                <a:cs typeface="Arial" panose="020B0604020202020204" pitchFamily="34" charset="0"/>
              </a:rPr>
              <a:t>Creation of leases and use of terms such as landlord / tenant / rent is </a:t>
            </a:r>
            <a:r>
              <a:rPr lang="en-US" sz="1600" u="sng" dirty="0">
                <a:latin typeface="Arial" panose="020B0604020202020204" pitchFamily="34" charset="0"/>
                <a:cs typeface="Arial" panose="020B0604020202020204" pitchFamily="34" charset="0"/>
              </a:rPr>
              <a:t>not</a:t>
            </a:r>
            <a:r>
              <a:rPr lang="en-US" sz="1600" dirty="0">
                <a:latin typeface="Arial" panose="020B0604020202020204" pitchFamily="34" charset="0"/>
                <a:cs typeface="Arial" panose="020B0604020202020204" pitchFamily="34" charset="0"/>
              </a:rPr>
              <a:t> problematic.   </a:t>
            </a:r>
          </a:p>
          <a:p>
            <a:r>
              <a:rPr lang="en-US" sz="2000" b="1" dirty="0">
                <a:latin typeface="Arial" panose="020B0604020202020204" pitchFamily="34" charset="0"/>
                <a:cs typeface="Arial" panose="020B0604020202020204" pitchFamily="34" charset="0"/>
              </a:rPr>
              <a:t>Income Taxes: </a:t>
            </a:r>
          </a:p>
          <a:p>
            <a:pPr lvl="1" indent="-285750"/>
            <a:r>
              <a:rPr lang="en-US" sz="1600" dirty="0">
                <a:latin typeface="Arial" panose="020B0604020202020204" pitchFamily="34" charset="0"/>
                <a:cs typeface="Arial" panose="020B0604020202020204" pitchFamily="34" charset="0"/>
              </a:rPr>
              <a:t>Outside income is usually subject to UBIT (unrelated business income tax)</a:t>
            </a:r>
          </a:p>
          <a:p>
            <a:pPr lvl="1" indent="-285750"/>
            <a:r>
              <a:rPr lang="en-US" sz="1600" dirty="0">
                <a:latin typeface="Arial" panose="020B0604020202020204" pitchFamily="34" charset="0"/>
                <a:cs typeface="Arial" panose="020B0604020202020204" pitchFamily="34" charset="0"/>
              </a:rPr>
              <a:t>Exemption for the rental of real property.  </a:t>
            </a:r>
          </a:p>
          <a:p>
            <a:pPr marL="1085850" lvl="2" indent="-285750"/>
            <a:r>
              <a:rPr lang="en-US" sz="1400" dirty="0">
                <a:latin typeface="Arial" panose="020B0604020202020204" pitchFamily="34" charset="0"/>
                <a:cs typeface="Arial" panose="020B0604020202020204" pitchFamily="34" charset="0"/>
              </a:rPr>
              <a:t>If there is no debt on property, all rental income is excluded from UBIT and not taxable.</a:t>
            </a:r>
          </a:p>
          <a:p>
            <a:pPr marL="1085850" lvl="2" indent="-285750"/>
            <a:r>
              <a:rPr lang="en-US" sz="1400" dirty="0">
                <a:latin typeface="Arial" panose="020B0604020202020204" pitchFamily="34" charset="0"/>
                <a:cs typeface="Arial" panose="020B0604020202020204" pitchFamily="34" charset="0"/>
              </a:rPr>
              <a:t>If there is debt, income may be subject to UBIT if less than 85% is used for exempt (church) purposes.  (Speak to tax professional if unsure)</a:t>
            </a:r>
          </a:p>
          <a:p>
            <a:pPr lvl="1" indent="-285750"/>
            <a:r>
              <a:rPr lang="en-US" sz="1600" dirty="0">
                <a:latin typeface="Arial" panose="020B0604020202020204" pitchFamily="34" charset="0"/>
                <a:cs typeface="Arial" panose="020B0604020202020204" pitchFamily="34" charset="0"/>
              </a:rPr>
              <a:t>Rental of parking lots is not considered rental of real property and </a:t>
            </a:r>
            <a:r>
              <a:rPr lang="en-US" sz="1600" u="sng" dirty="0">
                <a:latin typeface="Arial" panose="020B0604020202020204" pitchFamily="34" charset="0"/>
                <a:cs typeface="Arial" panose="020B0604020202020204" pitchFamily="34" charset="0"/>
              </a:rPr>
              <a:t>is</a:t>
            </a:r>
            <a:r>
              <a:rPr lang="en-US" sz="1600" dirty="0">
                <a:latin typeface="Arial" panose="020B0604020202020204" pitchFamily="34" charset="0"/>
                <a:cs typeface="Arial" panose="020B0604020202020204" pitchFamily="34" charset="0"/>
              </a:rPr>
              <a:t> taxable</a:t>
            </a:r>
            <a:endParaRPr lang="en-US" sz="1050"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Property Taxes:  </a:t>
            </a:r>
          </a:p>
          <a:p>
            <a:pPr lvl="1" indent="-285750"/>
            <a:r>
              <a:rPr lang="en-US" sz="1600" dirty="0">
                <a:latin typeface="Arial" panose="020B0604020202020204" pitchFamily="34" charset="0"/>
                <a:cs typeface="Arial" panose="020B0604020202020204" pitchFamily="34" charset="0"/>
              </a:rPr>
              <a:t>Churches should assume that any property rented (to any organization) will be put back onto tax rolls.  Ex:  Space rented to a preschool that is </a:t>
            </a:r>
            <a:r>
              <a:rPr lang="en-US" sz="1600" u="sng" dirty="0">
                <a:latin typeface="Arial" panose="020B0604020202020204" pitchFamily="34" charset="0"/>
                <a:cs typeface="Arial" panose="020B0604020202020204" pitchFamily="34" charset="0"/>
              </a:rPr>
              <a:t>not affiliated </a:t>
            </a:r>
            <a:r>
              <a:rPr lang="en-US" sz="1600" dirty="0">
                <a:latin typeface="Arial" panose="020B0604020202020204" pitchFamily="34" charset="0"/>
                <a:cs typeface="Arial" panose="020B0604020202020204" pitchFamily="34" charset="0"/>
              </a:rPr>
              <a:t>with the church.</a:t>
            </a:r>
          </a:p>
          <a:p>
            <a:pPr lvl="1" indent="-285750"/>
            <a:r>
              <a:rPr lang="en-US" sz="1600" dirty="0">
                <a:latin typeface="Arial" panose="020B0604020202020204" pitchFamily="34" charset="0"/>
                <a:cs typeface="Arial" panose="020B0604020202020204" pitchFamily="34" charset="0"/>
              </a:rPr>
              <a:t>Example - if church rents two floors of a three story education building to a preschool that is not affiliated with the church, the municipality could make the case that 2/3rds of the building is taxable.</a:t>
            </a:r>
          </a:p>
          <a:p>
            <a:pPr marL="342900" lvl="1" indent="-342900"/>
            <a:r>
              <a:rPr lang="en-US" sz="2000" b="1" dirty="0">
                <a:latin typeface="Arial" panose="020B0604020202020204" pitchFamily="34" charset="0"/>
                <a:cs typeface="Arial" panose="020B0604020202020204" pitchFamily="34" charset="0"/>
              </a:rPr>
              <a:t>Approvals:  </a:t>
            </a:r>
          </a:p>
          <a:p>
            <a:pPr lvl="1" indent="-285750"/>
            <a:r>
              <a:rPr lang="en-US" sz="1600" dirty="0">
                <a:latin typeface="Arial" panose="020B0604020202020204" pitchFamily="34" charset="0"/>
                <a:cs typeface="Arial" panose="020B0604020202020204" pitchFamily="34" charset="0"/>
              </a:rPr>
              <a:t>Any property leased for a term of more than 30 days must comply with approval requirements of ¶ 2540 &amp; 2541 of </a:t>
            </a:r>
            <a:r>
              <a:rPr lang="en-US" sz="1600" i="1" dirty="0">
                <a:latin typeface="Arial" panose="020B0604020202020204" pitchFamily="34" charset="0"/>
                <a:cs typeface="Arial" panose="020B0604020202020204" pitchFamily="34" charset="0"/>
              </a:rPr>
              <a:t>The Book of Discipline</a:t>
            </a:r>
            <a:r>
              <a:rPr lang="en-US" sz="1600" dirty="0">
                <a:latin typeface="Arial" panose="020B0604020202020204" pitchFamily="34" charset="0"/>
                <a:cs typeface="Arial" panose="020B0604020202020204" pitchFamily="34" charset="0"/>
              </a:rPr>
              <a:t>.</a:t>
            </a:r>
          </a:p>
          <a:p>
            <a:pPr marL="857250" lvl="1" indent="-457200"/>
            <a:endParaRPr lang="en-US" sz="1400" dirty="0"/>
          </a:p>
        </p:txBody>
      </p:sp>
      <p:sp>
        <p:nvSpPr>
          <p:cNvPr id="4" name="Slide Number Placeholder 3"/>
          <p:cNvSpPr>
            <a:spLocks noGrp="1"/>
          </p:cNvSpPr>
          <p:nvPr>
            <p:ph type="sldNum" sz="quarter" idx="12"/>
          </p:nvPr>
        </p:nvSpPr>
        <p:spPr/>
        <p:txBody>
          <a:bodyPr/>
          <a:lstStyle/>
          <a:p>
            <a:fld id="{A89735E5-0B4F-449F-B32F-64D758F74655}" type="slidenum">
              <a:rPr lang="en-US" smtClean="0"/>
              <a:pPr/>
              <a:t>14</a:t>
            </a:fld>
            <a:endParaRPr lang="en-US" dirty="0"/>
          </a:p>
        </p:txBody>
      </p:sp>
      <p:pic>
        <p:nvPicPr>
          <p:cNvPr id="5" name="Picture 4"/>
          <p:cNvPicPr>
            <a:picLocks noChangeAspect="1"/>
          </p:cNvPicPr>
          <p:nvPr/>
        </p:nvPicPr>
        <p:blipFill>
          <a:blip r:embed="rId2"/>
          <a:stretch>
            <a:fillRect/>
          </a:stretch>
        </p:blipFill>
        <p:spPr>
          <a:xfrm>
            <a:off x="8879918" y="2051304"/>
            <a:ext cx="690090" cy="1228196"/>
          </a:xfrm>
          <a:prstGeom prst="rect">
            <a:avLst/>
          </a:prstGeom>
        </p:spPr>
      </p:pic>
    </p:spTree>
    <p:extLst>
      <p:ext uri="{BB962C8B-B14F-4D97-AF65-F5344CB8AC3E}">
        <p14:creationId xmlns:p14="http://schemas.microsoft.com/office/powerpoint/2010/main" val="482352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4297" y="3166259"/>
            <a:ext cx="4904123" cy="855483"/>
          </a:xfrm>
        </p:spPr>
        <p:txBody>
          <a:bodyPr>
            <a:noAutofit/>
          </a:bodyPr>
          <a:lstStyle/>
          <a:p>
            <a:pPr marL="0" indent="0">
              <a:lnSpc>
                <a:spcPct val="90000"/>
              </a:lnSpc>
              <a:buNone/>
              <a:defRPr/>
            </a:pPr>
            <a:r>
              <a:rPr lang="en-US" sz="4800" b="1" dirty="0">
                <a:latin typeface="Arial" pitchFamily="34" charset="0"/>
                <a:cs typeface="Arial" pitchFamily="34" charset="0"/>
              </a:rPr>
              <a:t>Clergy Taxes</a:t>
            </a:r>
          </a:p>
          <a:p>
            <a:pPr marL="0" indent="0">
              <a:lnSpc>
                <a:spcPct val="90000"/>
              </a:lnSpc>
              <a:buNone/>
              <a:defRP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1729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791842" y="273217"/>
            <a:ext cx="7439505" cy="851276"/>
          </a:xfrm>
        </p:spPr>
        <p:txBody>
          <a:bodyPr>
            <a:normAutofit/>
          </a:bodyPr>
          <a:lstStyle/>
          <a:p>
            <a:r>
              <a:rPr lang="en-US" sz="4000" b="1" dirty="0">
                <a:latin typeface="Arial" pitchFamily="34" charset="0"/>
                <a:cs typeface="Arial" pitchFamily="34" charset="0"/>
              </a:rPr>
              <a:t>Clergy: Tax Basics</a:t>
            </a:r>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388430" y="1682843"/>
            <a:ext cx="9129140" cy="4345723"/>
          </a:xfrm>
        </p:spPr>
        <p:txBody>
          <a:bodyPr>
            <a:noAutofit/>
          </a:bodyPr>
          <a:lstStyle/>
          <a:p>
            <a:pPr marL="0" indent="0" algn="l">
              <a:buNone/>
            </a:pPr>
            <a:r>
              <a:rPr lang="en-US" sz="1800" b="1" i="0" dirty="0">
                <a:solidFill>
                  <a:srgbClr val="231F20"/>
                </a:solidFill>
                <a:effectLst/>
                <a:latin typeface="Arial" panose="020B0604020202020204" pitchFamily="34" charset="0"/>
                <a:cs typeface="Arial" panose="020B0604020202020204" pitchFamily="34" charset="0"/>
              </a:rPr>
              <a:t>Form W-2:</a:t>
            </a:r>
          </a:p>
          <a:p>
            <a:pPr algn="l"/>
            <a:r>
              <a:rPr lang="en-US" sz="1800" dirty="0">
                <a:solidFill>
                  <a:srgbClr val="231F20"/>
                </a:solidFill>
                <a:latin typeface="Arial" panose="020B0604020202020204" pitchFamily="34" charset="0"/>
                <a:cs typeface="Arial" panose="020B0604020202020204" pitchFamily="34" charset="0"/>
              </a:rPr>
              <a:t>Clergy </a:t>
            </a:r>
            <a:r>
              <a:rPr lang="en-US" sz="1800" b="0" i="0" dirty="0">
                <a:solidFill>
                  <a:srgbClr val="231F20"/>
                </a:solidFill>
                <a:effectLst/>
                <a:latin typeface="Arial" panose="020B0604020202020204" pitchFamily="34" charset="0"/>
                <a:cs typeface="Arial" panose="020B0604020202020204" pitchFamily="34" charset="0"/>
              </a:rPr>
              <a:t>should receive a W-2 from the church, which provides wage and tax information to the pastor, the Social Security Administration, the Internal Revenue Service, and state and local governments.</a:t>
            </a:r>
          </a:p>
          <a:p>
            <a:pPr algn="l"/>
            <a:endParaRPr lang="en-US" sz="1800" b="0" i="0" dirty="0">
              <a:solidFill>
                <a:srgbClr val="231F20"/>
              </a:solidFill>
              <a:effectLst/>
              <a:latin typeface="Arial" panose="020B0604020202020204" pitchFamily="34" charset="0"/>
              <a:cs typeface="Arial" panose="020B0604020202020204" pitchFamily="34" charset="0"/>
            </a:endParaRPr>
          </a:p>
          <a:p>
            <a:pPr marL="0" indent="0" algn="l">
              <a:buNone/>
            </a:pPr>
            <a:r>
              <a:rPr lang="en-US" sz="1800" b="1" i="0" dirty="0">
                <a:solidFill>
                  <a:srgbClr val="231F20"/>
                </a:solidFill>
                <a:effectLst/>
                <a:latin typeface="Arial" panose="020B0604020202020204" pitchFamily="34" charset="0"/>
                <a:cs typeface="Arial" panose="020B0604020202020204" pitchFamily="34" charset="0"/>
              </a:rPr>
              <a:t>Employment Status:</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Clergy serving local churches are </a:t>
            </a:r>
            <a:r>
              <a:rPr lang="en-US" sz="1800" b="0" i="0" u="sng" dirty="0">
                <a:solidFill>
                  <a:srgbClr val="231F20"/>
                </a:solidFill>
                <a:effectLst/>
                <a:latin typeface="Arial" panose="020B0604020202020204" pitchFamily="34" charset="0"/>
                <a:cs typeface="Arial" panose="020B0604020202020204" pitchFamily="34" charset="0"/>
              </a:rPr>
              <a:t>employees</a:t>
            </a:r>
            <a:r>
              <a:rPr lang="en-US" sz="1800" b="0" i="0" dirty="0">
                <a:solidFill>
                  <a:srgbClr val="231F20"/>
                </a:solidFill>
                <a:effectLst/>
                <a:latin typeface="Arial" panose="020B0604020202020204" pitchFamily="34" charset="0"/>
                <a:cs typeface="Arial" panose="020B0604020202020204" pitchFamily="34" charset="0"/>
              </a:rPr>
              <a:t> of the local church for Federal and state income tax purposes, and are </a:t>
            </a:r>
            <a:r>
              <a:rPr lang="en-US" sz="1800" b="0" i="0" u="sng" dirty="0">
                <a:solidFill>
                  <a:srgbClr val="231F20"/>
                </a:solidFill>
                <a:effectLst/>
                <a:latin typeface="Arial" panose="020B0604020202020204" pitchFamily="34" charset="0"/>
                <a:cs typeface="Arial" panose="020B0604020202020204" pitchFamily="34" charset="0"/>
              </a:rPr>
              <a:t>self-employed</a:t>
            </a:r>
            <a:r>
              <a:rPr lang="en-US" sz="1800" b="0" i="0" dirty="0">
                <a:solidFill>
                  <a:srgbClr val="231F20"/>
                </a:solidFill>
                <a:effectLst/>
                <a:latin typeface="Arial" panose="020B0604020202020204" pitchFamily="34" charset="0"/>
                <a:cs typeface="Arial" panose="020B0604020202020204" pitchFamily="34" charset="0"/>
              </a:rPr>
              <a:t> for purposes of Social Security taxes. This distinction means that clergy income is reported on the W-2 in Box 1 (Federal wages), Box 16 (state wages), and Box 18 (local wages), as applicable but not reported in Box 3 (Social Security wages) or Box 5 (Medicare wages).</a:t>
            </a:r>
          </a:p>
          <a:p>
            <a:pPr algn="l">
              <a:buFont typeface="Arial" panose="020B0604020202020204" pitchFamily="34" charset="0"/>
              <a:buChar char="•"/>
            </a:pPr>
            <a:r>
              <a:rPr lang="en-US" sz="1800" dirty="0">
                <a:solidFill>
                  <a:srgbClr val="231F20"/>
                </a:solidFill>
                <a:latin typeface="Arial" panose="020B0604020202020204" pitchFamily="34" charset="0"/>
                <a:cs typeface="Arial" panose="020B0604020202020204" pitchFamily="34" charset="0"/>
              </a:rPr>
              <a:t>C</a:t>
            </a:r>
            <a:r>
              <a:rPr lang="en-US" sz="1800" b="0" i="0" dirty="0">
                <a:solidFill>
                  <a:srgbClr val="231F20"/>
                </a:solidFill>
                <a:effectLst/>
                <a:latin typeface="Arial" panose="020B0604020202020204" pitchFamily="34" charset="0"/>
                <a:cs typeface="Arial" panose="020B0604020202020204" pitchFamily="34" charset="0"/>
              </a:rPr>
              <a:t>hurches should never withhold Social Security taxes from clergy or pay an employer share of Social Security taxes for clergy. However, clergy who have elected to have Federal income taxes withheld may have additional tax amounts withheld to prepay their estimated self-employment tax liability.</a:t>
            </a:r>
          </a:p>
          <a:p>
            <a:pPr lvl="5"/>
            <a:endParaRPr lang="en-US" dirty="0"/>
          </a:p>
        </p:txBody>
      </p:sp>
      <p:pic>
        <p:nvPicPr>
          <p:cNvPr id="1026" name="Picture 2" descr="Income Taxes – Filing Procedures for City, State, Federal">
            <a:extLst>
              <a:ext uri="{FF2B5EF4-FFF2-40B4-BE49-F238E27FC236}">
                <a16:creationId xmlns:a16="http://schemas.microsoft.com/office/drawing/2014/main" id="{339CC1F2-2046-B447-B1A5-CCC6568142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5268" y="273217"/>
            <a:ext cx="2178687" cy="14498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1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439505" cy="851276"/>
          </a:xfrm>
        </p:spPr>
        <p:txBody>
          <a:bodyPr>
            <a:norm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68224" y="1253330"/>
            <a:ext cx="9326880" cy="5365583"/>
          </a:xfrm>
        </p:spPr>
        <p:txBody>
          <a:bodyPr>
            <a:noAutofit/>
          </a:bodyPr>
          <a:lstStyle/>
          <a:p>
            <a:pPr marL="0" indent="0">
              <a:buNone/>
            </a:pPr>
            <a:endParaRPr lang="en-US" sz="1800" b="1" dirty="0">
              <a:solidFill>
                <a:srgbClr val="231F20"/>
              </a:solidFill>
              <a:latin typeface="Arial" panose="020B0604020202020204" pitchFamily="34" charset="0"/>
              <a:cs typeface="Arial" panose="020B0604020202020204" pitchFamily="34" charset="0"/>
            </a:endParaRPr>
          </a:p>
          <a:p>
            <a:pPr marL="0" indent="0">
              <a:buNone/>
            </a:pPr>
            <a:r>
              <a:rPr lang="en-US" sz="1800" b="1" dirty="0">
                <a:solidFill>
                  <a:srgbClr val="231F20"/>
                </a:solidFill>
                <a:latin typeface="Arial" panose="020B0604020202020204" pitchFamily="34" charset="0"/>
                <a:cs typeface="Arial" panose="020B0604020202020204" pitchFamily="34" charset="0"/>
              </a:rPr>
              <a:t>Federal and State Income Tax Withholding:</a:t>
            </a:r>
          </a:p>
          <a:p>
            <a:r>
              <a:rPr lang="en-US" sz="1800" dirty="0">
                <a:solidFill>
                  <a:srgbClr val="231F20"/>
                </a:solidFill>
                <a:latin typeface="Arial" panose="020B0604020202020204" pitchFamily="34" charset="0"/>
                <a:cs typeface="Arial" panose="020B0604020202020204" pitchFamily="34" charset="0"/>
              </a:rPr>
              <a:t>There is no mandatory withholding of Federal and state income taxes for clergy. However, Federal and state income taxes may be withheld at the request of the clergyperson.   Amounts withheld should be reported in Boxes 2 and 17 of Form W-2 as applicable.</a:t>
            </a:r>
          </a:p>
          <a:p>
            <a:pPr marL="0" indent="0">
              <a:buNone/>
            </a:pPr>
            <a:endParaRPr lang="en-US" sz="1800" b="1" i="0" dirty="0">
              <a:solidFill>
                <a:srgbClr val="231F20"/>
              </a:solidFill>
              <a:effectLst/>
              <a:latin typeface="Arial" panose="020B0604020202020204" pitchFamily="34" charset="0"/>
              <a:cs typeface="Arial" panose="020B0604020202020204" pitchFamily="34" charset="0"/>
            </a:endParaRPr>
          </a:p>
          <a:p>
            <a:pPr marL="0" indent="0">
              <a:buNone/>
            </a:pPr>
            <a:r>
              <a:rPr lang="en-US" sz="1800" b="1" i="0" dirty="0">
                <a:solidFill>
                  <a:srgbClr val="231F20"/>
                </a:solidFill>
                <a:effectLst/>
                <a:latin typeface="Arial" panose="020B0604020202020204" pitchFamily="34" charset="0"/>
                <a:cs typeface="Arial" panose="020B0604020202020204" pitchFamily="34" charset="0"/>
              </a:rPr>
              <a:t>Housing Allowances:</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Housing allowances must be approved prospectively (before the income is earned) and may be increased without a corresponding increase in the pastor’s total compensation.</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Clergy housing allowances or the fair rental value of a church-provided parsonage, </a:t>
            </a:r>
            <a:r>
              <a:rPr lang="en-US" sz="1800" b="0" i="0" u="sng" dirty="0">
                <a:solidFill>
                  <a:srgbClr val="231F20"/>
                </a:solidFill>
                <a:effectLst/>
                <a:latin typeface="Arial" panose="020B0604020202020204" pitchFamily="34" charset="0"/>
                <a:cs typeface="Arial" panose="020B0604020202020204" pitchFamily="34" charset="0"/>
              </a:rPr>
              <a:t>must be included </a:t>
            </a:r>
            <a:r>
              <a:rPr lang="en-US" sz="1800" b="0" i="0" dirty="0">
                <a:solidFill>
                  <a:srgbClr val="231F20"/>
                </a:solidFill>
                <a:effectLst/>
                <a:latin typeface="Arial" panose="020B0604020202020204" pitchFamily="34" charset="0"/>
                <a:cs typeface="Arial" panose="020B0604020202020204" pitchFamily="34" charset="0"/>
              </a:rPr>
              <a:t>in income when calculating self-employment Social Security taxes. </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Housing allowances received by clergy in excess of actual qualified housing expenses incurred should be reported by clergy as other income on Line 21 of Form 1040.</a:t>
            </a:r>
          </a:p>
          <a:p>
            <a:pPr algn="l">
              <a:buFont typeface="Arial" panose="020B0604020202020204" pitchFamily="34" charset="0"/>
              <a:buChar char="•"/>
            </a:pPr>
            <a:r>
              <a:rPr lang="en-US" sz="1800" b="0" i="0" dirty="0">
                <a:solidFill>
                  <a:srgbClr val="231F20"/>
                </a:solidFill>
                <a:effectLst/>
                <a:latin typeface="Arial" panose="020B0604020202020204" pitchFamily="34" charset="0"/>
                <a:cs typeface="Arial" panose="020B0604020202020204" pitchFamily="34" charset="0"/>
              </a:rPr>
              <a:t>Pension payments paid by Wespath are designated as a housing allowance for retired clergy. However, these payments do not qualify as a housing allowance for surviving spouses of retired clergy.</a:t>
            </a:r>
          </a:p>
        </p:txBody>
      </p:sp>
    </p:spTree>
    <p:extLst>
      <p:ext uri="{BB962C8B-B14F-4D97-AF65-F5344CB8AC3E}">
        <p14:creationId xmlns:p14="http://schemas.microsoft.com/office/powerpoint/2010/main" val="2517339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439505" cy="851276"/>
          </a:xfrm>
        </p:spPr>
        <p:txBody>
          <a:bodyPr>
            <a:norm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89560" y="1216404"/>
            <a:ext cx="9326880" cy="5365583"/>
          </a:xfrm>
        </p:spPr>
        <p:txBody>
          <a:bodyPr>
            <a:noAutofit/>
          </a:bodyPr>
          <a:lstStyle/>
          <a:p>
            <a:pPr marL="0" indent="0">
              <a:buNone/>
            </a:pPr>
            <a:r>
              <a:rPr lang="en-US" sz="1800" b="1" dirty="0">
                <a:solidFill>
                  <a:srgbClr val="231F20"/>
                </a:solidFill>
                <a:latin typeface="Arial" panose="020B0604020202020204" pitchFamily="34" charset="0"/>
                <a:cs typeface="Arial" panose="020B0604020202020204" pitchFamily="34" charset="0"/>
              </a:rPr>
              <a:t>Professional Expenses:</a:t>
            </a:r>
          </a:p>
          <a:p>
            <a:r>
              <a:rPr lang="en-US" sz="1800" dirty="0">
                <a:solidFill>
                  <a:srgbClr val="231F20"/>
                </a:solidFill>
                <a:latin typeface="Arial" panose="020B0604020202020204" pitchFamily="34" charset="0"/>
                <a:cs typeface="Arial" panose="020B0604020202020204" pitchFamily="34" charset="0"/>
              </a:rPr>
              <a:t>Professional expenses paid to clergy under the </a:t>
            </a:r>
            <a:r>
              <a:rPr lang="en-US" sz="1800" u="sng" dirty="0">
                <a:solidFill>
                  <a:srgbClr val="231F20"/>
                </a:solidFill>
                <a:latin typeface="Arial" panose="020B0604020202020204" pitchFamily="34" charset="0"/>
                <a:cs typeface="Arial" panose="020B0604020202020204" pitchFamily="34" charset="0"/>
              </a:rPr>
              <a:t>accountable reimbursement method </a:t>
            </a:r>
            <a:r>
              <a:rPr lang="en-US" sz="1800" dirty="0">
                <a:solidFill>
                  <a:srgbClr val="231F20"/>
                </a:solidFill>
                <a:latin typeface="Arial" panose="020B0604020202020204" pitchFamily="34" charset="0"/>
                <a:cs typeface="Arial" panose="020B0604020202020204" pitchFamily="34" charset="0"/>
              </a:rPr>
              <a:t>are </a:t>
            </a:r>
            <a:r>
              <a:rPr lang="en-US" sz="1800" u="sng" dirty="0">
                <a:solidFill>
                  <a:srgbClr val="231F20"/>
                </a:solidFill>
                <a:latin typeface="Arial" panose="020B0604020202020204" pitchFamily="34" charset="0"/>
                <a:cs typeface="Arial" panose="020B0604020202020204" pitchFamily="34" charset="0"/>
              </a:rPr>
              <a:t>not</a:t>
            </a:r>
            <a:r>
              <a:rPr lang="en-US" sz="1800" dirty="0">
                <a:solidFill>
                  <a:srgbClr val="231F20"/>
                </a:solidFill>
                <a:latin typeface="Arial" panose="020B0604020202020204" pitchFamily="34" charset="0"/>
                <a:cs typeface="Arial" panose="020B0604020202020204" pitchFamily="34" charset="0"/>
              </a:rPr>
              <a:t> taxable and should not be reported on Form W-2. </a:t>
            </a:r>
          </a:p>
          <a:p>
            <a:r>
              <a:rPr lang="en-US" sz="1800" dirty="0">
                <a:solidFill>
                  <a:srgbClr val="231F20"/>
                </a:solidFill>
                <a:latin typeface="Arial" panose="020B0604020202020204" pitchFamily="34" charset="0"/>
                <a:cs typeface="Arial" panose="020B0604020202020204" pitchFamily="34" charset="0"/>
              </a:rPr>
              <a:t>Professional expenses paid to clergy under the </a:t>
            </a:r>
            <a:r>
              <a:rPr lang="en-US" sz="1800" u="sng" dirty="0">
                <a:solidFill>
                  <a:srgbClr val="231F20"/>
                </a:solidFill>
                <a:latin typeface="Arial" panose="020B0604020202020204" pitchFamily="34" charset="0"/>
                <a:cs typeface="Arial" panose="020B0604020202020204" pitchFamily="34" charset="0"/>
              </a:rPr>
              <a:t>allowance method</a:t>
            </a:r>
            <a:r>
              <a:rPr lang="en-US" sz="1800" dirty="0">
                <a:solidFill>
                  <a:srgbClr val="231F20"/>
                </a:solidFill>
                <a:latin typeface="Arial" panose="020B0604020202020204" pitchFamily="34" charset="0"/>
                <a:cs typeface="Arial" panose="020B0604020202020204" pitchFamily="34" charset="0"/>
              </a:rPr>
              <a:t> </a:t>
            </a:r>
            <a:r>
              <a:rPr lang="en-US" sz="1800" u="sng" dirty="0">
                <a:solidFill>
                  <a:srgbClr val="231F20"/>
                </a:solidFill>
                <a:latin typeface="Arial" panose="020B0604020202020204" pitchFamily="34" charset="0"/>
                <a:cs typeface="Arial" panose="020B0604020202020204" pitchFamily="34" charset="0"/>
              </a:rPr>
              <a:t>are</a:t>
            </a:r>
            <a:r>
              <a:rPr lang="en-US" sz="1800" dirty="0">
                <a:solidFill>
                  <a:srgbClr val="231F20"/>
                </a:solidFill>
                <a:latin typeface="Arial" panose="020B0604020202020204" pitchFamily="34" charset="0"/>
                <a:cs typeface="Arial" panose="020B0604020202020204" pitchFamily="34" charset="0"/>
              </a:rPr>
              <a:t> taxable and must be reported as wages in Box 1 of Form W-2. </a:t>
            </a:r>
          </a:p>
          <a:p>
            <a:r>
              <a:rPr lang="en-US" sz="1800" dirty="0">
                <a:solidFill>
                  <a:srgbClr val="231F20"/>
                </a:solidFill>
                <a:latin typeface="Arial" panose="020B0604020202020204" pitchFamily="34" charset="0"/>
                <a:cs typeface="Arial" panose="020B0604020202020204" pitchFamily="34" charset="0"/>
              </a:rPr>
              <a:t>Churches should not pay unused reimbursement amounts at the end of the year to avoid the possibility of the reimbursement being treated as a taxable allowance.</a:t>
            </a:r>
          </a:p>
          <a:p>
            <a:pPr marL="0" indent="0">
              <a:buNone/>
            </a:pPr>
            <a:endParaRPr lang="en-US" sz="1800" dirty="0">
              <a:solidFill>
                <a:srgbClr val="231F20"/>
              </a:solidFill>
              <a:latin typeface="Arial" panose="020B0604020202020204" pitchFamily="34" charset="0"/>
              <a:cs typeface="Arial" panose="020B0604020202020204" pitchFamily="34" charset="0"/>
            </a:endParaRPr>
          </a:p>
          <a:p>
            <a:r>
              <a:rPr lang="en-US" sz="1800" i="1" dirty="0">
                <a:solidFill>
                  <a:srgbClr val="231F20"/>
                </a:solidFill>
                <a:latin typeface="Arial" panose="020B0604020202020204" pitchFamily="34" charset="0"/>
                <a:cs typeface="Arial" panose="020B0604020202020204" pitchFamily="34" charset="0"/>
              </a:rPr>
              <a:t>Example 1:  Church reimburses pastor for amounts spent on church-related activities in accordance with Professional Fees budget of $6,000 per year.  Reimbursements are only made upon submission by pastor of a written request with supporting receipts.  </a:t>
            </a:r>
            <a:r>
              <a:rPr lang="en-US" sz="1800" i="1" u="sng" dirty="0">
                <a:solidFill>
                  <a:srgbClr val="231F20"/>
                </a:solidFill>
                <a:latin typeface="Arial" panose="020B0604020202020204" pitchFamily="34" charset="0"/>
                <a:cs typeface="Arial" panose="020B0604020202020204" pitchFamily="34" charset="0"/>
              </a:rPr>
              <a:t>Payment is not taxable to clergy. </a:t>
            </a:r>
          </a:p>
          <a:p>
            <a:r>
              <a:rPr lang="en-US" sz="1800" i="1" dirty="0">
                <a:solidFill>
                  <a:srgbClr val="231F20"/>
                </a:solidFill>
                <a:latin typeface="Arial" panose="020B0604020202020204" pitchFamily="34" charset="0"/>
                <a:cs typeface="Arial" panose="020B0604020202020204" pitchFamily="34" charset="0"/>
              </a:rPr>
              <a:t>Example 2:  Church pays pastor an allowance of $500 per month for amounts spent on church-related activities in accordance with Professional Fees budget of $6,000 per year.  Church does not require supporting documentation for amounts spent.  </a:t>
            </a:r>
            <a:r>
              <a:rPr lang="en-US" sz="1800" i="1" u="sng" dirty="0">
                <a:solidFill>
                  <a:srgbClr val="231F20"/>
                </a:solidFill>
                <a:latin typeface="Arial" panose="020B0604020202020204" pitchFamily="34" charset="0"/>
                <a:cs typeface="Arial" panose="020B0604020202020204" pitchFamily="34" charset="0"/>
              </a:rPr>
              <a:t>Payment is taxable to clergy. </a:t>
            </a:r>
          </a:p>
          <a:p>
            <a:endParaRPr lang="en-US" sz="1800" i="1" u="sng" dirty="0">
              <a:solidFill>
                <a:srgbClr val="231F20"/>
              </a:solidFill>
              <a:latin typeface="Arial" panose="020B0604020202020204" pitchFamily="34" charset="0"/>
              <a:cs typeface="Arial" panose="020B0604020202020204" pitchFamily="34" charset="0"/>
            </a:endParaRPr>
          </a:p>
          <a:p>
            <a:pPr marL="0" indent="0" algn="l">
              <a:buNone/>
            </a:pPr>
            <a:r>
              <a:rPr lang="en-US" sz="1800" b="1" i="0" dirty="0">
                <a:solidFill>
                  <a:srgbClr val="231F20"/>
                </a:solidFill>
                <a:effectLst/>
                <a:latin typeface="Arial" panose="020B0604020202020204" pitchFamily="34" charset="0"/>
                <a:cs typeface="Arial" panose="020B0604020202020204" pitchFamily="34" charset="0"/>
              </a:rPr>
              <a:t> </a:t>
            </a:r>
            <a:endParaRPr lang="en-US" sz="1800" b="0" i="0" dirty="0">
              <a:solidFill>
                <a:srgbClr val="231F20"/>
              </a:solidFill>
              <a:effectLst/>
              <a:latin typeface="Arial" panose="020B0604020202020204" pitchFamily="34" charset="0"/>
              <a:cs typeface="Arial" panose="020B0604020202020204" pitchFamily="34" charset="0"/>
            </a:endParaRPr>
          </a:p>
        </p:txBody>
      </p:sp>
      <p:pic>
        <p:nvPicPr>
          <p:cNvPr id="2050" name="Picture 2" descr="How Income Taxes Work | HowStuffWorks">
            <a:extLst>
              <a:ext uri="{FF2B5EF4-FFF2-40B4-BE49-F238E27FC236}">
                <a16:creationId xmlns:a16="http://schemas.microsoft.com/office/drawing/2014/main" id="{FFF5CB98-5D52-5641-A3B5-636E451E9E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5834" y="5856931"/>
            <a:ext cx="1504338" cy="10010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9007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938706" cy="851276"/>
          </a:xfrm>
        </p:spPr>
        <p:txBody>
          <a:bodyPr>
            <a:no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07264" y="1253330"/>
            <a:ext cx="9521952" cy="5365583"/>
          </a:xfrm>
        </p:spPr>
        <p:txBody>
          <a:bodyPr>
            <a:noAutofit/>
          </a:bodyPr>
          <a:lstStyle/>
          <a:p>
            <a:pPr marL="0" indent="0">
              <a:buNone/>
            </a:pPr>
            <a:r>
              <a:rPr lang="en-US" sz="1800" b="1" dirty="0">
                <a:solidFill>
                  <a:srgbClr val="231F20"/>
                </a:solidFill>
                <a:latin typeface="Arial" panose="020B0604020202020204" pitchFamily="34" charset="0"/>
                <a:cs typeface="Arial" panose="020B0604020202020204" pitchFamily="34" charset="0"/>
              </a:rPr>
              <a:t>United Methodist Personal Investment Plan (UMPIP) Contributions:</a:t>
            </a:r>
          </a:p>
          <a:p>
            <a:pPr>
              <a:lnSpc>
                <a:spcPct val="110000"/>
              </a:lnSpc>
            </a:pPr>
            <a:r>
              <a:rPr lang="en-US" sz="1800" dirty="0">
                <a:solidFill>
                  <a:srgbClr val="231F20"/>
                </a:solidFill>
                <a:latin typeface="Arial" panose="020B0604020202020204" pitchFamily="34" charset="0"/>
                <a:cs typeface="Arial" panose="020B0604020202020204" pitchFamily="34" charset="0"/>
              </a:rPr>
              <a:t>Salary reduction contributions to 403(b) church plans, such as UMPIP, are </a:t>
            </a:r>
            <a:r>
              <a:rPr lang="en-US" sz="1800" u="sng" dirty="0">
                <a:solidFill>
                  <a:srgbClr val="231F20"/>
                </a:solidFill>
                <a:latin typeface="Arial" panose="020B0604020202020204" pitchFamily="34" charset="0"/>
                <a:cs typeface="Arial" panose="020B0604020202020204" pitchFamily="34" charset="0"/>
              </a:rPr>
              <a:t>not</a:t>
            </a:r>
            <a:r>
              <a:rPr lang="en-US" sz="1800" dirty="0">
                <a:solidFill>
                  <a:srgbClr val="231F20"/>
                </a:solidFill>
                <a:latin typeface="Arial" panose="020B0604020202020204" pitchFamily="34" charset="0"/>
                <a:cs typeface="Arial" panose="020B0604020202020204" pitchFamily="34" charset="0"/>
              </a:rPr>
              <a:t> subject to self-employment tax. This rule does not apply to lay employee contributions to 403(b) church plans.</a:t>
            </a:r>
          </a:p>
          <a:p>
            <a:pPr marL="0" indent="0" algn="l">
              <a:lnSpc>
                <a:spcPct val="110000"/>
              </a:lnSpc>
              <a:buNone/>
            </a:pPr>
            <a:r>
              <a:rPr lang="en-US" sz="1800" b="1" dirty="0">
                <a:solidFill>
                  <a:srgbClr val="231F20"/>
                </a:solidFill>
                <a:latin typeface="Arial" panose="020B0604020202020204" pitchFamily="34" charset="0"/>
                <a:cs typeface="Arial" panose="020B0604020202020204" pitchFamily="34" charset="0"/>
              </a:rPr>
              <a:t>Salary Reduction in Lieu of Tithing:</a:t>
            </a:r>
          </a:p>
          <a:p>
            <a:pPr algn="l">
              <a:lnSpc>
                <a:spcPct val="110000"/>
              </a:lnSpc>
            </a:pPr>
            <a:r>
              <a:rPr lang="en-US" sz="1800" dirty="0">
                <a:solidFill>
                  <a:srgbClr val="231F20"/>
                </a:solidFill>
                <a:latin typeface="Arial" panose="020B0604020202020204" pitchFamily="34" charset="0"/>
                <a:cs typeface="Arial" panose="020B0604020202020204" pitchFamily="34" charset="0"/>
              </a:rPr>
              <a:t>Pastors should not reduce their salary to tithe or make other gifts to the church to obtain tax advantages because of concerns related to constructive receipt, the availability of itemized deductions for charitable contributions, the reduction of pension benefits, irrevocable refusal to accept salary, permanent loss of compensation, &amp; theological issues.</a:t>
            </a:r>
          </a:p>
          <a:p>
            <a:pPr marL="0" indent="0" algn="l">
              <a:lnSpc>
                <a:spcPct val="110000"/>
              </a:lnSpc>
              <a:buNone/>
            </a:pPr>
            <a:r>
              <a:rPr lang="en-US" sz="1800" b="1" dirty="0">
                <a:solidFill>
                  <a:srgbClr val="231F20"/>
                </a:solidFill>
                <a:latin typeface="Arial" panose="020B0604020202020204" pitchFamily="34" charset="0"/>
                <a:cs typeface="Arial" panose="020B0604020202020204" pitchFamily="34" charset="0"/>
              </a:rPr>
              <a:t>Spousal Travel Expenses:</a:t>
            </a:r>
          </a:p>
          <a:p>
            <a:pPr algn="l">
              <a:lnSpc>
                <a:spcPct val="110000"/>
              </a:lnSpc>
            </a:pPr>
            <a:r>
              <a:rPr lang="en-US" sz="1800" dirty="0">
                <a:solidFill>
                  <a:srgbClr val="231F20"/>
                </a:solidFill>
                <a:latin typeface="Arial" panose="020B0604020202020204" pitchFamily="34" charset="0"/>
                <a:cs typeface="Arial" panose="020B0604020202020204" pitchFamily="34" charset="0"/>
              </a:rPr>
              <a:t>In most instances, clergy spousal travel expenses are not considered deductible business expenses. In addition, reimbursement of such expenses is generally considered compensation and therefore taxable income to the pastor reported in Box 1 of Form W-2.</a:t>
            </a:r>
          </a:p>
          <a:p>
            <a:pPr lvl="5"/>
            <a:endParaRPr lang="en-US" dirty="0"/>
          </a:p>
        </p:txBody>
      </p:sp>
    </p:spTree>
    <p:extLst>
      <p:ext uri="{BB962C8B-B14F-4D97-AF65-F5344CB8AC3E}">
        <p14:creationId xmlns:p14="http://schemas.microsoft.com/office/powerpoint/2010/main" val="1901954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82" y="152400"/>
            <a:ext cx="8229600" cy="944562"/>
          </a:xfrm>
        </p:spPr>
        <p:txBody>
          <a:bodyPr>
            <a:noAutofit/>
          </a:bodyPr>
          <a:lstStyle/>
          <a:p>
            <a:r>
              <a:rPr lang="en-US" b="1" dirty="0">
                <a:latin typeface="Arial" pitchFamily="34" charset="0"/>
                <a:cs typeface="Arial" pitchFamily="34" charset="0"/>
              </a:rPr>
              <a:t>Agenda	</a:t>
            </a:r>
          </a:p>
        </p:txBody>
      </p:sp>
      <p:sp>
        <p:nvSpPr>
          <p:cNvPr id="3" name="Content Placeholder 2"/>
          <p:cNvSpPr>
            <a:spLocks noGrp="1"/>
          </p:cNvSpPr>
          <p:nvPr>
            <p:ph idx="1"/>
          </p:nvPr>
        </p:nvSpPr>
        <p:spPr>
          <a:xfrm>
            <a:off x="629082" y="1468438"/>
            <a:ext cx="3810000" cy="5137150"/>
          </a:xfrm>
        </p:spPr>
        <p:txBody>
          <a:bodyPr>
            <a:noAutofit/>
          </a:bodyPr>
          <a:lstStyle/>
          <a:p>
            <a:pPr marL="0" indent="0">
              <a:lnSpc>
                <a:spcPct val="90000"/>
              </a:lnSpc>
              <a:buNone/>
              <a:defRPr/>
            </a:pPr>
            <a:r>
              <a:rPr lang="en-US" sz="2400" u="sng" dirty="0">
                <a:latin typeface="Arial" pitchFamily="34" charset="0"/>
                <a:cs typeface="Arial" pitchFamily="34" charset="0"/>
              </a:rPr>
              <a:t>Church Taxes:</a:t>
            </a:r>
          </a:p>
          <a:p>
            <a:pPr>
              <a:lnSpc>
                <a:spcPct val="90000"/>
              </a:lnSpc>
              <a:defRPr/>
            </a:pPr>
            <a:r>
              <a:rPr lang="en-US" sz="2400" dirty="0">
                <a:latin typeface="Arial" pitchFamily="34" charset="0"/>
                <a:cs typeface="Arial" pitchFamily="34" charset="0"/>
              </a:rPr>
              <a:t>Tax Exempt Status</a:t>
            </a:r>
          </a:p>
          <a:p>
            <a:pPr>
              <a:lnSpc>
                <a:spcPct val="90000"/>
              </a:lnSpc>
              <a:defRPr/>
            </a:pPr>
            <a:r>
              <a:rPr lang="en-US" sz="2400" dirty="0">
                <a:latin typeface="Arial" pitchFamily="34" charset="0"/>
                <a:cs typeface="Arial" pitchFamily="34" charset="0"/>
              </a:rPr>
              <a:t>Employment Taxes</a:t>
            </a:r>
          </a:p>
          <a:p>
            <a:pPr>
              <a:lnSpc>
                <a:spcPct val="90000"/>
              </a:lnSpc>
              <a:defRPr/>
            </a:pPr>
            <a:r>
              <a:rPr lang="en-US" sz="2400" dirty="0">
                <a:latin typeface="Arial" pitchFamily="34" charset="0"/>
                <a:cs typeface="Arial" pitchFamily="34" charset="0"/>
              </a:rPr>
              <a:t>Reporting &amp; Remittance</a:t>
            </a:r>
          </a:p>
          <a:p>
            <a:pPr>
              <a:lnSpc>
                <a:spcPct val="90000"/>
              </a:lnSpc>
              <a:defRPr/>
            </a:pPr>
            <a:r>
              <a:rPr lang="en-US" sz="2400" dirty="0">
                <a:latin typeface="Arial" pitchFamily="34" charset="0"/>
                <a:cs typeface="Arial" pitchFamily="34" charset="0"/>
              </a:rPr>
              <a:t>Form 941 Instructions</a:t>
            </a:r>
          </a:p>
          <a:p>
            <a:pPr>
              <a:lnSpc>
                <a:spcPct val="90000"/>
              </a:lnSpc>
              <a:defRPr/>
            </a:pPr>
            <a:r>
              <a:rPr lang="en-US" sz="2400" dirty="0">
                <a:latin typeface="Arial" pitchFamily="34" charset="0"/>
                <a:cs typeface="Arial" pitchFamily="34" charset="0"/>
              </a:rPr>
              <a:t>Clergy example of W-2 </a:t>
            </a:r>
          </a:p>
          <a:p>
            <a:pPr>
              <a:lnSpc>
                <a:spcPct val="90000"/>
              </a:lnSpc>
              <a:defRPr/>
            </a:pPr>
            <a:r>
              <a:rPr lang="en-US" sz="2400" dirty="0">
                <a:latin typeface="Arial" pitchFamily="34" charset="0"/>
                <a:cs typeface="Arial" pitchFamily="34" charset="0"/>
              </a:rPr>
              <a:t>Housing Allowances / Housing Exclusions</a:t>
            </a:r>
          </a:p>
          <a:p>
            <a:pPr>
              <a:defRPr/>
            </a:pPr>
            <a:r>
              <a:rPr lang="en-US" sz="2400" dirty="0">
                <a:latin typeface="Arial" pitchFamily="34" charset="0"/>
                <a:cs typeface="Arial" pitchFamily="34" charset="0"/>
              </a:rPr>
              <a:t>Rental of Property</a:t>
            </a:r>
          </a:p>
        </p:txBody>
      </p:sp>
      <p:sp>
        <p:nvSpPr>
          <p:cNvPr id="5" name="Content Placeholder 2"/>
          <p:cNvSpPr txBox="1">
            <a:spLocks/>
          </p:cNvSpPr>
          <p:nvPr/>
        </p:nvSpPr>
        <p:spPr>
          <a:xfrm>
            <a:off x="4412844" y="1468438"/>
            <a:ext cx="4495800" cy="4525963"/>
          </a:xfrm>
          <a:prstGeom prst="rect">
            <a:avLst/>
          </a:prstGeom>
        </p:spPr>
        <p:txBody>
          <a:bodyPr vert="horz" lIns="91440" tIns="45720" rIns="91440" bIns="45720" rtlCol="0">
            <a:normAutofit/>
          </a:bodyPr>
          <a:lstStyle/>
          <a:p>
            <a:pPr>
              <a:spcBef>
                <a:spcPct val="20000"/>
              </a:spcBef>
              <a:defRPr/>
            </a:pPr>
            <a:r>
              <a:rPr lang="en-US" sz="2200" u="sng" dirty="0">
                <a:latin typeface="Arial" pitchFamily="34" charset="0"/>
                <a:cs typeface="Arial" pitchFamily="34" charset="0"/>
              </a:rPr>
              <a:t>Clergy Taxes:</a:t>
            </a:r>
          </a:p>
          <a:p>
            <a:pPr marL="342900" indent="-342900">
              <a:spcBef>
                <a:spcPct val="20000"/>
              </a:spcBef>
              <a:buFont typeface="Arial" pitchFamily="34" charset="0"/>
              <a:buChar char="•"/>
              <a:defRPr/>
            </a:pPr>
            <a:r>
              <a:rPr lang="en-US" sz="2200" dirty="0">
                <a:latin typeface="Arial" pitchFamily="34" charset="0"/>
                <a:cs typeface="Arial" pitchFamily="34" charset="0"/>
              </a:rPr>
              <a:t>Form W-2</a:t>
            </a:r>
          </a:p>
          <a:p>
            <a:pPr marL="342900" indent="-342900">
              <a:spcBef>
                <a:spcPct val="20000"/>
              </a:spcBef>
              <a:buFont typeface="Arial" pitchFamily="34" charset="0"/>
              <a:buChar char="•"/>
              <a:defRPr/>
            </a:pPr>
            <a:r>
              <a:rPr lang="en-US" sz="2200" dirty="0">
                <a:latin typeface="Arial" pitchFamily="34" charset="0"/>
                <a:cs typeface="Arial" pitchFamily="34" charset="0"/>
              </a:rPr>
              <a:t>Employment Status</a:t>
            </a:r>
          </a:p>
          <a:p>
            <a:pPr marL="342900" indent="-342900">
              <a:spcBef>
                <a:spcPct val="20000"/>
              </a:spcBef>
              <a:buFont typeface="Arial" pitchFamily="34" charset="0"/>
              <a:buChar char="•"/>
              <a:defRPr/>
            </a:pPr>
            <a:r>
              <a:rPr lang="en-US" sz="2200" dirty="0">
                <a:latin typeface="Arial" pitchFamily="34" charset="0"/>
                <a:cs typeface="Arial" pitchFamily="34" charset="0"/>
              </a:rPr>
              <a:t>Federal &amp; State withholdings</a:t>
            </a:r>
          </a:p>
          <a:p>
            <a:pPr marL="342900" indent="-342900">
              <a:spcBef>
                <a:spcPct val="20000"/>
              </a:spcBef>
              <a:buFont typeface="Arial" pitchFamily="34" charset="0"/>
              <a:buChar char="•"/>
              <a:defRPr/>
            </a:pPr>
            <a:r>
              <a:rPr lang="en-US" sz="2200" dirty="0">
                <a:latin typeface="Arial" pitchFamily="34" charset="0"/>
                <a:cs typeface="Arial" pitchFamily="34" charset="0"/>
              </a:rPr>
              <a:t>Housing Allowances</a:t>
            </a:r>
          </a:p>
          <a:p>
            <a:pPr marL="342900" indent="-342900">
              <a:spcBef>
                <a:spcPct val="20000"/>
              </a:spcBef>
              <a:buFont typeface="Arial" pitchFamily="34" charset="0"/>
              <a:buChar char="•"/>
              <a:defRPr/>
            </a:pPr>
            <a:r>
              <a:rPr lang="en-US" sz="2200" dirty="0">
                <a:latin typeface="Arial" pitchFamily="34" charset="0"/>
                <a:cs typeface="Arial" pitchFamily="34" charset="0"/>
              </a:rPr>
              <a:t>Professional Expenses</a:t>
            </a:r>
          </a:p>
          <a:p>
            <a:pPr marL="342900" indent="-342900">
              <a:spcBef>
                <a:spcPct val="20000"/>
              </a:spcBef>
              <a:buFont typeface="Arial" pitchFamily="34" charset="0"/>
              <a:buChar char="•"/>
              <a:defRPr/>
            </a:pPr>
            <a:r>
              <a:rPr lang="en-US" sz="2200" dirty="0">
                <a:latin typeface="Arial" pitchFamily="34" charset="0"/>
                <a:cs typeface="Arial" pitchFamily="34" charset="0"/>
              </a:rPr>
              <a:t>UMPIP Contributions</a:t>
            </a:r>
          </a:p>
          <a:p>
            <a:pPr marL="342900" indent="-342900">
              <a:spcBef>
                <a:spcPct val="20000"/>
              </a:spcBef>
              <a:buFont typeface="Arial" pitchFamily="34" charset="0"/>
              <a:buChar char="•"/>
              <a:defRPr/>
            </a:pPr>
            <a:r>
              <a:rPr lang="en-US" sz="2200" dirty="0">
                <a:latin typeface="Arial" pitchFamily="34" charset="0"/>
                <a:cs typeface="Arial" pitchFamily="34" charset="0"/>
              </a:rPr>
              <a:t>Salary Reductions</a:t>
            </a:r>
          </a:p>
          <a:p>
            <a:pPr marL="342900" indent="-342900">
              <a:spcBef>
                <a:spcPct val="20000"/>
              </a:spcBef>
              <a:buFont typeface="Arial" pitchFamily="34" charset="0"/>
              <a:buChar char="•"/>
              <a:defRPr/>
            </a:pPr>
            <a:r>
              <a:rPr lang="en-US" sz="2200" dirty="0">
                <a:latin typeface="Arial" pitchFamily="34" charset="0"/>
                <a:cs typeface="Arial" pitchFamily="34" charset="0"/>
              </a:rPr>
              <a:t>Spousal Travel</a:t>
            </a:r>
          </a:p>
          <a:p>
            <a:pPr marL="342900" indent="-342900">
              <a:spcBef>
                <a:spcPct val="20000"/>
              </a:spcBef>
              <a:buFont typeface="Arial" pitchFamily="34" charset="0"/>
              <a:buChar char="•"/>
              <a:defRPr/>
            </a:pPr>
            <a:r>
              <a:rPr lang="en-US" sz="2200" dirty="0">
                <a:latin typeface="Arial" pitchFamily="34" charset="0"/>
                <a:cs typeface="Arial" pitchFamily="34" charset="0"/>
              </a:rPr>
              <a:t>Other Church-related Income</a:t>
            </a:r>
          </a:p>
          <a:p>
            <a:pPr>
              <a:lnSpc>
                <a:spcPct val="90000"/>
              </a:lnSpc>
              <a:spcBef>
                <a:spcPct val="20000"/>
              </a:spcBef>
              <a:defRPr/>
            </a:pPr>
            <a:endParaRPr lang="en-US" sz="2200" dirty="0">
              <a:latin typeface="Arial" pitchFamily="34" charset="0"/>
              <a:cs typeface="Arial" pitchFamily="34" charset="0"/>
            </a:endParaRPr>
          </a:p>
          <a:p>
            <a:pPr marL="342900" indent="-342900">
              <a:spcBef>
                <a:spcPct val="20000"/>
              </a:spcBef>
              <a:buFont typeface="Arial" pitchFamily="34" charset="0"/>
              <a:buChar char="•"/>
              <a:defRPr/>
            </a:pPr>
            <a:endParaRPr lang="en-US" sz="2400" dirty="0">
              <a:latin typeface="Arial" pitchFamily="34" charset="0"/>
              <a:cs typeface="Arial" pitchFamily="34" charset="0"/>
            </a:endParaRPr>
          </a:p>
        </p:txBody>
      </p:sp>
      <p:pic>
        <p:nvPicPr>
          <p:cNvPr id="6" name="Picture 5"/>
          <p:cNvPicPr>
            <a:picLocks noChangeAspect="1"/>
          </p:cNvPicPr>
          <p:nvPr/>
        </p:nvPicPr>
        <p:blipFill>
          <a:blip r:embed="rId2"/>
          <a:stretch>
            <a:fillRect/>
          </a:stretch>
        </p:blipFill>
        <p:spPr>
          <a:xfrm>
            <a:off x="8364539" y="3185366"/>
            <a:ext cx="1353124" cy="170329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F40E-D913-43FB-9D4C-C89861C2C31B}"/>
              </a:ext>
            </a:extLst>
          </p:cNvPr>
          <p:cNvSpPr>
            <a:spLocks noGrp="1"/>
          </p:cNvSpPr>
          <p:nvPr>
            <p:ph type="title"/>
          </p:nvPr>
        </p:nvSpPr>
        <p:spPr>
          <a:xfrm>
            <a:off x="681038" y="365128"/>
            <a:ext cx="7938706" cy="851276"/>
          </a:xfrm>
        </p:spPr>
        <p:txBody>
          <a:bodyPr>
            <a:noAutofit/>
          </a:bodyPr>
          <a:lstStyle/>
          <a:p>
            <a:r>
              <a:rPr lang="en-US" sz="4000" b="1" dirty="0">
                <a:latin typeface="Arial" pitchFamily="34" charset="0"/>
                <a:cs typeface="Arial" pitchFamily="34" charset="0"/>
              </a:rPr>
              <a:t>Clergy: Tax Basics </a:t>
            </a:r>
            <a:r>
              <a:rPr lang="en-US" sz="3600" b="1" dirty="0">
                <a:latin typeface="Arial" pitchFamily="34" charset="0"/>
                <a:cs typeface="Arial" pitchFamily="34" charset="0"/>
              </a:rPr>
              <a:t>(continued)</a:t>
            </a:r>
            <a:endParaRPr lang="en-US" sz="6600" dirty="0"/>
          </a:p>
        </p:txBody>
      </p:sp>
      <p:sp>
        <p:nvSpPr>
          <p:cNvPr id="3" name="Content Placeholder 2">
            <a:extLst>
              <a:ext uri="{FF2B5EF4-FFF2-40B4-BE49-F238E27FC236}">
                <a16:creationId xmlns:a16="http://schemas.microsoft.com/office/drawing/2014/main" id="{323DCE70-7063-4BB6-A27D-076A97B9348A}"/>
              </a:ext>
            </a:extLst>
          </p:cNvPr>
          <p:cNvSpPr>
            <a:spLocks noGrp="1"/>
          </p:cNvSpPr>
          <p:nvPr>
            <p:ph idx="1"/>
          </p:nvPr>
        </p:nvSpPr>
        <p:spPr>
          <a:xfrm>
            <a:off x="207264" y="1253330"/>
            <a:ext cx="9521952" cy="5365583"/>
          </a:xfrm>
        </p:spPr>
        <p:txBody>
          <a:bodyPr>
            <a:noAutofit/>
          </a:bodyPr>
          <a:lstStyle/>
          <a:p>
            <a:pPr marL="0" indent="0">
              <a:lnSpc>
                <a:spcPct val="110000"/>
              </a:lnSpc>
              <a:buNone/>
            </a:pPr>
            <a:r>
              <a:rPr lang="en-US" sz="1800" b="1" dirty="0">
                <a:solidFill>
                  <a:srgbClr val="231F20"/>
                </a:solidFill>
                <a:latin typeface="Arial" panose="020B0604020202020204" pitchFamily="34" charset="0"/>
                <a:cs typeface="Arial" panose="020B0604020202020204" pitchFamily="34" charset="0"/>
              </a:rPr>
              <a:t>Other Church-related Income:</a:t>
            </a:r>
          </a:p>
          <a:p>
            <a:pPr>
              <a:lnSpc>
                <a:spcPct val="110000"/>
              </a:lnSpc>
            </a:pPr>
            <a:r>
              <a:rPr lang="en-US" sz="2000" dirty="0">
                <a:solidFill>
                  <a:srgbClr val="231F20"/>
                </a:solidFill>
                <a:latin typeface="Arial" panose="020B0604020202020204" pitchFamily="34" charset="0"/>
                <a:cs typeface="Arial" panose="020B0604020202020204" pitchFamily="34" charset="0"/>
              </a:rPr>
              <a:t>Many pastors receive other church-related income in addition to their regular compensation paid by the church. Examples include honorariums (e.g., weddings), love offerings, and other gifts of cash (e.g., at Christmas).  </a:t>
            </a:r>
          </a:p>
          <a:p>
            <a:pPr>
              <a:lnSpc>
                <a:spcPct val="110000"/>
              </a:lnSpc>
            </a:pPr>
            <a:r>
              <a:rPr lang="en-US" sz="2000" dirty="0">
                <a:solidFill>
                  <a:srgbClr val="231F20"/>
                </a:solidFill>
                <a:latin typeface="Arial" panose="020B0604020202020204" pitchFamily="34" charset="0"/>
                <a:cs typeface="Arial" panose="020B0604020202020204" pitchFamily="34" charset="0"/>
              </a:rPr>
              <a:t>Honorariums are always taxable. </a:t>
            </a:r>
          </a:p>
          <a:p>
            <a:pPr>
              <a:lnSpc>
                <a:spcPct val="110000"/>
              </a:lnSpc>
            </a:pPr>
            <a:r>
              <a:rPr lang="en-US" sz="2000" dirty="0">
                <a:solidFill>
                  <a:srgbClr val="231F20"/>
                </a:solidFill>
                <a:latin typeface="Arial" panose="020B0604020202020204" pitchFamily="34" charset="0"/>
                <a:cs typeface="Arial" panose="020B0604020202020204" pitchFamily="34" charset="0"/>
              </a:rPr>
              <a:t>Love offerings and other gifts of cash are taxable to the pastor when paid by the local church and should be included on the donor’s annual giving statement prepared by the local church and reported in Boxes 1, 16, and 18, as applicable, of Form W-2.  Love offerings and other gifts of cash received directly from individuals are not taxable to the pastor provided these amounts are not included on the donor’s annual giving statement.</a:t>
            </a:r>
          </a:p>
          <a:p>
            <a:pPr algn="l"/>
            <a:endParaRPr lang="en-US" sz="1600" dirty="0">
              <a:solidFill>
                <a:srgbClr val="231F20"/>
              </a:solidFill>
              <a:latin typeface="Arial" panose="020B0604020202020204" pitchFamily="34" charset="0"/>
              <a:cs typeface="Arial" panose="020B0604020202020204" pitchFamily="34" charset="0"/>
            </a:endParaRPr>
          </a:p>
          <a:p>
            <a:pPr lvl="5"/>
            <a:endParaRPr lang="en-US" dirty="0"/>
          </a:p>
        </p:txBody>
      </p:sp>
      <p:pic>
        <p:nvPicPr>
          <p:cNvPr id="3074" name="Picture 2" descr="Taxes">
            <a:extLst>
              <a:ext uri="{FF2B5EF4-FFF2-40B4-BE49-F238E27FC236}">
                <a16:creationId xmlns:a16="http://schemas.microsoft.com/office/drawing/2014/main" id="{0EE132A7-2EAF-4648-AFF1-50DC1CA11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6099" y="5096312"/>
            <a:ext cx="3269976" cy="1559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2080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18574" y="3158167"/>
            <a:ext cx="4737538" cy="541665"/>
          </a:xfrm>
        </p:spPr>
        <p:txBody>
          <a:bodyPr>
            <a:noAutofit/>
          </a:bodyPr>
          <a:lstStyle/>
          <a:p>
            <a:pPr marL="0" indent="0">
              <a:lnSpc>
                <a:spcPct val="90000"/>
              </a:lnSpc>
              <a:buNone/>
              <a:defRPr/>
            </a:pPr>
            <a:r>
              <a:rPr lang="en-US" sz="4800" b="1" dirty="0">
                <a:latin typeface="Arial" pitchFamily="34" charset="0"/>
                <a:cs typeface="Arial" pitchFamily="34" charset="0"/>
              </a:rPr>
              <a:t>Church Taxes</a:t>
            </a:r>
          </a:p>
          <a:p>
            <a:pPr marL="0" indent="0">
              <a:lnSpc>
                <a:spcPct val="90000"/>
              </a:lnSpc>
              <a:buNone/>
              <a:defRPr/>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173532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6858000" cy="1143000"/>
          </a:xfrm>
        </p:spPr>
        <p:txBody>
          <a:bodyPr>
            <a:normAutofit/>
          </a:bodyPr>
          <a:lstStyle/>
          <a:p>
            <a:r>
              <a:rPr lang="en-US" b="1" dirty="0">
                <a:latin typeface="Arial" pitchFamily="34" charset="0"/>
                <a:cs typeface="Arial" pitchFamily="34" charset="0"/>
              </a:rPr>
              <a:t>Tax Exempt Status</a:t>
            </a:r>
          </a:p>
        </p:txBody>
      </p:sp>
      <p:sp>
        <p:nvSpPr>
          <p:cNvPr id="3" name="Content Placeholder 2"/>
          <p:cNvSpPr>
            <a:spLocks noGrp="1"/>
          </p:cNvSpPr>
          <p:nvPr>
            <p:ph idx="1"/>
          </p:nvPr>
        </p:nvSpPr>
        <p:spPr>
          <a:xfrm>
            <a:off x="426720" y="1347158"/>
            <a:ext cx="9156192" cy="4756150"/>
          </a:xfrm>
        </p:spPr>
        <p:txBody>
          <a:bodyPr>
            <a:noAutofit/>
          </a:bodyPr>
          <a:lstStyle/>
          <a:p>
            <a:r>
              <a:rPr lang="en-US" sz="2000" b="1" dirty="0">
                <a:latin typeface="Arial" pitchFamily="34" charset="0"/>
                <a:cs typeface="Arial" pitchFamily="34" charset="0"/>
              </a:rPr>
              <a:t>UMC is Tax Exempt Religious Organization under </a:t>
            </a:r>
          </a:p>
          <a:p>
            <a:pPr marL="0" indent="0">
              <a:buNone/>
            </a:pPr>
            <a:r>
              <a:rPr lang="en-US" sz="2000" b="1" dirty="0">
                <a:latin typeface="Arial" pitchFamily="34" charset="0"/>
                <a:cs typeface="Arial" pitchFamily="34" charset="0"/>
              </a:rPr>
              <a:t>     Section 501(c)(3) of tax code</a:t>
            </a:r>
          </a:p>
          <a:p>
            <a:pPr>
              <a:spcBef>
                <a:spcPts val="0"/>
              </a:spcBef>
            </a:pPr>
            <a:endParaRPr lang="en-US" sz="2000" dirty="0">
              <a:latin typeface="Arial" pitchFamily="34" charset="0"/>
              <a:cs typeface="Arial" pitchFamily="34" charset="0"/>
            </a:endParaRPr>
          </a:p>
          <a:p>
            <a:pPr>
              <a:spcBef>
                <a:spcPts val="0"/>
              </a:spcBef>
            </a:pPr>
            <a:r>
              <a:rPr lang="en-US" sz="2000" b="1" dirty="0">
                <a:latin typeface="Arial" pitchFamily="34" charset="0"/>
                <a:cs typeface="Arial" pitchFamily="34" charset="0"/>
              </a:rPr>
              <a:t>Group Tax Exemption ruling granted to GCFA in 1974</a:t>
            </a:r>
          </a:p>
          <a:p>
            <a:pPr lvl="1">
              <a:spcBef>
                <a:spcPts val="0"/>
              </a:spcBef>
            </a:pPr>
            <a:r>
              <a:rPr lang="en-US" sz="2000" dirty="0">
                <a:latin typeface="Arial" pitchFamily="34" charset="0"/>
                <a:cs typeface="Arial" pitchFamily="34" charset="0"/>
              </a:rPr>
              <a:t>Exempt from Federal Income Tax</a:t>
            </a:r>
          </a:p>
          <a:p>
            <a:pPr lvl="1">
              <a:spcBef>
                <a:spcPts val="0"/>
              </a:spcBef>
            </a:pPr>
            <a:r>
              <a:rPr lang="en-US" sz="2000" dirty="0">
                <a:latin typeface="Arial" pitchFamily="34" charset="0"/>
                <a:cs typeface="Arial" pitchFamily="34" charset="0"/>
              </a:rPr>
              <a:t>Generally exempt from filing Form 990 (Return for Organizations Exempt from Income Tax)</a:t>
            </a:r>
          </a:p>
          <a:p>
            <a:pPr lvl="1">
              <a:spcBef>
                <a:spcPts val="0"/>
              </a:spcBef>
            </a:pPr>
            <a:r>
              <a:rPr lang="en-US" sz="2000" dirty="0">
                <a:latin typeface="Arial" pitchFamily="34" charset="0"/>
                <a:cs typeface="Arial" pitchFamily="34" charset="0"/>
              </a:rPr>
              <a:t>Donors may deduct contributions on tax returns (timely acknowledgement required)</a:t>
            </a:r>
          </a:p>
          <a:p>
            <a:pPr marL="457200" lvl="1" indent="0">
              <a:spcBef>
                <a:spcPts val="0"/>
              </a:spcBef>
              <a:buNone/>
            </a:pPr>
            <a:endParaRPr lang="en-US" sz="2000" dirty="0">
              <a:latin typeface="Arial" pitchFamily="34" charset="0"/>
              <a:cs typeface="Arial" pitchFamily="34" charset="0"/>
            </a:endParaRPr>
          </a:p>
          <a:p>
            <a:pPr>
              <a:spcBef>
                <a:spcPts val="0"/>
              </a:spcBef>
            </a:pPr>
            <a:r>
              <a:rPr lang="en-US" sz="2000" b="1" dirty="0">
                <a:latin typeface="Arial" pitchFamily="34" charset="0"/>
                <a:cs typeface="Arial" pitchFamily="34" charset="0"/>
              </a:rPr>
              <a:t>All GNJ churches / ministries covered by group ruling </a:t>
            </a:r>
          </a:p>
          <a:p>
            <a:pPr algn="just">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Churches may request a specific IRS inclusion letter.  Process is automated  </a:t>
            </a:r>
            <a:r>
              <a:rPr lang="en-US" sz="2000" b="1" dirty="0">
                <a:latin typeface="Arial" pitchFamily="34" charset="0"/>
                <a:cs typeface="Arial" pitchFamily="34" charset="0"/>
                <a:hlinkClick r:id="rId2"/>
              </a:rPr>
              <a:t>http://www.gcfa.org/services/legal-services/group-ruling/</a:t>
            </a:r>
            <a:endParaRPr lang="en-US" sz="2000" b="1" dirty="0">
              <a:latin typeface="Arial" pitchFamily="34" charset="0"/>
              <a:cs typeface="Arial" pitchFamily="34" charset="0"/>
            </a:endParaRPr>
          </a:p>
          <a:p>
            <a:pPr>
              <a:spcBef>
                <a:spcPts val="0"/>
              </a:spcBef>
            </a:pPr>
            <a:endParaRPr lang="en-US" sz="2000" b="1" dirty="0">
              <a:solidFill>
                <a:srgbClr val="C00000"/>
              </a:solidFill>
              <a:latin typeface="Arial" pitchFamily="34" charset="0"/>
              <a:cs typeface="Arial" pitchFamily="34" charset="0"/>
            </a:endParaRPr>
          </a:p>
          <a:p>
            <a:pPr>
              <a:spcBef>
                <a:spcPts val="0"/>
              </a:spcBef>
            </a:pPr>
            <a:r>
              <a:rPr lang="en-US" sz="2000" b="1" dirty="0">
                <a:latin typeface="Arial" pitchFamily="34" charset="0"/>
                <a:cs typeface="Arial" pitchFamily="34" charset="0"/>
              </a:rPr>
              <a:t>Churches may elect to be included on </a:t>
            </a:r>
            <a:r>
              <a:rPr lang="en-US" sz="2000" b="1" i="1" dirty="0" err="1">
                <a:latin typeface="Arial" pitchFamily="34" charset="0"/>
                <a:cs typeface="Arial" pitchFamily="34" charset="0"/>
              </a:rPr>
              <a:t>GuideStar</a:t>
            </a:r>
            <a:r>
              <a:rPr lang="en-US" sz="2000" b="1" dirty="0">
                <a:latin typeface="Arial" pitchFamily="34" charset="0"/>
                <a:cs typeface="Arial" pitchFamily="34" charset="0"/>
              </a:rPr>
              <a:t>, a database of IRS-recognized Not-for-profits.</a:t>
            </a:r>
          </a:p>
        </p:txBody>
      </p:sp>
      <p:pic>
        <p:nvPicPr>
          <p:cNvPr id="107524" name="Picture 4" descr="https://encrypted-tbn0.gstatic.com/images?q=tbn:ANd9GcQhnGk47AqF_SiIfKeKZBSoTdatVDvB7D3lEg0eOe87Rmip2rc8"/>
          <p:cNvPicPr>
            <a:picLocks noChangeAspect="1" noChangeArrowheads="1"/>
          </p:cNvPicPr>
          <p:nvPr/>
        </p:nvPicPr>
        <p:blipFill>
          <a:blip r:embed="rId3" cstate="print"/>
          <a:srcRect/>
          <a:stretch>
            <a:fillRect/>
          </a:stretch>
        </p:blipFill>
        <p:spPr bwMode="auto">
          <a:xfrm>
            <a:off x="7456170" y="1094114"/>
            <a:ext cx="1611630" cy="1343025"/>
          </a:xfrm>
          <a:prstGeom prst="rect">
            <a:avLst/>
          </a:prstGeom>
          <a:noFill/>
        </p:spPr>
      </p:pic>
      <p:pic>
        <p:nvPicPr>
          <p:cNvPr id="6" name="Picture 5"/>
          <p:cNvPicPr>
            <a:picLocks noChangeAspect="1"/>
          </p:cNvPicPr>
          <p:nvPr/>
        </p:nvPicPr>
        <p:blipFill>
          <a:blip r:embed="rId4"/>
          <a:stretch>
            <a:fillRect/>
          </a:stretch>
        </p:blipFill>
        <p:spPr>
          <a:xfrm>
            <a:off x="6204474" y="6064252"/>
            <a:ext cx="2124151" cy="657225"/>
          </a:xfrm>
          <a:prstGeom prst="rect">
            <a:avLst/>
          </a:prstGeom>
        </p:spPr>
      </p:pic>
    </p:spTree>
    <p:extLst>
      <p:ext uri="{BB962C8B-B14F-4D97-AF65-F5344CB8AC3E}">
        <p14:creationId xmlns:p14="http://schemas.microsoft.com/office/powerpoint/2010/main" val="273839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1649"/>
            <a:ext cx="8573844" cy="1452283"/>
          </a:xfrm>
        </p:spPr>
        <p:txBody>
          <a:bodyPr>
            <a:normAutofit/>
          </a:bodyPr>
          <a:lstStyle/>
          <a:p>
            <a:r>
              <a:rPr lang="en-US" b="1" dirty="0">
                <a:latin typeface="Arial" pitchFamily="34" charset="0"/>
                <a:cs typeface="Arial" pitchFamily="34" charset="0"/>
              </a:rPr>
              <a:t>  </a:t>
            </a:r>
            <a:r>
              <a:rPr lang="en-US" sz="4000" b="1" dirty="0">
                <a:latin typeface="Arial" pitchFamily="34" charset="0"/>
                <a:cs typeface="Arial" pitchFamily="34" charset="0"/>
              </a:rPr>
              <a:t>Employment Taxes</a:t>
            </a:r>
            <a:endParaRPr lang="en-US" b="1" dirty="0">
              <a:latin typeface="Arial" pitchFamily="34" charset="0"/>
              <a:cs typeface="Arial" pitchFamily="34" charset="0"/>
            </a:endParaRPr>
          </a:p>
        </p:txBody>
      </p:sp>
      <p:sp>
        <p:nvSpPr>
          <p:cNvPr id="3" name="Content Placeholder 2"/>
          <p:cNvSpPr>
            <a:spLocks noGrp="1"/>
          </p:cNvSpPr>
          <p:nvPr>
            <p:ph idx="1"/>
          </p:nvPr>
        </p:nvSpPr>
        <p:spPr>
          <a:xfrm>
            <a:off x="316992" y="1060388"/>
            <a:ext cx="9412224" cy="5701429"/>
          </a:xfrm>
        </p:spPr>
        <p:txBody>
          <a:bodyPr>
            <a:noAutofit/>
          </a:bodyPr>
          <a:lstStyle/>
          <a:p>
            <a:pPr>
              <a:spcBef>
                <a:spcPts val="0"/>
              </a:spcBef>
            </a:pPr>
            <a:r>
              <a:rPr lang="en-US" sz="2000" b="1" dirty="0">
                <a:latin typeface="Arial" pitchFamily="34" charset="0"/>
                <a:cs typeface="Arial" pitchFamily="34" charset="0"/>
              </a:rPr>
              <a:t>Must know difference between an “employee” &amp; “independent contractor”</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Significant back taxes, fines and penalties for improper classification</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How the individual wants to be classified is irrelevant</a:t>
            </a:r>
          </a:p>
          <a:p>
            <a:pPr>
              <a:spcBef>
                <a:spcPts val="0"/>
              </a:spcBef>
            </a:pPr>
            <a:endParaRPr lang="en-US" sz="20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IRS 20 Questions Test:  (Google “IRS 20 Questions Test”)</a:t>
            </a:r>
          </a:p>
          <a:p>
            <a:pPr lvl="1">
              <a:spcBef>
                <a:spcPts val="0"/>
              </a:spcBef>
            </a:pPr>
            <a:r>
              <a:rPr lang="en-US" sz="1400" u="sng" dirty="0"/>
              <a:t>Work hours</a:t>
            </a:r>
            <a:r>
              <a:rPr lang="en-US" sz="1400" dirty="0"/>
              <a:t>. Do you set the worker’s hours? (Independent contractors work when they want) </a:t>
            </a:r>
          </a:p>
          <a:p>
            <a:pPr lvl="1">
              <a:spcBef>
                <a:spcPts val="0"/>
              </a:spcBef>
            </a:pPr>
            <a:r>
              <a:rPr lang="en-US" sz="1400" u="sng" dirty="0"/>
              <a:t>Instructions</a:t>
            </a:r>
            <a:r>
              <a:rPr lang="en-US" sz="1400" dirty="0"/>
              <a:t>. Do you have the right to give the worker instructions about when, where, and how to work? (This shows control over the worker.) </a:t>
            </a:r>
          </a:p>
          <a:p>
            <a:pPr lvl="1">
              <a:spcBef>
                <a:spcPts val="0"/>
              </a:spcBef>
            </a:pPr>
            <a:r>
              <a:rPr lang="en-US" sz="1400" u="sng" dirty="0"/>
              <a:t>Services rendered personally</a:t>
            </a:r>
            <a:r>
              <a:rPr lang="en-US" sz="1400" dirty="0"/>
              <a:t>. Must the worker provide the services personally, as opposed to delegating tasks to someone else? (This indicates that you are interested in the methods employed, and not just the results.) </a:t>
            </a:r>
            <a:endParaRPr lang="en-US" sz="1400" b="1" dirty="0">
              <a:latin typeface="Arial" pitchFamily="34" charset="0"/>
              <a:cs typeface="Arial" pitchFamily="34" charset="0"/>
            </a:endParaRPr>
          </a:p>
          <a:p>
            <a:pPr marL="0" indent="0">
              <a:spcBef>
                <a:spcPts val="0"/>
              </a:spcBef>
              <a:buNone/>
            </a:pPr>
            <a:endParaRPr lang="en-US" sz="1400" b="1" dirty="0">
              <a:latin typeface="Arial" pitchFamily="34" charset="0"/>
              <a:cs typeface="Arial" pitchFamily="34" charset="0"/>
            </a:endParaRPr>
          </a:p>
          <a:p>
            <a:pPr>
              <a:spcBef>
                <a:spcPts val="0"/>
              </a:spcBef>
            </a:pPr>
            <a:r>
              <a:rPr lang="en-US" sz="2000" b="1" dirty="0">
                <a:latin typeface="Arial" pitchFamily="34" charset="0"/>
                <a:cs typeface="Arial" pitchFamily="34" charset="0"/>
              </a:rPr>
              <a:t>Must withhold &amp; remit Federal, State, Local &amp; Social Security taxes for: </a:t>
            </a:r>
          </a:p>
          <a:p>
            <a:pPr lvl="1">
              <a:spcBef>
                <a:spcPts val="0"/>
              </a:spcBef>
            </a:pPr>
            <a:r>
              <a:rPr lang="en-US" sz="1800" dirty="0">
                <a:latin typeface="Arial" pitchFamily="34" charset="0"/>
                <a:cs typeface="Arial" pitchFamily="34" charset="0"/>
              </a:rPr>
              <a:t>Secretary &amp; other lay employees</a:t>
            </a:r>
          </a:p>
          <a:p>
            <a:pPr lvl="1">
              <a:spcBef>
                <a:spcPts val="0"/>
              </a:spcBef>
            </a:pPr>
            <a:r>
              <a:rPr lang="en-US" sz="1800" dirty="0">
                <a:latin typeface="Arial" pitchFamily="34" charset="0"/>
                <a:cs typeface="Arial" pitchFamily="34" charset="0"/>
              </a:rPr>
              <a:t>Organist </a:t>
            </a:r>
          </a:p>
          <a:p>
            <a:pPr lvl="1">
              <a:spcBef>
                <a:spcPts val="0"/>
              </a:spcBef>
            </a:pPr>
            <a:r>
              <a:rPr lang="en-US" sz="1800" dirty="0">
                <a:latin typeface="Arial" pitchFamily="34" charset="0"/>
                <a:cs typeface="Arial" pitchFamily="34" charset="0"/>
              </a:rPr>
              <a:t>Sexton</a:t>
            </a:r>
          </a:p>
          <a:p>
            <a:pPr lvl="1">
              <a:spcBef>
                <a:spcPts val="0"/>
              </a:spcBef>
            </a:pPr>
            <a:r>
              <a:rPr lang="en-US" sz="1800" dirty="0">
                <a:latin typeface="Arial" pitchFamily="34" charset="0"/>
                <a:cs typeface="Arial" pitchFamily="34" charset="0"/>
              </a:rPr>
              <a:t>Child-care providers  (e.g. nursery care during church services)</a:t>
            </a:r>
          </a:p>
          <a:p>
            <a:pPr lvl="1">
              <a:spcBef>
                <a:spcPts val="0"/>
              </a:spcBef>
              <a:buNone/>
            </a:pPr>
            <a:endParaRPr lang="en-US" sz="1100" dirty="0">
              <a:latin typeface="Arial" pitchFamily="34" charset="0"/>
              <a:cs typeface="Arial" pitchFamily="34" charset="0"/>
            </a:endParaRPr>
          </a:p>
          <a:p>
            <a:pPr>
              <a:spcBef>
                <a:spcPts val="0"/>
              </a:spcBef>
            </a:pPr>
            <a:r>
              <a:rPr lang="en-US" sz="2000" b="1" dirty="0">
                <a:latin typeface="Arial" pitchFamily="34" charset="0"/>
                <a:cs typeface="Arial" pitchFamily="34" charset="0"/>
              </a:rPr>
              <a:t>Use of outside payroll vendor (ADP, Paychex, etc) or software program that is updated regularly is </a:t>
            </a:r>
            <a:r>
              <a:rPr lang="en-US" sz="2000" b="1" i="1" u="sng" dirty="0">
                <a:latin typeface="Arial" pitchFamily="34" charset="0"/>
                <a:cs typeface="Arial" pitchFamily="34" charset="0"/>
              </a:rPr>
              <a:t>highly recommended</a:t>
            </a:r>
            <a:r>
              <a:rPr lang="en-US" sz="2000" b="1" dirty="0">
                <a:latin typeface="Arial" pitchFamily="34" charset="0"/>
                <a:cs typeface="Arial" pitchFamily="34" charset="0"/>
              </a:rPr>
              <a:t>.  </a:t>
            </a:r>
            <a:r>
              <a:rPr lang="en-US" sz="2000" dirty="0">
                <a:latin typeface="Arial" pitchFamily="34" charset="0"/>
                <a:cs typeface="Arial" pitchFamily="34" charset="0"/>
              </a:rPr>
              <a:t>Ensures current withholding rates are used &amp; that quarterly payroll records are accurate.</a:t>
            </a:r>
            <a:endParaRPr lang="en-US" sz="2000" dirty="0"/>
          </a:p>
        </p:txBody>
      </p:sp>
      <p:pic>
        <p:nvPicPr>
          <p:cNvPr id="106498" name="Picture 2" descr="https://encrypted-tbn0.gstatic.com/images?q=tbn:ANd9GcTSOY7NVkUrrSYnA7T_UahxcZDcQpAMEp3rjXuHhSXFXq5obCFTMg"/>
          <p:cNvPicPr>
            <a:picLocks noChangeAspect="1" noChangeArrowheads="1"/>
          </p:cNvPicPr>
          <p:nvPr/>
        </p:nvPicPr>
        <p:blipFill>
          <a:blip r:embed="rId3" cstate="print"/>
          <a:srcRect/>
          <a:stretch>
            <a:fillRect/>
          </a:stretch>
        </p:blipFill>
        <p:spPr bwMode="auto">
          <a:xfrm>
            <a:off x="8110538" y="2057805"/>
            <a:ext cx="1246646" cy="829050"/>
          </a:xfrm>
          <a:prstGeom prst="rect">
            <a:avLst/>
          </a:prstGeom>
          <a:noFill/>
        </p:spPr>
      </p:pic>
    </p:spTree>
    <p:extLst>
      <p:ext uri="{BB962C8B-B14F-4D97-AF65-F5344CB8AC3E}">
        <p14:creationId xmlns:p14="http://schemas.microsoft.com/office/powerpoint/2010/main" val="171054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153" y="96915"/>
            <a:ext cx="9585063" cy="954010"/>
          </a:xfrm>
        </p:spPr>
        <p:txBody>
          <a:bodyPr>
            <a:normAutofit/>
          </a:bodyPr>
          <a:lstStyle/>
          <a:p>
            <a:r>
              <a:rPr lang="en-US" sz="4000" b="1" dirty="0">
                <a:latin typeface="Arial" pitchFamily="34" charset="0"/>
                <a:cs typeface="Arial" pitchFamily="34" charset="0"/>
              </a:rPr>
              <a:t>Employment Taxes</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215153" y="1011368"/>
            <a:ext cx="9585063" cy="5384541"/>
          </a:xfrm>
        </p:spPr>
        <p:txBody>
          <a:bodyPr>
            <a:noAutofit/>
          </a:bodyPr>
          <a:lstStyle/>
          <a:p>
            <a:pPr marL="342900" lvl="1" indent="-342900">
              <a:lnSpc>
                <a:spcPct val="120000"/>
              </a:lnSpc>
              <a:spcBef>
                <a:spcPts val="0"/>
              </a:spcBef>
              <a:buNone/>
            </a:pPr>
            <a:r>
              <a:rPr lang="en-US" sz="1800" b="1" dirty="0">
                <a:latin typeface="Arial" pitchFamily="34" charset="0"/>
                <a:cs typeface="Arial" pitchFamily="34" charset="0"/>
              </a:rPr>
              <a:t>A. </a:t>
            </a:r>
            <a:r>
              <a:rPr lang="en-US" sz="1800" b="1" u="sng" dirty="0">
                <a:latin typeface="Arial" pitchFamily="34" charset="0"/>
                <a:cs typeface="Arial" pitchFamily="34" charset="0"/>
              </a:rPr>
              <a:t>Ordained, commissioned, or licensed</a:t>
            </a:r>
            <a:r>
              <a:rPr lang="en-US" sz="1800" b="1" dirty="0">
                <a:latin typeface="Arial" pitchFamily="34" charset="0"/>
                <a:cs typeface="Arial" pitchFamily="34" charset="0"/>
              </a:rPr>
              <a:t> ministers have </a:t>
            </a:r>
            <a:r>
              <a:rPr lang="en-US" sz="1800" b="1" u="sng" dirty="0">
                <a:latin typeface="Arial" pitchFamily="34" charset="0"/>
                <a:cs typeface="Arial" pitchFamily="34" charset="0"/>
              </a:rPr>
              <a:t>dual</a:t>
            </a:r>
            <a:r>
              <a:rPr lang="en-US" sz="1800" b="1" dirty="0">
                <a:latin typeface="Arial" pitchFamily="34" charset="0"/>
                <a:cs typeface="Arial" pitchFamily="34" charset="0"/>
              </a:rPr>
              <a:t> tax status:  </a:t>
            </a:r>
          </a:p>
          <a:p>
            <a:pPr lvl="1">
              <a:lnSpc>
                <a:spcPct val="120000"/>
              </a:lnSpc>
            </a:pPr>
            <a:r>
              <a:rPr lang="en-US" sz="1600" dirty="0">
                <a:latin typeface="Arial" pitchFamily="34" charset="0"/>
                <a:cs typeface="Arial" pitchFamily="34" charset="0"/>
              </a:rPr>
              <a:t>Clergy are “employees” for tax reporting purposes (MUST BE ISSUED A </a:t>
            </a:r>
            <a:r>
              <a:rPr lang="en-US" sz="1600" u="sng" dirty="0">
                <a:latin typeface="Arial" pitchFamily="34" charset="0"/>
                <a:cs typeface="Arial" pitchFamily="34" charset="0"/>
              </a:rPr>
              <a:t>W-2</a:t>
            </a:r>
            <a:r>
              <a:rPr lang="en-US" sz="1600" dirty="0">
                <a:latin typeface="Arial" pitchFamily="34" charset="0"/>
                <a:cs typeface="Arial" pitchFamily="34" charset="0"/>
              </a:rPr>
              <a:t>, NOT A 1099)</a:t>
            </a:r>
          </a:p>
          <a:p>
            <a:pPr lvl="1">
              <a:lnSpc>
                <a:spcPct val="120000"/>
              </a:lnSpc>
            </a:pPr>
            <a:r>
              <a:rPr lang="en-US" sz="1600" dirty="0">
                <a:latin typeface="Arial" pitchFamily="34" charset="0"/>
                <a:cs typeface="Arial" pitchFamily="34" charset="0"/>
              </a:rPr>
              <a:t>Clergy are “self-employed“ for Social Security tax purposes</a:t>
            </a:r>
          </a:p>
          <a:p>
            <a:pPr>
              <a:lnSpc>
                <a:spcPct val="100000"/>
              </a:lnSpc>
              <a:spcBef>
                <a:spcPts val="0"/>
              </a:spcBef>
              <a:buNone/>
            </a:pPr>
            <a:r>
              <a:rPr lang="en-US" sz="1800" b="1">
                <a:latin typeface="Arial" pitchFamily="34" charset="0"/>
                <a:cs typeface="Arial" pitchFamily="34" charset="0"/>
              </a:rPr>
              <a:t>B</a:t>
            </a:r>
            <a:r>
              <a:rPr lang="en-US" sz="1800" b="1" dirty="0">
                <a:latin typeface="Arial" pitchFamily="34" charset="0"/>
                <a:cs typeface="Arial" pitchFamily="34" charset="0"/>
              </a:rPr>
              <a:t>. There is no </a:t>
            </a:r>
            <a:r>
              <a:rPr lang="en-US" sz="1800" b="1" i="1" u="sng" dirty="0">
                <a:latin typeface="Arial" pitchFamily="34" charset="0"/>
                <a:cs typeface="Arial" pitchFamily="34" charset="0"/>
              </a:rPr>
              <a:t>mandatory</a:t>
            </a:r>
            <a:r>
              <a:rPr lang="en-US" sz="1800" b="1" dirty="0">
                <a:latin typeface="Arial" pitchFamily="34" charset="0"/>
                <a:cs typeface="Arial" pitchFamily="34" charset="0"/>
              </a:rPr>
              <a:t> income tax withholding for clergy (may be done voluntarily)</a:t>
            </a:r>
          </a:p>
          <a:p>
            <a:pPr>
              <a:lnSpc>
                <a:spcPct val="100000"/>
              </a:lnSpc>
              <a:spcBef>
                <a:spcPts val="0"/>
              </a:spcBef>
              <a:buNone/>
            </a:pPr>
            <a:endParaRPr lang="en-US" sz="1800" dirty="0">
              <a:latin typeface="Arial" pitchFamily="34" charset="0"/>
              <a:cs typeface="Arial" pitchFamily="34" charset="0"/>
            </a:endParaRPr>
          </a:p>
          <a:p>
            <a:pPr>
              <a:lnSpc>
                <a:spcPct val="100000"/>
              </a:lnSpc>
              <a:spcBef>
                <a:spcPts val="0"/>
              </a:spcBef>
              <a:buNone/>
            </a:pPr>
            <a:r>
              <a:rPr lang="en-US" sz="1800" b="1" dirty="0">
                <a:latin typeface="Arial" pitchFamily="34" charset="0"/>
                <a:cs typeface="Arial" pitchFamily="34" charset="0"/>
              </a:rPr>
              <a:t>C. Social Security taxes are </a:t>
            </a:r>
            <a:r>
              <a:rPr lang="en-US" sz="1800" b="1" u="sng" dirty="0">
                <a:latin typeface="Arial" pitchFamily="34" charset="0"/>
                <a:cs typeface="Arial" pitchFamily="34" charset="0"/>
              </a:rPr>
              <a:t>never</a:t>
            </a:r>
            <a:r>
              <a:rPr lang="en-US" sz="1800" b="1" dirty="0">
                <a:latin typeface="Arial" pitchFamily="34" charset="0"/>
                <a:cs typeface="Arial" pitchFamily="34" charset="0"/>
              </a:rPr>
              <a:t> to be withheld for clergy.  This is because clergy make Social Security &amp; Medicare contributions via the “Self-employment” system.</a:t>
            </a:r>
          </a:p>
          <a:p>
            <a:pPr>
              <a:lnSpc>
                <a:spcPct val="120000"/>
              </a:lnSpc>
              <a:spcBef>
                <a:spcPts val="0"/>
              </a:spcBef>
              <a:buNone/>
            </a:pPr>
            <a:r>
              <a:rPr lang="en-US" sz="1800" b="1" dirty="0">
                <a:latin typeface="Arial" pitchFamily="34" charset="0"/>
                <a:cs typeface="Arial" pitchFamily="34" charset="0"/>
              </a:rPr>
              <a:t>	</a:t>
            </a:r>
          </a:p>
          <a:p>
            <a:pPr>
              <a:lnSpc>
                <a:spcPct val="120000"/>
              </a:lnSpc>
              <a:spcBef>
                <a:spcPts val="0"/>
              </a:spcBef>
              <a:buNone/>
            </a:pPr>
            <a:r>
              <a:rPr lang="en-US" sz="1800" b="1" dirty="0">
                <a:latin typeface="Arial" pitchFamily="34" charset="0"/>
                <a:cs typeface="Arial" pitchFamily="34" charset="0"/>
              </a:rPr>
              <a:t>D. Clergy should be making quarterly estimated payments of Federal, State, Local and self-employment taxes.  Self-employment taxes must include value of a Housing Allowance or parsonage. </a:t>
            </a:r>
          </a:p>
          <a:p>
            <a:pPr lvl="1">
              <a:lnSpc>
                <a:spcPct val="120000"/>
              </a:lnSpc>
            </a:pPr>
            <a:r>
              <a:rPr lang="en-US" sz="1600" dirty="0">
                <a:latin typeface="Arial" pitchFamily="34" charset="0"/>
                <a:cs typeface="Arial" pitchFamily="34" charset="0"/>
              </a:rPr>
              <a:t>The self-employment tax rate is 15.3%. The rate consists of two parts: 12.4% for social security (old-age, survivors, and disability insurance) and 2.9% for Medicare (hospital insurance).</a:t>
            </a:r>
          </a:p>
          <a:p>
            <a:pPr>
              <a:spcBef>
                <a:spcPts val="0"/>
              </a:spcBef>
              <a:buNone/>
            </a:pPr>
            <a:r>
              <a:rPr lang="en-US" sz="1800" b="1" dirty="0">
                <a:latin typeface="Arial" pitchFamily="34" charset="0"/>
                <a:cs typeface="Arial" pitchFamily="34" charset="0"/>
              </a:rPr>
              <a:t>E. Move Costs: </a:t>
            </a:r>
          </a:p>
          <a:p>
            <a:pPr lvl="1"/>
            <a:r>
              <a:rPr lang="en-US" sz="1600" dirty="0">
                <a:latin typeface="Arial" pitchFamily="34" charset="0"/>
                <a:cs typeface="Arial" pitchFamily="34" charset="0"/>
              </a:rPr>
              <a:t>The Tax Cut and Jobs Act of 2017 suspended both the tax exclusion and the deduction related to moving expenses for taxable years 2018 until 2025. </a:t>
            </a:r>
          </a:p>
          <a:p>
            <a:pPr lvl="1"/>
            <a:r>
              <a:rPr lang="en-US" sz="1600" dirty="0">
                <a:latin typeface="Arial" pitchFamily="34" charset="0"/>
                <a:cs typeface="Arial" pitchFamily="34" charset="0"/>
              </a:rPr>
              <a:t>Reimbursement (or direct payment) of move costs now taxable to the recipient.</a:t>
            </a:r>
          </a:p>
          <a:p>
            <a:pPr lvl="1"/>
            <a:r>
              <a:rPr lang="en-US" sz="1600" dirty="0">
                <a:latin typeface="Arial" pitchFamily="34" charset="0"/>
                <a:cs typeface="Arial" pitchFamily="34" charset="0"/>
              </a:rPr>
              <a:t>Must be reported on W-2</a:t>
            </a:r>
            <a:r>
              <a:rPr lang="en-US" sz="1600" b="1" dirty="0">
                <a:latin typeface="Arial" pitchFamily="34" charset="0"/>
                <a:cs typeface="Arial" pitchFamily="34" charset="0"/>
              </a:rPr>
              <a:t> </a:t>
            </a:r>
            <a:endParaRPr lang="en-US" sz="1600" b="1" dirty="0">
              <a:solidFill>
                <a:srgbClr val="C000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032" y="230189"/>
            <a:ext cx="9107424" cy="1196276"/>
          </a:xfrm>
        </p:spPr>
        <p:txBody>
          <a:bodyPr>
            <a:normAutofit/>
          </a:bodyPr>
          <a:lstStyle/>
          <a:p>
            <a:r>
              <a:rPr lang="en-US" b="1" dirty="0">
                <a:latin typeface="Arial" pitchFamily="34" charset="0"/>
                <a:cs typeface="Arial" pitchFamily="34" charset="0"/>
              </a:rPr>
              <a:t>Tax Reporting and Remittance</a:t>
            </a:r>
            <a:endParaRPr lang="en-US" dirty="0">
              <a:latin typeface="Arial" pitchFamily="34" charset="0"/>
              <a:cs typeface="Arial" pitchFamily="34" charset="0"/>
            </a:endParaRPr>
          </a:p>
        </p:txBody>
      </p:sp>
      <p:sp>
        <p:nvSpPr>
          <p:cNvPr id="3" name="Content Placeholder 2"/>
          <p:cNvSpPr>
            <a:spLocks noGrp="1"/>
          </p:cNvSpPr>
          <p:nvPr>
            <p:ph idx="1"/>
          </p:nvPr>
        </p:nvSpPr>
        <p:spPr>
          <a:xfrm>
            <a:off x="256032" y="1426465"/>
            <a:ext cx="8799576" cy="5201346"/>
          </a:xfrm>
        </p:spPr>
        <p:txBody>
          <a:bodyPr>
            <a:noAutofit/>
          </a:bodyPr>
          <a:lstStyle/>
          <a:p>
            <a:pPr>
              <a:lnSpc>
                <a:spcPct val="100000"/>
              </a:lnSpc>
              <a:buNone/>
            </a:pPr>
            <a:r>
              <a:rPr lang="en-US" sz="1800" b="1" u="sng" dirty="0">
                <a:latin typeface="Arial" pitchFamily="34" charset="0"/>
                <a:cs typeface="Arial" pitchFamily="34" charset="0"/>
              </a:rPr>
              <a:t>Payroll Taxes:</a:t>
            </a:r>
          </a:p>
          <a:p>
            <a:pPr marL="514350" indent="-514350">
              <a:lnSpc>
                <a:spcPct val="100000"/>
              </a:lnSpc>
              <a:buNone/>
            </a:pPr>
            <a:r>
              <a:rPr lang="en-US" sz="1800" b="1" dirty="0">
                <a:latin typeface="Arial" pitchFamily="34" charset="0"/>
                <a:cs typeface="Arial" pitchFamily="34" charset="0"/>
              </a:rPr>
              <a:t>  A.  Withhold taxes, file forms and comply with deposit requirements</a:t>
            </a:r>
          </a:p>
          <a:p>
            <a:pPr marL="0" indent="-514350">
              <a:lnSpc>
                <a:spcPct val="100000"/>
              </a:lnSpc>
              <a:buNone/>
            </a:pPr>
            <a:r>
              <a:rPr lang="en-US" sz="1800" dirty="0">
                <a:latin typeface="Arial" pitchFamily="34" charset="0"/>
                <a:cs typeface="Arial" pitchFamily="34" charset="0"/>
              </a:rPr>
              <a:t>       1. Federal Social Security &amp; Medicare taxes</a:t>
            </a:r>
          </a:p>
          <a:p>
            <a:pPr marL="0" lvl="1" indent="-514350">
              <a:lnSpc>
                <a:spcPct val="100000"/>
              </a:lnSpc>
              <a:buNone/>
            </a:pPr>
            <a:r>
              <a:rPr lang="en-US" sz="1800" dirty="0">
                <a:latin typeface="Arial" pitchFamily="34" charset="0"/>
                <a:cs typeface="Arial" pitchFamily="34" charset="0"/>
              </a:rPr>
              <a:t>       2. Federal Income tax </a:t>
            </a:r>
          </a:p>
          <a:p>
            <a:pPr marL="0" indent="-514350">
              <a:lnSpc>
                <a:spcPct val="100000"/>
              </a:lnSpc>
              <a:buNone/>
            </a:pPr>
            <a:r>
              <a:rPr lang="en-US" sz="1800" dirty="0">
                <a:latin typeface="Arial" pitchFamily="34" charset="0"/>
                <a:cs typeface="Arial" pitchFamily="34" charset="0"/>
              </a:rPr>
              <a:t>       3. State and Local income tax (requirements vary from state to state)</a:t>
            </a:r>
          </a:p>
          <a:p>
            <a:pPr>
              <a:buNone/>
            </a:pPr>
            <a:r>
              <a:rPr lang="en-US" sz="1800" b="1" dirty="0">
                <a:latin typeface="Arial" pitchFamily="34" charset="0"/>
                <a:cs typeface="Arial" pitchFamily="34" charset="0"/>
              </a:rPr>
              <a:t>  B.  Quarterly Filing Requirements </a:t>
            </a:r>
          </a:p>
          <a:p>
            <a:pPr>
              <a:buNone/>
            </a:pPr>
            <a:r>
              <a:rPr lang="en-US" sz="1800" dirty="0">
                <a:latin typeface="Arial" pitchFamily="34" charset="0"/>
                <a:cs typeface="Arial" pitchFamily="34" charset="0"/>
              </a:rPr>
              <a:t>	1. Federal:  Form 941 due by last day of month following the end of each quarter   	(i.e. April 30th, July 31st, October 31st &amp; January 31st)</a:t>
            </a:r>
          </a:p>
          <a:p>
            <a:pPr>
              <a:buNone/>
            </a:pPr>
            <a:r>
              <a:rPr lang="en-US" sz="1800" dirty="0">
                <a:latin typeface="Arial" pitchFamily="34" charset="0"/>
                <a:cs typeface="Arial" pitchFamily="34" charset="0"/>
              </a:rPr>
              <a:t>	2. State equivalent form (may vary from state to state)</a:t>
            </a:r>
          </a:p>
          <a:p>
            <a:pPr>
              <a:buNone/>
            </a:pPr>
            <a:r>
              <a:rPr lang="en-US" sz="1800" b="1" dirty="0">
                <a:latin typeface="Arial" pitchFamily="34" charset="0"/>
                <a:cs typeface="Arial" pitchFamily="34" charset="0"/>
              </a:rPr>
              <a:t> C.  Annual Filing Requirements:  </a:t>
            </a:r>
            <a:r>
              <a:rPr lang="en-US" sz="1800" b="1" u="sng" dirty="0">
                <a:latin typeface="Arial" pitchFamily="34" charset="0"/>
                <a:cs typeface="Arial" pitchFamily="34" charset="0"/>
              </a:rPr>
              <a:t>By January 31</a:t>
            </a:r>
            <a:r>
              <a:rPr lang="en-US" sz="1800" b="1" u="sng" baseline="30000" dirty="0">
                <a:latin typeface="Arial" pitchFamily="34" charset="0"/>
                <a:cs typeface="Arial" pitchFamily="34" charset="0"/>
              </a:rPr>
              <a:t>st</a:t>
            </a:r>
            <a:r>
              <a:rPr lang="en-US" sz="1800" b="1" u="sng" dirty="0">
                <a:latin typeface="Arial" pitchFamily="34" charset="0"/>
                <a:cs typeface="Arial" pitchFamily="34" charset="0"/>
              </a:rPr>
              <a:t>:</a:t>
            </a:r>
          </a:p>
          <a:p>
            <a:pPr>
              <a:buNone/>
            </a:pPr>
            <a:r>
              <a:rPr lang="en-US" sz="1800" dirty="0">
                <a:latin typeface="Arial" pitchFamily="34" charset="0"/>
                <a:cs typeface="Arial" pitchFamily="34" charset="0"/>
              </a:rPr>
              <a:t>	     1. Form W-2 provided to employees</a:t>
            </a:r>
          </a:p>
          <a:p>
            <a:pPr marL="342900" lvl="1" indent="-342900">
              <a:buNone/>
            </a:pPr>
            <a:r>
              <a:rPr lang="en-US" sz="1800" dirty="0">
                <a:latin typeface="Arial" pitchFamily="34" charset="0"/>
                <a:cs typeface="Arial" pitchFamily="34" charset="0"/>
              </a:rPr>
              <a:t>         2. Form W-3 filed with Social Security  Administration</a:t>
            </a:r>
          </a:p>
          <a:p>
            <a:pPr marL="342900" lvl="1" indent="-342900">
              <a:buNone/>
            </a:pPr>
            <a:r>
              <a:rPr lang="en-US" sz="1800" dirty="0">
                <a:latin typeface="Arial" pitchFamily="34" charset="0"/>
                <a:cs typeface="Arial" pitchFamily="34" charset="0"/>
              </a:rPr>
              <a:t>         3. Form 1099-MISC supplied to individuals (compensation of $600 or more)</a:t>
            </a:r>
          </a:p>
          <a:p>
            <a:pPr marL="342900" lvl="1" indent="-342900">
              <a:buNone/>
            </a:pPr>
            <a:r>
              <a:rPr lang="en-US" sz="1800" dirty="0">
                <a:latin typeface="Arial" pitchFamily="34" charset="0"/>
                <a:cs typeface="Arial" pitchFamily="34" charset="0"/>
              </a:rPr>
              <a:t>         4. Form 1096 &amp; 1099-MISC filed with the IRS</a:t>
            </a:r>
          </a:p>
          <a:p>
            <a:pPr marL="0">
              <a:buNone/>
            </a:pPr>
            <a:endParaRPr lang="en-US" sz="3400" b="1" dirty="0">
              <a:solidFill>
                <a:srgbClr val="C00000"/>
              </a:solidFill>
              <a:latin typeface="Arial" pitchFamily="34" charset="0"/>
              <a:cs typeface="Arial" pitchFamily="34" charset="0"/>
            </a:endParaRPr>
          </a:p>
        </p:txBody>
      </p:sp>
      <p:pic>
        <p:nvPicPr>
          <p:cNvPr id="5" name="Picture 4"/>
          <p:cNvPicPr>
            <a:picLocks noChangeAspect="1"/>
          </p:cNvPicPr>
          <p:nvPr/>
        </p:nvPicPr>
        <p:blipFill>
          <a:blip r:embed="rId2"/>
          <a:stretch>
            <a:fillRect/>
          </a:stretch>
        </p:blipFill>
        <p:spPr>
          <a:xfrm>
            <a:off x="7384376" y="4185030"/>
            <a:ext cx="2082713" cy="13684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08" y="0"/>
            <a:ext cx="9107424" cy="1196276"/>
          </a:xfrm>
        </p:spPr>
        <p:txBody>
          <a:bodyPr>
            <a:normAutofit/>
          </a:bodyPr>
          <a:lstStyle/>
          <a:p>
            <a:r>
              <a:rPr lang="en-US" b="1" dirty="0">
                <a:latin typeface="Arial" pitchFamily="34" charset="0"/>
                <a:cs typeface="Arial" pitchFamily="34" charset="0"/>
              </a:rPr>
              <a:t>Form 941 Instructions</a:t>
            </a:r>
            <a:endParaRPr lang="en-US" dirty="0">
              <a:latin typeface="Arial" pitchFamily="34" charset="0"/>
              <a:cs typeface="Arial" pitchFamily="34" charset="0"/>
            </a:endParaRPr>
          </a:p>
        </p:txBody>
      </p:sp>
      <p:sp>
        <p:nvSpPr>
          <p:cNvPr id="3" name="Content Placeholder 2"/>
          <p:cNvSpPr>
            <a:spLocks noGrp="1"/>
          </p:cNvSpPr>
          <p:nvPr>
            <p:ph idx="1"/>
          </p:nvPr>
        </p:nvSpPr>
        <p:spPr>
          <a:xfrm>
            <a:off x="256032" y="1426465"/>
            <a:ext cx="8799576" cy="5431535"/>
          </a:xfrm>
        </p:spPr>
        <p:txBody>
          <a:bodyPr>
            <a:noAutofit/>
          </a:bodyPr>
          <a:lstStyle/>
          <a:p>
            <a:pPr>
              <a:lnSpc>
                <a:spcPct val="100000"/>
              </a:lnSpc>
            </a:pPr>
            <a:r>
              <a:rPr lang="en-US" sz="1800" dirty="0">
                <a:latin typeface="Arial" pitchFamily="34" charset="0"/>
                <a:cs typeface="Arial" pitchFamily="34" charset="0"/>
              </a:rPr>
              <a:t>IRS Form 941 is called the “Employer’s Quarterly Federal Tax Return”</a:t>
            </a:r>
          </a:p>
          <a:p>
            <a:pPr>
              <a:lnSpc>
                <a:spcPct val="100000"/>
              </a:lnSpc>
            </a:pPr>
            <a:r>
              <a:rPr lang="en-US" sz="1800" dirty="0">
                <a:latin typeface="Arial" pitchFamily="34" charset="0"/>
                <a:cs typeface="Arial" pitchFamily="34" charset="0"/>
              </a:rPr>
              <a:t>Form 941 reports the number of employees and the amount of Social Security, Medicare and Federal wages and taxes withheld each quarter</a:t>
            </a:r>
          </a:p>
          <a:p>
            <a:pPr>
              <a:lnSpc>
                <a:spcPct val="100000"/>
              </a:lnSpc>
            </a:pPr>
            <a:r>
              <a:rPr lang="en-US" sz="1800" dirty="0">
                <a:latin typeface="Arial" pitchFamily="34" charset="0"/>
                <a:cs typeface="Arial" pitchFamily="34" charset="0"/>
              </a:rPr>
              <a:t>It is the IRS’s position that a church with only clergy and no other staff on payroll </a:t>
            </a:r>
            <a:r>
              <a:rPr lang="en-US" sz="1800" u="sng" dirty="0">
                <a:latin typeface="Arial" pitchFamily="34" charset="0"/>
                <a:cs typeface="Arial" pitchFamily="34" charset="0"/>
              </a:rPr>
              <a:t>need not </a:t>
            </a:r>
            <a:r>
              <a:rPr lang="en-US" sz="1800" dirty="0">
                <a:latin typeface="Arial" pitchFamily="34" charset="0"/>
                <a:cs typeface="Arial" pitchFamily="34" charset="0"/>
              </a:rPr>
              <a:t>file a Form 941.  However, if clergy elect to have Federal income tax voluntarily withheld, a Form 941 filing is required.</a:t>
            </a:r>
          </a:p>
          <a:p>
            <a:pPr>
              <a:lnSpc>
                <a:spcPct val="100000"/>
              </a:lnSpc>
            </a:pPr>
            <a:r>
              <a:rPr lang="en-US" sz="1800" dirty="0">
                <a:latin typeface="Arial" pitchFamily="34" charset="0"/>
                <a:cs typeface="Arial" pitchFamily="34" charset="0"/>
              </a:rPr>
              <a:t>Line 1:  Number of employees</a:t>
            </a:r>
          </a:p>
          <a:p>
            <a:pPr>
              <a:lnSpc>
                <a:spcPct val="100000"/>
              </a:lnSpc>
            </a:pPr>
            <a:r>
              <a:rPr lang="en-US" sz="1800" dirty="0">
                <a:latin typeface="Arial" pitchFamily="34" charset="0"/>
                <a:cs typeface="Arial" pitchFamily="34" charset="0"/>
              </a:rPr>
              <a:t>Line 2:  Total amount of quarterly wages and other compensation paid to all employees that are subject to federal income tax.  Amount should </a:t>
            </a:r>
            <a:r>
              <a:rPr lang="en-US" sz="1800" u="sng" dirty="0">
                <a:latin typeface="Arial" pitchFamily="34" charset="0"/>
                <a:cs typeface="Arial" pitchFamily="34" charset="0"/>
              </a:rPr>
              <a:t>exclude</a:t>
            </a:r>
            <a:r>
              <a:rPr lang="en-US" sz="1800" dirty="0">
                <a:latin typeface="Arial" pitchFamily="34" charset="0"/>
                <a:cs typeface="Arial" pitchFamily="34" charset="0"/>
              </a:rPr>
              <a:t> salary reduction pension contributions, housing or utility allowances, health insurance premiums paid by the church and accountable reimbursement payments.</a:t>
            </a:r>
          </a:p>
          <a:p>
            <a:pPr>
              <a:lnSpc>
                <a:spcPct val="100000"/>
              </a:lnSpc>
            </a:pPr>
            <a:r>
              <a:rPr lang="en-US" sz="1800" dirty="0">
                <a:latin typeface="Arial" pitchFamily="34" charset="0"/>
                <a:cs typeface="Arial" pitchFamily="34" charset="0"/>
              </a:rPr>
              <a:t>Lines 5a-5c:  No information should be supplied for clergy as they are not to have Social Security or Medicare taxes withheld.</a:t>
            </a:r>
          </a:p>
          <a:p>
            <a:pPr>
              <a:lnSpc>
                <a:spcPct val="100000"/>
              </a:lnSpc>
            </a:pPr>
            <a:r>
              <a:rPr lang="en-US" sz="1800" dirty="0">
                <a:latin typeface="Arial" pitchFamily="34" charset="0"/>
                <a:cs typeface="Arial" pitchFamily="34" charset="0"/>
              </a:rPr>
              <a:t>If the IRS questions why wages reported on lines 5a-5c (which exclude clergy) are inconsistent with total compensation (which includes clergy), state that clergy are considered self employed under IRS Code 3121(b)(8)(A). </a:t>
            </a:r>
          </a:p>
          <a:p>
            <a:pPr marL="514350" indent="-514350">
              <a:lnSpc>
                <a:spcPct val="100000"/>
              </a:lnSpc>
              <a:buNone/>
            </a:pPr>
            <a:endParaRPr lang="en-US" sz="1800" b="1" dirty="0">
              <a:latin typeface="Arial" pitchFamily="34" charset="0"/>
              <a:cs typeface="Arial" pitchFamily="34" charset="0"/>
            </a:endParaRPr>
          </a:p>
          <a:p>
            <a:pPr marL="514350" indent="-514350">
              <a:lnSpc>
                <a:spcPct val="100000"/>
              </a:lnSpc>
              <a:buNone/>
            </a:pPr>
            <a:endParaRPr lang="en-US" sz="3400" b="1" dirty="0">
              <a:solidFill>
                <a:srgbClr val="C00000"/>
              </a:solidFill>
              <a:latin typeface="Arial" pitchFamily="34" charset="0"/>
              <a:cs typeface="Arial" pitchFamily="34" charset="0"/>
            </a:endParaRPr>
          </a:p>
        </p:txBody>
      </p:sp>
      <p:pic>
        <p:nvPicPr>
          <p:cNvPr id="1026" name="Picture 2" descr="What is IRS Form 941? | Quarterly Federal Tax Return 2022">
            <a:extLst>
              <a:ext uri="{FF2B5EF4-FFF2-40B4-BE49-F238E27FC236}">
                <a16:creationId xmlns:a16="http://schemas.microsoft.com/office/drawing/2014/main" id="{0BCC3B34-56FF-364E-8800-95BA001811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815" y="176553"/>
            <a:ext cx="2071385" cy="1134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92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C609-226D-EB42-B24C-890A83071680}"/>
              </a:ext>
            </a:extLst>
          </p:cNvPr>
          <p:cNvSpPr>
            <a:spLocks noGrp="1"/>
          </p:cNvSpPr>
          <p:nvPr>
            <p:ph type="title"/>
          </p:nvPr>
        </p:nvSpPr>
        <p:spPr>
          <a:xfrm>
            <a:off x="262128" y="0"/>
            <a:ext cx="8543925" cy="1325563"/>
          </a:xfrm>
        </p:spPr>
        <p:txBody>
          <a:bodyPr>
            <a:normAutofit/>
          </a:bodyPr>
          <a:lstStyle/>
          <a:p>
            <a:r>
              <a:rPr lang="en-US" sz="4000" b="1" dirty="0">
                <a:latin typeface="Arial" pitchFamily="34" charset="0"/>
                <a:cs typeface="Arial" pitchFamily="34" charset="0"/>
              </a:rPr>
              <a:t>Example of Form W-2 for Clergy </a:t>
            </a:r>
          </a:p>
        </p:txBody>
      </p:sp>
      <p:sp>
        <p:nvSpPr>
          <p:cNvPr id="3" name="Content Placeholder 2">
            <a:extLst>
              <a:ext uri="{FF2B5EF4-FFF2-40B4-BE49-F238E27FC236}">
                <a16:creationId xmlns:a16="http://schemas.microsoft.com/office/drawing/2014/main" id="{39E7E2BE-7E06-9240-A9F8-97BD73978487}"/>
              </a:ext>
            </a:extLst>
          </p:cNvPr>
          <p:cNvSpPr>
            <a:spLocks noGrp="1"/>
          </p:cNvSpPr>
          <p:nvPr>
            <p:ph idx="1"/>
          </p:nvPr>
        </p:nvSpPr>
        <p:spPr>
          <a:xfrm>
            <a:off x="390144" y="1108614"/>
            <a:ext cx="9253728" cy="5609178"/>
          </a:xfrm>
        </p:spPr>
        <p:txBody>
          <a:bodyPr>
            <a:noAutofit/>
          </a:bodyPr>
          <a:lstStyle/>
          <a:p>
            <a:pPr marL="0" indent="0">
              <a:buNone/>
            </a:pPr>
            <a:r>
              <a:rPr lang="en-US" sz="1800" dirty="0">
                <a:latin typeface="Arial" panose="020B0604020202020204" pitchFamily="34" charset="0"/>
                <a:cs typeface="Arial" panose="020B0604020202020204" pitchFamily="34" charset="0"/>
              </a:rPr>
              <a:t>A GNJ pastor lived in a parsonage furnished by her church and: </a:t>
            </a:r>
          </a:p>
          <a:p>
            <a:pPr marL="457200" indent="-457200">
              <a:buAutoNum type="arabicParenBoth"/>
            </a:pPr>
            <a:r>
              <a:rPr lang="en-US" sz="1800" dirty="0">
                <a:latin typeface="Arial" panose="020B0604020202020204" pitchFamily="34" charset="0"/>
                <a:cs typeface="Arial" panose="020B0604020202020204" pitchFamily="34" charset="0"/>
              </a:rPr>
              <a:t>she received a cash salary of $40,000; </a:t>
            </a:r>
          </a:p>
          <a:p>
            <a:pPr marL="457200" indent="-457200">
              <a:buAutoNum type="arabicParenBoth"/>
            </a:pPr>
            <a:r>
              <a:rPr lang="en-US" sz="1800" dirty="0">
                <a:latin typeface="Arial" panose="020B0604020202020204" pitchFamily="34" charset="0"/>
                <a:cs typeface="Arial" panose="020B0604020202020204" pitchFamily="34" charset="0"/>
              </a:rPr>
              <a:t>her church properly designated $5,000 of her $40,000 cash salary as a housing (or parsonage furnishing and utilities) exclusion; </a:t>
            </a:r>
          </a:p>
          <a:p>
            <a:pPr marL="457200" indent="-457200">
              <a:buAutoNum type="arabicParenBoth"/>
            </a:pPr>
            <a:r>
              <a:rPr lang="en-US" sz="1800" dirty="0">
                <a:latin typeface="Arial" panose="020B0604020202020204" pitchFamily="34" charset="0"/>
                <a:cs typeface="Arial" panose="020B0604020202020204" pitchFamily="34" charset="0"/>
              </a:rPr>
              <a:t>she made a voluntary, pre-tax, salary reduction contribution of $900 to the United Methodist Personal Investment Plan (UMPIP); </a:t>
            </a:r>
          </a:p>
          <a:p>
            <a:pPr marL="457200" indent="-457200">
              <a:buAutoNum type="arabicParenBoth"/>
            </a:pPr>
            <a:r>
              <a:rPr lang="en-US" sz="1800" dirty="0">
                <a:latin typeface="Arial" panose="020B0604020202020204" pitchFamily="34" charset="0"/>
                <a:cs typeface="Arial" panose="020B0604020202020204" pitchFamily="34" charset="0"/>
              </a:rPr>
              <a:t>she made salary reduction contributions of $3,500 through a cafeteria plan for her share of her medical insurance premiums and for a Flexible Spending Account (FSA); </a:t>
            </a:r>
          </a:p>
          <a:p>
            <a:pPr marL="457200" indent="-457200">
              <a:buAutoNum type="arabicParenBoth"/>
            </a:pPr>
            <a:r>
              <a:rPr lang="en-US" sz="1800" dirty="0">
                <a:latin typeface="Arial" panose="020B0604020202020204" pitchFamily="34" charset="0"/>
                <a:cs typeface="Arial" panose="020B0604020202020204" pitchFamily="34" charset="0"/>
              </a:rPr>
              <a:t>she received a non-accountable travel allowance of $3,000; </a:t>
            </a:r>
          </a:p>
          <a:p>
            <a:pPr marL="457200" indent="-457200">
              <a:buAutoNum type="arabicParenBoth"/>
            </a:pPr>
            <a:r>
              <a:rPr lang="en-US" sz="1800" dirty="0">
                <a:latin typeface="Arial" panose="020B0604020202020204" pitchFamily="34" charset="0"/>
                <a:cs typeface="Arial" panose="020B0604020202020204" pitchFamily="34" charset="0"/>
              </a:rPr>
              <a:t>her church paid $14,000 on her behalf for medical insurance premiums; </a:t>
            </a:r>
          </a:p>
          <a:p>
            <a:pPr marL="457200" indent="-457200">
              <a:buAutoNum type="arabicParenBoth"/>
            </a:pPr>
            <a:r>
              <a:rPr lang="en-US" sz="1800" dirty="0">
                <a:latin typeface="Arial" panose="020B0604020202020204" pitchFamily="34" charset="0"/>
                <a:cs typeface="Arial" panose="020B0604020202020204" pitchFamily="34" charset="0"/>
              </a:rPr>
              <a:t>she received reimbursements from her church of $2,500 for travel expenses pursuant to an accountable plan; </a:t>
            </a:r>
          </a:p>
          <a:p>
            <a:pPr marL="457200" indent="-457200">
              <a:buAutoNum type="arabicParenBoth"/>
            </a:pPr>
            <a:r>
              <a:rPr lang="en-US" sz="1800" dirty="0">
                <a:latin typeface="Arial" panose="020B0604020202020204" pitchFamily="34" charset="0"/>
                <a:cs typeface="Arial" panose="020B0604020202020204" pitchFamily="34" charset="0"/>
              </a:rPr>
              <a:t>her church made a $5,000 contribution to the Clergy Retirement Security Program (CRSP) on her behalf. </a:t>
            </a:r>
          </a:p>
          <a:p>
            <a:pPr marL="457200" indent="-457200">
              <a:buAutoNum type="arabicParenBoth"/>
            </a:pPr>
            <a:r>
              <a:rPr lang="en-US" sz="1800" dirty="0">
                <a:latin typeface="Arial" panose="020B0604020202020204" pitchFamily="34" charset="0"/>
                <a:cs typeface="Arial" panose="020B0604020202020204" pitchFamily="34" charset="0"/>
              </a:rPr>
              <a:t>She made salary reduction contributions of $1,200 for Dependent Care </a:t>
            </a:r>
          </a:p>
          <a:p>
            <a:pPr marL="457200" indent="-457200">
              <a:buAutoNum type="arabicParenBoth"/>
            </a:pPr>
            <a:r>
              <a:rPr lang="en-US" sz="1800" dirty="0">
                <a:latin typeface="Arial" panose="020B0604020202020204" pitchFamily="34" charset="0"/>
                <a:cs typeface="Arial" panose="020B0604020202020204" pitchFamily="34" charset="0"/>
              </a:rPr>
              <a:t> She moved and her new church paid $5,000 directly to the moving company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4039071"/>
      </p:ext>
    </p:extLst>
  </p:cSld>
  <p:clrMapOvr>
    <a:masterClrMapping/>
  </p:clrMapOvr>
</p:sld>
</file>

<file path=ppt/theme/theme1.xml><?xml version="1.0" encoding="utf-8"?>
<a:theme xmlns:a="http://schemas.openxmlformats.org/drawingml/2006/main" name="Office Theme">
  <a:themeElements>
    <a:clrScheme name="Akuntansi1">
      <a:dk1>
        <a:sysClr val="windowText" lastClr="000000"/>
      </a:dk1>
      <a:lt1>
        <a:sysClr val="window" lastClr="FFFFFF"/>
      </a:lt1>
      <a:dk2>
        <a:srgbClr val="44546A"/>
      </a:dk2>
      <a:lt2>
        <a:srgbClr val="E7E6E6"/>
      </a:lt2>
      <a:accent1>
        <a:srgbClr val="2980B9"/>
      </a:accent1>
      <a:accent2>
        <a:srgbClr val="16A085"/>
      </a:accent2>
      <a:accent3>
        <a:srgbClr val="9BBB59"/>
      </a:accent3>
      <a:accent4>
        <a:srgbClr val="F39C12"/>
      </a:accent4>
      <a:accent5>
        <a:srgbClr val="C0392B"/>
      </a:accent5>
      <a:accent6>
        <a:srgbClr val="4B2C50"/>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59971</TotalTime>
  <Words>2890</Words>
  <Application>Microsoft Office PowerPoint</Application>
  <PresentationFormat>A4 Paper (210x297 mm)</PresentationFormat>
  <Paragraphs>232</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Lato</vt:lpstr>
      <vt:lpstr>Office Theme</vt:lpstr>
      <vt:lpstr>PowerPoint Presentation</vt:lpstr>
      <vt:lpstr>Agenda </vt:lpstr>
      <vt:lpstr>PowerPoint Presentation</vt:lpstr>
      <vt:lpstr>Tax Exempt Status</vt:lpstr>
      <vt:lpstr>  Employment Taxes</vt:lpstr>
      <vt:lpstr>Employment Taxes</vt:lpstr>
      <vt:lpstr>Tax Reporting and Remittance</vt:lpstr>
      <vt:lpstr>Form 941 Instructions</vt:lpstr>
      <vt:lpstr>Example of Form W-2 for Clergy </vt:lpstr>
      <vt:lpstr>Example of Form W-2 for Clergy </vt:lpstr>
      <vt:lpstr>Example of Form W-2 for Clergy </vt:lpstr>
      <vt:lpstr>Housing Allowance /  Housing Exclusion</vt:lpstr>
      <vt:lpstr>Housing Allowance / Housing Exclusion Examples</vt:lpstr>
      <vt:lpstr>Rental of Property</vt:lpstr>
      <vt:lpstr>PowerPoint Presentation</vt:lpstr>
      <vt:lpstr>Clergy: Tax Basics</vt:lpstr>
      <vt:lpstr>Clergy: Tax Basics (continued)</vt:lpstr>
      <vt:lpstr>Clergy: Tax Basics (continued)</vt:lpstr>
      <vt:lpstr>Clergy: Tax Basics (continued)</vt:lpstr>
      <vt:lpstr>Clergy: Tax Basics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Binangkit</dc:creator>
  <cp:lastModifiedBy>Robert Zuckerman</cp:lastModifiedBy>
  <cp:revision>1465</cp:revision>
  <cp:lastPrinted>2022-01-20T14:48:58Z</cp:lastPrinted>
  <dcterms:created xsi:type="dcterms:W3CDTF">2016-06-09T04:22:29Z</dcterms:created>
  <dcterms:modified xsi:type="dcterms:W3CDTF">2023-01-19T21:43:48Z</dcterms:modified>
</cp:coreProperties>
</file>